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409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95" r:id="rId112"/>
    <p:sldId id="396" r:id="rId113"/>
    <p:sldId id="404" r:id="rId114"/>
    <p:sldId id="405" r:id="rId115"/>
    <p:sldId id="406" r:id="rId116"/>
    <p:sldId id="410" r:id="rId117"/>
    <p:sldId id="407" r:id="rId118"/>
    <p:sldId id="365" r:id="rId119"/>
    <p:sldId id="397" r:id="rId120"/>
    <p:sldId id="398" r:id="rId121"/>
    <p:sldId id="399" r:id="rId122"/>
    <p:sldId id="400" r:id="rId123"/>
    <p:sldId id="401" r:id="rId124"/>
    <p:sldId id="402" r:id="rId125"/>
    <p:sldId id="403" r:id="rId126"/>
    <p:sldId id="366" r:id="rId127"/>
    <p:sldId id="367" r:id="rId128"/>
    <p:sldId id="368" r:id="rId129"/>
    <p:sldId id="369" r:id="rId130"/>
    <p:sldId id="370" r:id="rId131"/>
    <p:sldId id="371" r:id="rId132"/>
    <p:sldId id="372" r:id="rId133"/>
    <p:sldId id="373" r:id="rId134"/>
    <p:sldId id="374" r:id="rId135"/>
    <p:sldId id="375" r:id="rId136"/>
    <p:sldId id="376" r:id="rId137"/>
    <p:sldId id="377" r:id="rId138"/>
    <p:sldId id="378" r:id="rId139"/>
    <p:sldId id="379" r:id="rId140"/>
    <p:sldId id="380" r:id="rId141"/>
    <p:sldId id="381" r:id="rId142"/>
    <p:sldId id="382" r:id="rId143"/>
    <p:sldId id="383" r:id="rId144"/>
    <p:sldId id="384" r:id="rId145"/>
    <p:sldId id="385" r:id="rId146"/>
    <p:sldId id="386" r:id="rId147"/>
    <p:sldId id="387" r:id="rId148"/>
    <p:sldId id="388" r:id="rId149"/>
    <p:sldId id="389" r:id="rId150"/>
    <p:sldId id="390" r:id="rId151"/>
    <p:sldId id="391" r:id="rId152"/>
    <p:sldId id="392" r:id="rId153"/>
    <p:sldId id="393" r:id="rId154"/>
    <p:sldId id="394" r:id="rId1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970B97-6266-454F-8AB3-53A425B8B63C}" type="datetimeFigureOut">
              <a:rPr lang="es-ES" smtClean="0"/>
              <a:t>07/03/2018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E306E-CBB9-45B1-A2C5-812F4EF33EA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5754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1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5A026A9-5B3A-448E-B829-169BD84D8295}" type="slidenum">
              <a:rPr lang="es-ES" altLang="es-ES">
                <a:solidFill>
                  <a:prstClr val="black"/>
                </a:solidFill>
              </a:rPr>
              <a:pPr eaLnBrk="1" hangingPunct="1"/>
              <a:t>3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Magnolia</a:t>
            </a:r>
          </a:p>
        </p:txBody>
      </p:sp>
      <p:sp>
        <p:nvSpPr>
          <p:cNvPr id="152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EAAC70D-4660-478C-9A1A-4590C7996C28}" type="slidenum">
              <a:rPr lang="es-ES" altLang="es-ES">
                <a:solidFill>
                  <a:prstClr val="black"/>
                </a:solidFill>
              </a:rPr>
              <a:pPr eaLnBrk="1" hangingPunct="1"/>
              <a:t>8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53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1140A36-9016-4477-8A5F-ABD42403407D}" type="slidenum">
              <a:rPr lang="es-ES" altLang="es-ES">
                <a:solidFill>
                  <a:prstClr val="black"/>
                </a:solidFill>
              </a:rPr>
              <a:pPr eaLnBrk="1" hangingPunct="1"/>
              <a:t>9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617D99-C9FF-4C9F-A237-ABAADC90733F}" type="slidenum">
              <a:rPr lang="es-ES_tradnl" altLang="es-ES">
                <a:solidFill>
                  <a:prstClr val="black"/>
                </a:solidFill>
              </a:rPr>
              <a:pPr eaLnBrk="1" hangingPunct="1"/>
              <a:t>12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CF22637-7971-4EB5-9BC1-E2A972F73A2C}" type="slidenum">
              <a:rPr lang="es-ES_tradnl" altLang="es-ES">
                <a:solidFill>
                  <a:prstClr val="black"/>
                </a:solidFill>
              </a:rPr>
              <a:pPr eaLnBrk="1" hangingPunct="1"/>
              <a:t>13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00D9BD-2EB5-4626-BD94-EA5CBA519AC9}" type="slidenum">
              <a:rPr lang="es-ES_tradnl" altLang="es-ES">
                <a:solidFill>
                  <a:prstClr val="black"/>
                </a:solidFill>
              </a:rPr>
              <a:pPr eaLnBrk="1" hangingPunct="1"/>
              <a:t>14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6A28BA0-825D-43A1-891B-A749D84DEBCD}" type="slidenum">
              <a:rPr lang="es-ES_tradnl" altLang="es-ES">
                <a:solidFill>
                  <a:prstClr val="black"/>
                </a:solidFill>
              </a:rPr>
              <a:pPr eaLnBrk="1" hangingPunct="1"/>
              <a:t>15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2B71CDD-3A7A-40D8-98C2-B1A3AF3BB815}" type="slidenum">
              <a:rPr lang="es-ES_tradnl" altLang="es-ES">
                <a:solidFill>
                  <a:prstClr val="black"/>
                </a:solidFill>
              </a:rPr>
              <a:pPr eaLnBrk="1" hangingPunct="1"/>
              <a:t>16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A3392E7-6861-4AC4-BEEE-3C80FFE3CD26}" type="slidenum">
              <a:rPr lang="es-ES_tradnl" altLang="es-ES">
                <a:solidFill>
                  <a:prstClr val="black"/>
                </a:solidFill>
              </a:rPr>
              <a:pPr eaLnBrk="1" hangingPunct="1"/>
              <a:t>17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Garedens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EFFB505-0B5F-4D48-B1EB-C1898AEB18CC}" type="slidenum">
              <a:rPr lang="es-ES_tradnl" altLang="es-ES">
                <a:solidFill>
                  <a:prstClr val="black"/>
                </a:solidFill>
              </a:rPr>
              <a:pPr eaLnBrk="1" hangingPunct="1"/>
              <a:t>18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1E4C26-2812-4F85-A3D8-1F1ED13500E1}" type="slidenum">
              <a:rPr lang="es-ES_tradnl" altLang="es-ES">
                <a:solidFill>
                  <a:prstClr val="black"/>
                </a:solidFill>
              </a:rPr>
              <a:pPr eaLnBrk="1" hangingPunct="1"/>
              <a:t>19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BCA170-96D9-4FC5-9E0C-C18C007E049B}" type="slidenum">
              <a:rPr lang="es-ES_tradnl" altLang="es-ES">
                <a:solidFill>
                  <a:prstClr val="black"/>
                </a:solidFill>
              </a:rPr>
              <a:pPr eaLnBrk="1" hangingPunct="1"/>
              <a:t>20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5C3DB0-AB4A-4954-831C-472C0D1466BD}" type="slidenum">
              <a:rPr lang="es-ES_tradnl" altLang="es-ES">
                <a:solidFill>
                  <a:prstClr val="black"/>
                </a:solidFill>
              </a:rPr>
              <a:pPr eaLnBrk="1" hangingPunct="1"/>
              <a:t>21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A73346F-BC48-4F08-830C-620F4CBD1818}" type="slidenum">
              <a:rPr lang="es-ES_tradnl" altLang="es-ES">
                <a:solidFill>
                  <a:prstClr val="black"/>
                </a:solidFill>
              </a:rPr>
              <a:pPr eaLnBrk="1" hangingPunct="1"/>
              <a:t>22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7065C0A-451F-4D81-998E-B02F70E35A18}" type="slidenum">
              <a:rPr lang="es-ES_tradnl" altLang="es-ES">
                <a:solidFill>
                  <a:prstClr val="black"/>
                </a:solidFill>
              </a:rPr>
              <a:pPr eaLnBrk="1" hangingPunct="1"/>
              <a:t>23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Gardens.-Helleborus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3FB4CD6-FDF5-410B-9183-4B509A050111}" type="slidenum">
              <a:rPr lang="es-ES_tradnl" altLang="es-ES">
                <a:solidFill>
                  <a:prstClr val="black"/>
                </a:solidFill>
              </a:rPr>
              <a:pPr eaLnBrk="1" hangingPunct="1"/>
              <a:t>24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0B6C703-A650-4F50-A72E-7C26D9CE8B08}" type="slidenum">
              <a:rPr lang="es-ES_tradnl" altLang="es-ES">
                <a:solidFill>
                  <a:prstClr val="black"/>
                </a:solidFill>
              </a:rPr>
              <a:pPr eaLnBrk="1" hangingPunct="1"/>
              <a:t>25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Dillon Gardens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CE9CC44-51B6-4055-88FE-04D52D77399C}" type="slidenum">
              <a:rPr lang="es-ES_tradnl" altLang="es-ES">
                <a:solidFill>
                  <a:prstClr val="black"/>
                </a:solidFill>
              </a:rPr>
              <a:pPr eaLnBrk="1" hangingPunct="1"/>
              <a:t>26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Garnish Island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94941CB-AF6C-49FB-808D-BBC33DB0C6A6}" type="slidenum">
              <a:rPr lang="es-ES_tradnl" altLang="es-ES">
                <a:solidFill>
                  <a:prstClr val="black"/>
                </a:solidFill>
              </a:rPr>
              <a:pPr eaLnBrk="1" hangingPunct="1"/>
              <a:t>27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Garnish Island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6958E6C-0625-481B-BD65-CBA05D10A318}" type="slidenum">
              <a:rPr lang="es-ES_tradnl" altLang="es-ES">
                <a:solidFill>
                  <a:prstClr val="black"/>
                </a:solidFill>
              </a:rPr>
              <a:pPr eaLnBrk="1" hangingPunct="1"/>
              <a:t>28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Garnish Island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C26D83D-5F0B-4201-8C75-554F92D1A305}" type="slidenum">
              <a:rPr lang="es-ES_tradnl" altLang="es-ES">
                <a:solidFill>
                  <a:prstClr val="black"/>
                </a:solidFill>
              </a:rPr>
              <a:pPr eaLnBrk="1" hangingPunct="1"/>
              <a:t>29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Garnish Island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30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A4F3815-4424-45DD-BA79-C73DA2591CB1}" type="slidenum">
              <a:rPr lang="es-ES" altLang="es-ES">
                <a:solidFill>
                  <a:prstClr val="black"/>
                </a:solidFill>
              </a:rPr>
              <a:pPr eaLnBrk="1" hangingPunct="1"/>
              <a:t>35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altLang="es-ES" dirty="0"/>
          </a:p>
        </p:txBody>
      </p:sp>
      <p:sp>
        <p:nvSpPr>
          <p:cNvPr id="1740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2AA24A-0234-42EC-9B40-F588AB79370D}" type="slidenum">
              <a:rPr lang="es-ES" altLang="es-ES">
                <a:solidFill>
                  <a:prstClr val="black"/>
                </a:solidFill>
              </a:rPr>
              <a:pPr eaLnBrk="1" hangingPunct="1"/>
              <a:t>43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51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699376B-8FA3-4C1B-A543-23267654E0DC}" type="slidenum">
              <a:rPr lang="es-ES" altLang="es-ES">
                <a:solidFill>
                  <a:prstClr val="black"/>
                </a:solidFill>
              </a:rPr>
              <a:pPr eaLnBrk="1" hangingPunct="1"/>
              <a:t>46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61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9657C88-424C-48CA-A7E8-61890E505CC6}" type="slidenum">
              <a:rPr lang="es-ES" altLang="es-ES">
                <a:solidFill>
                  <a:prstClr val="black"/>
                </a:solidFill>
              </a:rPr>
              <a:pPr eaLnBrk="1" hangingPunct="1"/>
              <a:t>47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71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2039BA5-4413-4338-8A6F-0C68D253402C}" type="slidenum">
              <a:rPr lang="es-ES" altLang="es-ES">
                <a:solidFill>
                  <a:prstClr val="black"/>
                </a:solidFill>
              </a:rPr>
              <a:pPr eaLnBrk="1" hangingPunct="1"/>
              <a:t>49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8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31501F-482D-4E7F-BFEE-EE62A67C5A5F}" type="slidenum">
              <a:rPr lang="es-ES" altLang="es-ES">
                <a:solidFill>
                  <a:prstClr val="black"/>
                </a:solidFill>
              </a:rPr>
              <a:pPr eaLnBrk="1" hangingPunct="1"/>
              <a:t>61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792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ED609BD-66FB-43DA-A185-B604B90CDB09}" type="slidenum">
              <a:rPr lang="es-ES" altLang="es-ES">
                <a:solidFill>
                  <a:prstClr val="black"/>
                </a:solidFill>
              </a:rPr>
              <a:pPr eaLnBrk="1" hangingPunct="1"/>
              <a:t>64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32DDBC1-693B-4F8D-BD5C-B8EC4237E2EF}" type="slidenum">
              <a:rPr lang="es-ES_tradnl" altLang="es-ES">
                <a:solidFill>
                  <a:prstClr val="black"/>
                </a:solidFill>
              </a:rPr>
              <a:pPr eaLnBrk="1" hangingPunct="1"/>
              <a:t>65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altLang="es-E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FA15109-C8D3-4B97-ABB0-CE627AFD80A2}" type="slidenum">
              <a:rPr lang="es-ES_tradnl" altLang="es-ES">
                <a:solidFill>
                  <a:prstClr val="black"/>
                </a:solidFill>
              </a:rPr>
              <a:pPr eaLnBrk="1" hangingPunct="1"/>
              <a:t>66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altLang="es-E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FCA7835-A022-4BF9-BE35-7187F1A0D169}" type="slidenum">
              <a:rPr lang="es-ES_tradnl" altLang="es-ES">
                <a:solidFill>
                  <a:prstClr val="black"/>
                </a:solidFill>
              </a:rPr>
              <a:pPr eaLnBrk="1" hangingPunct="1"/>
              <a:t>67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Powescourt Gardens.-Wicklow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DC75972-D0E8-4A23-AB99-F37B893B214B}" type="slidenum">
              <a:rPr lang="es-ES_tradnl" altLang="es-ES">
                <a:solidFill>
                  <a:prstClr val="black"/>
                </a:solidFill>
              </a:rPr>
              <a:pPr eaLnBrk="1" hangingPunct="1"/>
              <a:t>68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B223D5A-87DD-4591-A63F-0518C6D83519}" type="slidenum">
              <a:rPr lang="es-ES_tradnl" altLang="es-ES">
                <a:solidFill>
                  <a:prstClr val="black"/>
                </a:solidFill>
              </a:rPr>
              <a:pPr eaLnBrk="1" hangingPunct="1"/>
              <a:t>69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7F23669-2AA8-44CF-8EBD-04BF895AFB27}" type="slidenum">
              <a:rPr lang="es-ES_tradnl" altLang="es-ES">
                <a:solidFill>
                  <a:prstClr val="black"/>
                </a:solidFill>
              </a:rPr>
              <a:pPr eaLnBrk="1" hangingPunct="1"/>
              <a:t>70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06E5E60-464C-4ACD-956F-434273BF9651}" type="slidenum">
              <a:rPr lang="es-ES_tradnl" altLang="es-ES">
                <a:solidFill>
                  <a:prstClr val="black"/>
                </a:solidFill>
              </a:rPr>
              <a:pPr eaLnBrk="1" hangingPunct="1"/>
              <a:t>71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9390E3B-4AC3-4501-843F-C9493A5F69A8}" type="slidenum">
              <a:rPr lang="es-ES_tradnl" altLang="es-ES">
                <a:solidFill>
                  <a:prstClr val="black"/>
                </a:solidFill>
              </a:rPr>
              <a:pPr eaLnBrk="1" hangingPunct="1"/>
              <a:t>72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BE223A2-69FF-4527-9502-79D9758A2BDC}" type="slidenum">
              <a:rPr lang="es-ES_tradnl" altLang="es-ES">
                <a:solidFill>
                  <a:prstClr val="black"/>
                </a:solidFill>
              </a:rPr>
              <a:pPr eaLnBrk="1" hangingPunct="1"/>
              <a:t>73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217C331-53CB-4247-9604-C5F98EEB4866}" type="slidenum">
              <a:rPr lang="es-ES_tradnl" altLang="es-ES">
                <a:solidFill>
                  <a:prstClr val="black"/>
                </a:solidFill>
              </a:rPr>
              <a:pPr eaLnBrk="1" hangingPunct="1"/>
              <a:t>74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134F7AD-2389-484D-B098-7601EE331DC3}" type="slidenum">
              <a:rPr lang="es-ES_tradnl" altLang="es-ES">
                <a:solidFill>
                  <a:prstClr val="black"/>
                </a:solidFill>
              </a:rPr>
              <a:pPr eaLnBrk="1" hangingPunct="1"/>
              <a:t>75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26BD9F8-08FB-49C8-95A5-8EDC65500617}" type="slidenum">
              <a:rPr lang="es-ES_tradnl" altLang="es-ES">
                <a:solidFill>
                  <a:prstClr val="black"/>
                </a:solidFill>
              </a:rPr>
              <a:pPr eaLnBrk="1" hangingPunct="1"/>
              <a:t>76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97691D9-E133-402F-90C5-38B2F80AFF79}" type="slidenum">
              <a:rPr lang="es-ES_tradnl" altLang="es-ES">
                <a:solidFill>
                  <a:prstClr val="black"/>
                </a:solidFill>
              </a:rPr>
              <a:pPr eaLnBrk="1" hangingPunct="1"/>
              <a:t>77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31712E1-EADA-4A31-925F-2E10523F5665}" type="slidenum">
              <a:rPr lang="es-ES_tradnl" altLang="es-ES">
                <a:solidFill>
                  <a:prstClr val="black"/>
                </a:solidFill>
              </a:rPr>
              <a:pPr eaLnBrk="1" hangingPunct="1"/>
              <a:t>78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409C1BF-06DC-4F2F-BABC-D021005CFF60}" type="slidenum">
              <a:rPr lang="es-ES_tradnl" altLang="es-ES">
                <a:solidFill>
                  <a:prstClr val="black"/>
                </a:solidFill>
              </a:rPr>
              <a:pPr eaLnBrk="1" hangingPunct="1"/>
              <a:t>79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Powercourt Gardens.-Wicklow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A661CDE-A21C-4FA9-A81D-3F49E0DA1643}" type="slidenum">
              <a:rPr lang="es-ES_tradnl" altLang="es-ES">
                <a:solidFill>
                  <a:prstClr val="black"/>
                </a:solidFill>
              </a:rPr>
              <a:pPr eaLnBrk="1" hangingPunct="1"/>
              <a:t>80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8BE17E9-9D84-46A1-B705-855F2100AA60}" type="slidenum">
              <a:rPr lang="es-ES_tradnl" altLang="es-ES">
                <a:solidFill>
                  <a:prstClr val="black"/>
                </a:solidFill>
              </a:rPr>
              <a:pPr eaLnBrk="1" hangingPunct="1"/>
              <a:t>81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01A797D-A3D4-4A69-A1EE-940D4B9BC4D9}" type="slidenum">
              <a:rPr lang="es-ES_tradnl" altLang="es-ES">
                <a:solidFill>
                  <a:prstClr val="black"/>
                </a:solidFill>
              </a:rPr>
              <a:pPr eaLnBrk="1" hangingPunct="1"/>
              <a:t>82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F59620-21BF-4997-B3F2-8C40972C3B84}" type="slidenum">
              <a:rPr lang="es-ES_tradnl" altLang="es-ES">
                <a:solidFill>
                  <a:prstClr val="black"/>
                </a:solidFill>
              </a:rPr>
              <a:pPr eaLnBrk="1" hangingPunct="1"/>
              <a:t>83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9ED71C2-E6D7-42C0-8C24-D548328D16DA}" type="slidenum">
              <a:rPr lang="es-ES_tradnl" altLang="es-ES">
                <a:solidFill>
                  <a:prstClr val="black"/>
                </a:solidFill>
              </a:rPr>
              <a:pPr eaLnBrk="1" hangingPunct="1"/>
              <a:t>84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5F0310-F8E1-4027-8639-44E162B64D36}" type="slidenum">
              <a:rPr lang="es-ES_tradnl" altLang="es-ES">
                <a:solidFill>
                  <a:prstClr val="black"/>
                </a:solidFill>
              </a:rPr>
              <a:pPr eaLnBrk="1" hangingPunct="1"/>
              <a:t>85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43713E8-3EAF-4C9A-90CD-E056E467DFA4}" type="slidenum">
              <a:rPr lang="es-ES_tradnl" altLang="es-ES">
                <a:solidFill>
                  <a:prstClr val="black"/>
                </a:solidFill>
              </a:rPr>
              <a:pPr eaLnBrk="1" hangingPunct="1"/>
              <a:t>86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D7E0132-A68A-4E7C-B044-D6CA1383148B}" type="slidenum">
              <a:rPr lang="es-ES_tradnl" altLang="es-ES">
                <a:solidFill>
                  <a:prstClr val="black"/>
                </a:solidFill>
              </a:rPr>
              <a:pPr eaLnBrk="1" hangingPunct="1"/>
              <a:t>87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1860F43-CFA2-417E-BA20-F4A884800A4B}" type="slidenum">
              <a:rPr lang="es-ES_tradnl" altLang="es-ES">
                <a:solidFill>
                  <a:prstClr val="black"/>
                </a:solidFill>
              </a:rPr>
              <a:pPr eaLnBrk="1" hangingPunct="1"/>
              <a:t>88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A6BEED7-1532-4500-BBAA-EBC6B563757D}" type="slidenum">
              <a:rPr lang="es-ES_tradnl" altLang="es-ES">
                <a:solidFill>
                  <a:prstClr val="black"/>
                </a:solidFill>
              </a:rPr>
              <a:pPr eaLnBrk="1" hangingPunct="1"/>
              <a:t>89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47AF4D4-C306-486B-A7F9-86F629B21CA7}" type="slidenum">
              <a:rPr lang="es-ES_tradnl" altLang="es-ES">
                <a:solidFill>
                  <a:prstClr val="black"/>
                </a:solidFill>
              </a:rPr>
              <a:pPr eaLnBrk="1" hangingPunct="1"/>
              <a:t>90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Powescourt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992AB24-4E51-4425-9964-6209FB46257D}" type="slidenum">
              <a:rPr lang="es-ES_tradnl" altLang="es-ES">
                <a:solidFill>
                  <a:prstClr val="black"/>
                </a:solidFill>
              </a:rPr>
              <a:pPr eaLnBrk="1" hangingPunct="1"/>
              <a:t>91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Powescourt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CAF27B1-136B-477D-AF5A-11D08F2D0423}" type="slidenum">
              <a:rPr lang="es-ES_tradnl" altLang="es-ES">
                <a:solidFill>
                  <a:prstClr val="black"/>
                </a:solidFill>
              </a:rPr>
              <a:pPr eaLnBrk="1" hangingPunct="1"/>
              <a:t>92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5644B90-F4F4-42CD-BFE2-54CD09F1BCAF}" type="slidenum">
              <a:rPr lang="es-ES_tradnl" altLang="es-ES">
                <a:solidFill>
                  <a:prstClr val="black"/>
                </a:solidFill>
              </a:rPr>
              <a:pPr eaLnBrk="1" hangingPunct="1"/>
              <a:t>93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30A78A7-6E04-428A-9451-EAAFFCA930C8}" type="slidenum">
              <a:rPr lang="es-ES_tradnl" altLang="es-ES">
                <a:solidFill>
                  <a:prstClr val="black"/>
                </a:solidFill>
              </a:rPr>
              <a:pPr eaLnBrk="1" hangingPunct="1"/>
              <a:t>94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AECBC72-CF88-43E8-B160-9E89C6C07F72}" type="slidenum">
              <a:rPr lang="es-ES_tradnl" altLang="es-ES">
                <a:solidFill>
                  <a:prstClr val="black"/>
                </a:solidFill>
              </a:rPr>
              <a:pPr eaLnBrk="1" hangingPunct="1"/>
              <a:t>95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826546D-E324-42DB-9179-A304731E51F0}" type="slidenum">
              <a:rPr lang="es-ES_tradnl" altLang="es-ES">
                <a:solidFill>
                  <a:prstClr val="black"/>
                </a:solidFill>
              </a:rPr>
              <a:pPr eaLnBrk="1" hangingPunct="1"/>
              <a:t>96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297E04-314A-4C02-822A-2D0019C47548}" type="slidenum">
              <a:rPr lang="es-ES_tradnl" altLang="es-ES">
                <a:solidFill>
                  <a:prstClr val="black"/>
                </a:solidFill>
              </a:rPr>
              <a:pPr eaLnBrk="1" hangingPunct="1"/>
              <a:t>97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2F4FDDA-DCCF-4753-88B1-D7C8918D8E5C}" type="slidenum">
              <a:rPr lang="es-ES_tradnl" altLang="es-ES">
                <a:solidFill>
                  <a:prstClr val="black"/>
                </a:solidFill>
              </a:rPr>
              <a:pPr eaLnBrk="1" hangingPunct="1"/>
              <a:t>98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Powerscourt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09ACEA-4656-4FB6-8C44-B1379E75E3B7}" type="slidenum">
              <a:rPr lang="es-ES_tradnl" altLang="es-ES">
                <a:solidFill>
                  <a:prstClr val="black"/>
                </a:solidFill>
              </a:rPr>
              <a:pPr eaLnBrk="1" hangingPunct="1"/>
              <a:t>102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Altamont Gardens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606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60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A5F541D-3070-4A58-BEEF-4BC592607C37}" type="slidenum">
              <a:rPr lang="es-ES" altLang="es-ES">
                <a:solidFill>
                  <a:prstClr val="black"/>
                </a:solidFill>
              </a:rPr>
              <a:pPr eaLnBrk="1" hangingPunct="1"/>
              <a:t>104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7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94D13F3-15C6-440E-BE24-E6FC61F6EFE0}" type="slidenum">
              <a:rPr lang="es-ES" altLang="es-ES">
                <a:solidFill>
                  <a:prstClr val="black"/>
                </a:solidFill>
              </a:rPr>
              <a:pPr eaLnBrk="1" hangingPunct="1"/>
              <a:t>109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/>
              <a:t>118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303338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/>
              <a:t>119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394106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/>
              <a:t>120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048693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/>
              <a:t>121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214883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/>
              <a:t>122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018590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/>
              <a:t>123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147313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/>
              <a:t>124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337522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Iris National Stud Japanese Garden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E306E-CBB9-45B1-A2C5-812F4EF33EA6}" type="slidenum">
              <a:rPr lang="es-ES" smtClean="0"/>
              <a:t>125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828033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181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B36AE46-C623-4699-B008-ED5D06BA91CA}" type="slidenum">
              <a:rPr lang="es-ES" altLang="es-ES">
                <a:solidFill>
                  <a:prstClr val="black"/>
                </a:solidFill>
              </a:rPr>
              <a:pPr eaLnBrk="1" hangingPunct="1"/>
              <a:t>138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dirty="0"/>
              <a:t>Taxus</a:t>
            </a:r>
          </a:p>
        </p:txBody>
      </p:sp>
      <p:sp>
        <p:nvSpPr>
          <p:cNvPr id="2191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8D4C1DF-050D-471A-82C6-F446BB165E42}" type="slidenum">
              <a:rPr lang="es-ES" altLang="es-ES">
                <a:solidFill>
                  <a:prstClr val="black"/>
                </a:solidFill>
              </a:rPr>
              <a:pPr eaLnBrk="1" hangingPunct="1"/>
              <a:t>141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DC0B3FC-28C1-40E8-8908-758604D6818C}" type="slidenum">
              <a:rPr lang="es-ES_tradnl" altLang="es-ES">
                <a:solidFill>
                  <a:prstClr val="black"/>
                </a:solidFill>
              </a:rPr>
              <a:pPr eaLnBrk="1" hangingPunct="1"/>
              <a:t>144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Birr Castle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211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925B4D9-9766-4A48-88EF-8FC1C0236354}" type="slidenum">
              <a:rPr lang="es-ES" altLang="es-ES">
                <a:solidFill>
                  <a:prstClr val="black"/>
                </a:solidFill>
              </a:rPr>
              <a:pPr eaLnBrk="1" hangingPunct="1"/>
              <a:t>145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C45145B-C23C-4F15-9BD4-F35C9A7A6BAA}" type="slidenum">
              <a:rPr lang="es-ES_tradnl" altLang="es-ES">
                <a:solidFill>
                  <a:prstClr val="black"/>
                </a:solidFill>
              </a:rPr>
              <a:pPr eaLnBrk="1" hangingPunct="1"/>
              <a:t>146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Birr Castle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23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4930674-E251-4A25-8C0F-943872329C4C}" type="slidenum">
              <a:rPr lang="es-ES" altLang="es-ES">
                <a:solidFill>
                  <a:prstClr val="black"/>
                </a:solidFill>
              </a:rPr>
              <a:pPr eaLnBrk="1" hangingPunct="1"/>
              <a:t>149</a:t>
            </a:fld>
            <a:endParaRPr lang="es-ES" altLang="es-E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4A94C9E-32F1-490B-92B3-C5724CCB4ACE}" type="slidenum">
              <a:rPr lang="es-ES_tradnl" altLang="es-ES">
                <a:solidFill>
                  <a:prstClr val="black"/>
                </a:solidFill>
              </a:rPr>
              <a:pPr eaLnBrk="1" hangingPunct="1"/>
              <a:t>151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Birr Castle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6348453-1A6D-4FD2-B21E-F2C1F97BAAFA}" type="slidenum">
              <a:rPr lang="es-ES_tradnl" altLang="es-ES">
                <a:solidFill>
                  <a:prstClr val="black"/>
                </a:solidFill>
              </a:rPr>
              <a:pPr eaLnBrk="1" hangingPunct="1"/>
              <a:t>152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Birr Castle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EAAF396-47D9-446E-AD90-F8C8C739477A}" type="slidenum">
              <a:rPr lang="es-ES_tradnl" altLang="es-ES">
                <a:solidFill>
                  <a:prstClr val="black"/>
                </a:solidFill>
              </a:rPr>
              <a:pPr eaLnBrk="1" hangingPunct="1"/>
              <a:t>153</a:t>
            </a:fld>
            <a:endParaRPr lang="es-ES_tradnl" altLang="es-ES" dirty="0">
              <a:solidFill>
                <a:prstClr val="black"/>
              </a:solidFill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_tradnl" altLang="es-ES" dirty="0"/>
              <a:t>Birr Castle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3/7/2018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3/7/2018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3/3e/Tea_House.JPG" TargetMode="Externa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jpe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6/6d/Stepping_Stones_in_Japanese_Gardens.JPG" TargetMode="Externa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jpe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hyperlink" Target="//upload.wikimedia.org/wikipedia/en/f/fe/Great_Telescope,_Birr,_Offaly_1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412776"/>
            <a:ext cx="6606480" cy="2880320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 IRLANDA.</a:t>
            </a:r>
            <a:r>
              <a:rPr lang="es-ES" sz="3600" dirty="0"/>
              <a:t>-</a:t>
            </a:r>
            <a:r>
              <a:rPr lang="es-ES" sz="2800" dirty="0"/>
              <a:t>Coolcarrigan Gardens.-Dillon Gardens.-Iveagh Gardens.-Mount Usher Gardens.-Altamont Gardens.-National Stud Gardens.-Heywood Gardens.-Birr Castle.-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5003322"/>
            <a:ext cx="4680520" cy="1371600"/>
          </a:xfrm>
        </p:spPr>
        <p:txBody>
          <a:bodyPr/>
          <a:lstStyle/>
          <a:p>
            <a:r>
              <a:rPr lang="es-ES" dirty="0"/>
              <a:t>Selección de textos y fotografías por</a:t>
            </a:r>
          </a:p>
          <a:p>
            <a:r>
              <a:rPr lang="es-ES" sz="2800" dirty="0"/>
              <a:t>JOSE ELIAS BONELLS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7981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COOLCARRIGAN GARDENS</a:t>
            </a:r>
          </a:p>
        </p:txBody>
      </p:sp>
      <p:sp>
        <p:nvSpPr>
          <p:cNvPr id="9219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altLang="es-ES" dirty="0"/>
              <a:t>Coolcarrigan es una finca de cultivo de 1200 hectáreas, con maravillosas zonas verdes y 14 hectáreas de jardines y un arboreto con una de las mejores colecciones más inusual de arbustos y árboles de Irlanda.</a:t>
            </a:r>
          </a:p>
          <a:p>
            <a:r>
              <a:rPr lang="es-ES" altLang="es-ES" dirty="0"/>
              <a:t>Hay una pequeña iglesia privada de Irlanda, la iglesia en un precioso entorno arbolado rodeada por un foso en la finca .</a:t>
            </a:r>
          </a:p>
        </p:txBody>
      </p:sp>
    </p:spTree>
    <p:extLst>
      <p:ext uri="{BB962C8B-B14F-4D97-AF65-F5344CB8AC3E}">
        <p14:creationId xmlns:p14="http://schemas.microsoft.com/office/powerpoint/2010/main" val="4036269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 Imagen" descr="Coolcarrigan Garde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8"/>
            <a:ext cx="9144000" cy="672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0951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1 Imagen" descr="Coolcarrigan churc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07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Coolcarrig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2831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1 Imagen" descr="Coolcarrigan Gardens.-Tre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123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1 Imagen" descr="Coolcarrigan Gardens.-x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3919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 Imagen" descr="Coolcarrigan gardens-x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404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 Imagen" descr="Coolcarrigan gardens_5a_l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815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b="1" dirty="0">
                <a:solidFill>
                  <a:schemeClr val="tx2">
                    <a:satMod val="200000"/>
                  </a:schemeClr>
                </a:solidFill>
              </a:rPr>
              <a:t>DILLON GARDENS</a:t>
            </a:r>
          </a:p>
        </p:txBody>
      </p:sp>
      <p:sp>
        <p:nvSpPr>
          <p:cNvPr id="1638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557338"/>
            <a:ext cx="6969968" cy="4462462"/>
          </a:xfrm>
        </p:spPr>
        <p:txBody>
          <a:bodyPr>
            <a:normAutofit fontScale="85000"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_tradnl" sz="2800" dirty="0"/>
              <a:t>Esta situado en Ranelagh,un suburbio de la ciudad de Dublín.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2800" dirty="0"/>
              <a:t>El jardín se inició hace 30 años por Helen y Dillon Val.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2800" dirty="0"/>
              <a:t>Un cultivador de jardín con elementos de diseño fuerte y muchas plantas de selección. Nunca estático, el jardín siempre se ajusta de acuerdo a los gustos cambiantes.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2800" dirty="0"/>
              <a:t> En los alrededores de una casa georgiana de Dublín el jardín muy bien diseñado y plantado es notable por su canal y una serie de piscinas y las fronteras espectaculares. </a:t>
            </a:r>
          </a:p>
        </p:txBody>
      </p:sp>
    </p:spTree>
    <p:extLst>
      <p:ext uri="{BB962C8B-B14F-4D97-AF65-F5344CB8AC3E}">
        <p14:creationId xmlns:p14="http://schemas.microsoft.com/office/powerpoint/2010/main" val="462013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250"/>
            <a:ext cx="7211144" cy="5649913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es-ES" altLang="es-ES" dirty="0"/>
              <a:t> </a:t>
            </a:r>
          </a:p>
          <a:p>
            <a:r>
              <a:rPr lang="es-ES" altLang="es-ES" dirty="0"/>
              <a:t>Una serie de espacios secretos, una terraza, una casa alpina hundida y un invernadero contienen muchas especies raras.</a:t>
            </a:r>
          </a:p>
          <a:p>
            <a:r>
              <a:rPr lang="es-ES" altLang="es-ES" dirty="0"/>
              <a:t> </a:t>
            </a:r>
            <a:r>
              <a:rPr lang="es-ES_tradnl" altLang="es-ES" dirty="0"/>
              <a:t>Es un jardín privado cuya propietaria Helen Dillon ha diseñado como su propio paraiso,dando un uso racional a las plantaciones creando bordes de un solo color, rojo,amarillo,azul,etc…</a:t>
            </a:r>
          </a:p>
          <a:p>
            <a:r>
              <a:rPr lang="es-ES_tradnl" altLang="es-ES" dirty="0"/>
              <a:t>Las plantas protagonistas situadas en los puntos clave y utilizando el agua como elemento decorativo.</a:t>
            </a:r>
            <a:endParaRPr lang="es-ES" altLang="es-ES" dirty="0"/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046184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i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862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8685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9098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437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904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1631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09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3409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617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6458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673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31881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439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illon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67650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Garnish I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2010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Garnish Island Gardens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3992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Garrish I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73763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Garnish Is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0193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3 Imagen" descr="Dillon.-Blue-border-2009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37745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1 Imagen" descr="Dillon.-border-lar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92075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1 Imagen" descr="Dillon garden-fr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21005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 Imagen" descr="Helen Dillon Garden (14) (Large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3817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1 Imagen" descr="Helen Dillon Garden (16) (Large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96308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1 Imagen" descr="Helen Dillon Garden (Large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8951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2 Imagen" descr="The Dillon Garden.-Dubl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6410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1 Imagen" descr="The Dillon Garden.-Dubli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26463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1 Imagen" descr="Dillon.-Tulips-in-dustbins-lar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60095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IVEAGH GARDENS</a:t>
            </a:r>
          </a:p>
        </p:txBody>
      </p:sp>
      <p:sp>
        <p:nvSpPr>
          <p:cNvPr id="47107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s-ES" altLang="es-ES" dirty="0"/>
              <a:t>El </a:t>
            </a:r>
            <a:r>
              <a:rPr lang="es-ES" altLang="es-ES" b="1" dirty="0"/>
              <a:t>Iveagh Gardens</a:t>
            </a:r>
            <a:r>
              <a:rPr lang="es-ES" altLang="es-ES" dirty="0"/>
              <a:t> es un parque público situado justo detrás de la Sala Nacional de Conciertos , en Dublín , Irlanda.  </a:t>
            </a:r>
          </a:p>
          <a:p>
            <a:pPr>
              <a:buFont typeface="Arial" charset="0"/>
              <a:buChar char="•"/>
            </a:pPr>
            <a:r>
              <a:rPr lang="es-ES" altLang="es-ES" dirty="0"/>
              <a:t> Los jardines en su forma actual, fueron presentados en 1863 por Benjamin Guinness después de que él había construido lo que hoy es Casa Iveagh de San Stephen's Green . Anteriormente, la tierra había sido presentada como un jardín de recreo privado por "El cobre con cara de Jack", conde de Clonmell </a:t>
            </a:r>
            <a:r>
              <a:rPr lang="es-ES" altLang="es-ES" sz="2800" dirty="0"/>
              <a:t>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5999557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7113984" cy="5111080"/>
          </a:xfrm>
        </p:spPr>
        <p:txBody>
          <a:bodyPr>
            <a:normAutofit/>
          </a:bodyPr>
          <a:lstStyle/>
          <a:p>
            <a:r>
              <a:rPr lang="es-ES" altLang="es-ES" dirty="0"/>
              <a:t>Durante el siglo XIX los jardines fueron abiertos al público y fueron llamados los Jardines de Coburgo, por la familia real de Sajonia-Coburgo .</a:t>
            </a:r>
          </a:p>
          <a:p>
            <a:r>
              <a:rPr lang="es-ES" altLang="es-ES" dirty="0"/>
              <a:t> En 1860 habían caído en desuso y fueron restaurados por Benjamin Guinness. </a:t>
            </a:r>
            <a:endParaRPr lang="es-ES" altLang="es-ES" baseline="30000" dirty="0"/>
          </a:p>
          <a:p>
            <a:r>
              <a:rPr lang="es-ES" altLang="es-ES" dirty="0"/>
              <a:t> Su hijo Edward, el primer conde de Iveagh , dio los jardines a la recién instaurada University College de Dublín en 1908, cuyo edificio principal fue entonces  la terraza cercana Earlsfort .</a:t>
            </a:r>
          </a:p>
          <a:p>
            <a:r>
              <a:rPr lang="es-ES" altLang="es-ES" dirty="0"/>
              <a:t> En agradecimiento se les cambió el nombre del Iveagh Gardens.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0108200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92150"/>
            <a:ext cx="7113984" cy="5327650"/>
          </a:xfrm>
        </p:spPr>
        <p:txBody>
          <a:bodyPr/>
          <a:lstStyle/>
          <a:p>
            <a:r>
              <a:rPr lang="es-ES" altLang="es-ES" dirty="0"/>
              <a:t>El regalo de los jardines de Iveagh incitan a su hermano Señor Ardilaun a  regalar a la ciudad Saint Stephan´s en 1880. </a:t>
            </a:r>
          </a:p>
          <a:p>
            <a:r>
              <a:rPr lang="es-ES" altLang="es-ES" dirty="0"/>
              <a:t>Ambos parques son ahora gestionados por la Oficina de Obras Públicas . 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8878231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1 Imagen" descr="Iveagh Gardens.-2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6063"/>
            <a:ext cx="9144000" cy="636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5602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3 Imagen" descr="Ivaeg_Gardens_Imression_Z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7815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1 Imagen" descr="Ivaegh_Gardens_Rosengart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49353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 descr="Iveach Rose Garden_redimension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57162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1 Imagen" descr="Iveagh Gardens.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2292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1 Imagen" descr="Iveagh Gardens.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3054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1 Imagen" descr="Iveagh Gardens.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9131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8458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1 Imagen" descr="Iveagh Gardens.-Dubli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64728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1 Imagen" descr="Iveagh Gardens.-dublin-outdoors-curvilinear-range-fu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7820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1 Imagen" descr="Iveagh Gardens.-Step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2003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1 Imagen" descr="Iveagh_Gardens_Wasserfall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4496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1 Imagen" descr="Iveagh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2114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1 Imagen" descr="iveagh-gardens-dublin-(by-damian-byrne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1064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Título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9810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b="1" dirty="0">
                <a:solidFill>
                  <a:schemeClr val="tx2">
                    <a:satMod val="200000"/>
                  </a:schemeClr>
                </a:solidFill>
              </a:rPr>
              <a:t>MOUNT USHER GARDENS</a:t>
            </a:r>
          </a:p>
        </p:txBody>
      </p:sp>
      <p:sp>
        <p:nvSpPr>
          <p:cNvPr id="63491" name="2 Marcador de contenido"/>
          <p:cNvSpPr>
            <a:spLocks noGrp="1"/>
          </p:cNvSpPr>
          <p:nvPr>
            <p:ph sz="quarter" idx="1"/>
          </p:nvPr>
        </p:nvSpPr>
        <p:spPr>
          <a:xfrm>
            <a:off x="914401" y="1916832"/>
            <a:ext cx="6969968" cy="4102968"/>
          </a:xfrm>
        </p:spPr>
        <p:txBody>
          <a:bodyPr>
            <a:no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dirty="0"/>
              <a:t>Establecido a lo largo de las orillas del río Vartry, Monte Usher ha sido diseñado en el estilo * robinsoniano.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dirty="0"/>
              <a:t>Los árboles, arbustos y plantas herbáceas se han introducido de todas partes del mundo y se plantan en armonía con los bosques y las plantas de sombra de amor. </a:t>
            </a:r>
            <a:br>
              <a:rPr lang="es-ES" dirty="0"/>
            </a:br>
            <a:r>
              <a:rPr lang="es-ES" dirty="0"/>
              <a:t>Al igual que todos los grandes jardines de Irlanda, Monte Usher ofrece diversos placeres en las diferentes estaciones del año. </a:t>
            </a:r>
          </a:p>
        </p:txBody>
      </p:sp>
    </p:spTree>
    <p:extLst>
      <p:ext uri="{BB962C8B-B14F-4D97-AF65-F5344CB8AC3E}">
        <p14:creationId xmlns:p14="http://schemas.microsoft.com/office/powerpoint/2010/main" val="32474786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467600" cy="5349208"/>
          </a:xfrm>
        </p:spPr>
        <p:txBody>
          <a:bodyPr/>
          <a:lstStyle/>
          <a:p>
            <a:r>
              <a:rPr lang="es-ES" dirty="0"/>
              <a:t>.Rododendros en primavera, una llamarada de color de verano y los tintes nostálgicos del otoño, todas las estaciones elegantemente desencadenadas por las cristalinas aguas del río.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24050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3 Imagen" descr="Mount Usher Gardens.-x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6145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1 Imagen" descr="Mount Usher Gardens.-x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415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1 Imagen" descr="Mount Usher Gardens.-x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8090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1 Imagen" descr="Mount Usher Gardens.-x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5513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1 Imagen" descr="Mount Usher Gardens.-x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8219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1 Imagen" descr="Mt-Usher-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50514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1 Imagen" descr="Mount Usher Gardens.-x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17893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 descr="Mount Usher Gardens.-x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149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b="1" dirty="0">
                <a:solidFill>
                  <a:schemeClr val="tx2">
                    <a:satMod val="200000"/>
                  </a:schemeClr>
                </a:solidFill>
              </a:rPr>
              <a:t>POWERSCOURT GARDENS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00213"/>
            <a:ext cx="7041976" cy="4319587"/>
          </a:xfrm>
        </p:spPr>
        <p:txBody>
          <a:bodyPr>
            <a:normAutofit/>
          </a:bodyPr>
          <a:lstStyle/>
          <a:p>
            <a:pPr marL="365760" lvl="1" indent="0">
              <a:lnSpc>
                <a:spcPct val="90000"/>
              </a:lnSpc>
              <a:buNone/>
            </a:pPr>
            <a:r>
              <a:rPr lang="es-ES_tradnl" altLang="es-ES" sz="2400" dirty="0"/>
              <a:t>Los jardines de Powerscourt fueron establecidos en dos grandes periodos.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El primero cuando la casa fue reconstruida en 1731 cuando se creo un jardín que se integrara al paisaje circundante, con un eje central que daba perspectiva a la casa, mientras las cascadas, las grutas y las terrazas se diseñaban hacia el sur.</a:t>
            </a:r>
          </a:p>
          <a:p>
            <a:pPr>
              <a:lnSpc>
                <a:spcPct val="90000"/>
              </a:lnSpc>
            </a:pPr>
            <a:r>
              <a:rPr lang="es-ES_tradnl" altLang="es-ES" dirty="0"/>
              <a:t>El segundo, un siglo mas tarde cuando el 6º Vizconde de Powerscourt tuvo nuevos planes para el jardín.</a:t>
            </a:r>
          </a:p>
          <a:p>
            <a:pPr>
              <a:lnSpc>
                <a:spcPct val="90000"/>
              </a:lnSpc>
            </a:pPr>
            <a:endParaRPr lang="es-ES_tradnl" altLang="es-ES" dirty="0"/>
          </a:p>
        </p:txBody>
      </p:sp>
    </p:spTree>
    <p:extLst>
      <p:ext uri="{BB962C8B-B14F-4D97-AF65-F5344CB8AC3E}">
        <p14:creationId xmlns:p14="http://schemas.microsoft.com/office/powerpoint/2010/main" val="12007004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24743"/>
            <a:ext cx="7355160" cy="5006181"/>
          </a:xfrm>
        </p:spPr>
        <p:txBody>
          <a:bodyPr/>
          <a:lstStyle/>
          <a:p>
            <a:r>
              <a:rPr lang="es-ES_tradnl" altLang="es-ES" dirty="0"/>
              <a:t>A través de su arquitecto Daniel Roberston se diseñaron las terrazas estilo italiano y se introdujo una importante colección de  esculturas y elementos decorativos.</a:t>
            </a:r>
          </a:p>
          <a:p>
            <a:r>
              <a:rPr lang="es-ES_tradnl" altLang="es-ES" dirty="0"/>
              <a:t>Continuo las reformas el 7º Vizconde con la inclusión del jardín japonés.</a:t>
            </a:r>
          </a:p>
          <a:p>
            <a:r>
              <a:rPr lang="es-ES_tradnl" altLang="es-ES" dirty="0"/>
              <a:t>En 1961 pasaron los jardines al Estado y desde entonces han recibido muchas atenciones y cuidados.</a:t>
            </a:r>
          </a:p>
          <a:p>
            <a:r>
              <a:rPr lang="es-ES_tradnl" altLang="es-ES" dirty="0"/>
              <a:t>Son un referente turístico de Irlanda</a:t>
            </a:r>
            <a:r>
              <a:rPr lang="es-ES_tradnl" altLang="es-E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24829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3702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8480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Powerscourt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87599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Power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11568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67461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Powerscourt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5349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Powerscour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7174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22170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Power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72299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88870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Powerscourt Japanese 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48383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19075"/>
            <a:ext cx="9753600" cy="72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2257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9289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97402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4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17648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92006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93404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2574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0222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3199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4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423525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38614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76096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55186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84862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96756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44597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087285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9614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332883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642289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Powerscou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52613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ALTAMONT GARDENS</a:t>
            </a:r>
          </a:p>
        </p:txBody>
      </p:sp>
      <p:sp>
        <p:nvSpPr>
          <p:cNvPr id="108547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916113"/>
            <a:ext cx="6897960" cy="4103687"/>
          </a:xfrm>
        </p:spPr>
        <p:txBody>
          <a:bodyPr>
            <a:normAutofit fontScale="92500"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2600" dirty="0"/>
              <a:t>Plantados por las sucesivas generaciones de propietarios y jardineros, Altamont contiene una colección de árboles que datan desde 1750 hasta la actualidad.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2600" dirty="0"/>
              <a:t>En la Edad de Hielo Glen se pueden encontrar imponentes robles sésiles de más de 500 años de edad.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sz="2600" dirty="0"/>
              <a:t>Hay una extensa colección de Sorbus, Quercus,  Acer,  Cornus, Nothofagus y Rosa y muchos buenos ejemplos de árboles, arbustos, plantas herbáceas y bulbos.</a:t>
            </a:r>
          </a:p>
          <a:p>
            <a:pPr marL="41148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97593207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041976" cy="5614987"/>
          </a:xfrm>
        </p:spPr>
        <p:txBody>
          <a:bodyPr>
            <a:normAutofit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dirty="0"/>
              <a:t> Especialmente evidentes son Galanthus (copos de nieve - 40 variedades diferentes), Narciso (narcisos, cientos de variedades), Lilium, Colchicum, Cyclamen y Sternbergia.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dirty="0"/>
              <a:t>Muchos de los árboles en las avenidas de la fecha del siglo XVIII, mientras que la mayoría de las especies exóticas maduras se plantaron en el siglo XIX.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dirty="0"/>
              <a:t>Éstos se intercalan con una selección muy variada de especies de árboles más recientemente plantados.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s-ES" dirty="0"/>
              <a:t>El jardín contiene muchas fronteras, intensamente y de manera informal plantados con arbustos, plantas herbáceas y bulbos.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s-ES" sz="2800" dirty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s-ES" sz="2400" dirty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366839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7113984" cy="561498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s-ES" altLang="es-ES" dirty="0"/>
          </a:p>
          <a:p>
            <a:r>
              <a:rPr lang="es-ES" altLang="es-ES" dirty="0"/>
              <a:t>El Paseo formal, amplia, con sus recortadas tejos irlandeses contiene colecciones de rosas floribunda y arbustos, mezclados con bulbos y  violetas.. </a:t>
            </a:r>
          </a:p>
          <a:p>
            <a:r>
              <a:rPr lang="es-ES" altLang="es-ES" dirty="0"/>
              <a:t>El pH del suelo permite que una amplia gama de plantas  se cultiven con éxito, incluyendo las amantes de tierras  ácidas como el rododendro, camelia y Embothrium.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14851466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Altamont Garde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4792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1 Imagen" descr="Altamont Gardens..-3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50614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2 Imagen" descr="Altamont Gardens.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7369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1 Imagen" descr="Altamont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7469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1 Imagen" descr="Altamont Gardens _hse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578115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1 Imagen" descr="Altamont_gardens_carlow_600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0"/>
            <a:ext cx="9324975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44163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1 Imagen" descr="Altamont_gardens_lake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94014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1 Imagen" descr="Altamont_hse_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54142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IRIS NATIONAL STUD</a:t>
            </a:r>
            <a:br>
              <a:rPr lang="es-ES" dirty="0">
                <a:solidFill>
                  <a:schemeClr val="tx2">
                    <a:satMod val="200000"/>
                  </a:schemeClr>
                </a:solidFill>
              </a:rPr>
            </a:b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JAPANESE GARDEN</a:t>
            </a:r>
          </a:p>
        </p:txBody>
      </p:sp>
      <p:sp>
        <p:nvSpPr>
          <p:cNvPr id="118787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altLang="es-ES" dirty="0"/>
              <a:t>El Irish National Stud (nombre oficial: Comhlacht Groí Náisiúnta na hÉireann Teo (The Irish Nacional Stud Co. Ltd).)  es un pura sangre instalación de cría de caballos con base en Tully, Kildare , condado de Kildare , Irlanda . </a:t>
            </a:r>
          </a:p>
          <a:p>
            <a:r>
              <a:rPr lang="es-ES" altLang="es-ES" dirty="0"/>
              <a:t>Fue establecido formalmente por la incorporación el 11 de abril 1946 bajo la Ley Nacional de Stud de 1945 y es propiedad del Gobierno de Irlanda .</a:t>
            </a:r>
          </a:p>
          <a:p>
            <a:r>
              <a:rPr lang="es-ES" altLang="es-ES" dirty="0"/>
              <a:t>Los jardines japoneses en Tully fueron creadas entre los años 1906-1910. Ideado por el coronel William Hall-Walker (más tarde Lord Wavertree) , un escocés rico de una familia famosa fábrica de cerveza y se presentarán por el artesano japonés Tassa Eida y su hijo Minoru.  </a:t>
            </a:r>
          </a:p>
        </p:txBody>
      </p:sp>
    </p:spTree>
    <p:extLst>
      <p:ext uri="{BB962C8B-B14F-4D97-AF65-F5344CB8AC3E}">
        <p14:creationId xmlns:p14="http://schemas.microsoft.com/office/powerpoint/2010/main" val="331189482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>
            <a:normAutofit lnSpcReduction="10000"/>
          </a:bodyPr>
          <a:lstStyle/>
          <a:p>
            <a:r>
              <a:rPr lang="es-ES" dirty="0"/>
              <a:t>Tassa Eida, su esposa y sus dos hijos, Minoru y Kaiji, vivió en Curragh House, que ahora es el Centro Aprendiz Racing de Educación. El nombre de Minoru que significa "la luz de mis ojos" o el "favorito de uno fue elegido por el coronel Hall-Walker por su favorito Tully potro de raza. Tassa se mantuvo en Tully hasta 1911, cuando él y su familia se trasladó a Londres, Inglaterra para crear otro jardín. </a:t>
            </a:r>
          </a:p>
          <a:p>
            <a:r>
              <a:rPr lang="es-ES" dirty="0"/>
              <a:t>Cuando alquiló al rey Eduardo VII de su carrera como piloto al potro Minoru lleva los colores reales de la victoria en el Derby de 1909 a gritos alegres de "Good Old peluche!" Eida murió en 1912 en su viaje de regreso previsto a Japón y no se supo más de él ni de su familia hasta que Brian Eida, un hijo de Minoru, se presentó en calidad de turista a finales de 1980 para admirar la obra de su abuelo Tassa.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367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En 1915, el coronel Hall-Walker se fue a Inglaterra, la presentación de su propiedad entera Tully a "La Nación". Su Stud Farm convirtió en la Yeguada Nacional Británico y los jardines japoneses entró en un período de relativa oscuridad hasta 1945. </a:t>
            </a:r>
          </a:p>
          <a:p>
            <a:r>
              <a:rPr lang="es-ES" dirty="0"/>
              <a:t>En ese año (propiedades Tully habiendo regresado al Gobierno irlandés en 1943) se formó la Compañía Nacional Stud irlandés. </a:t>
            </a:r>
          </a:p>
          <a:p>
            <a:r>
              <a:rPr lang="es-ES" dirty="0"/>
              <a:t>En el año siguiente, 1946, después de un intervalo de 34 años, el Jardín Japonés tiene un supervisor hortícola. </a:t>
            </a:r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99758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/>
          </a:bodyPr>
          <a:lstStyle/>
          <a:p>
            <a:r>
              <a:rPr lang="es-ES" dirty="0"/>
              <a:t>The Gardens, previsto para simbolizar la "Vida del Hombre", son ahora de fama internacional y son aclamados como los mejores jardines japoneses en Europa. </a:t>
            </a:r>
          </a:p>
          <a:p>
            <a:r>
              <a:rPr lang="es-ES" dirty="0"/>
              <a:t>Los jardines en Tully son un monumento vivo a la reunión de las culturas oriental y occidental en un ambiente occidental. </a:t>
            </a:r>
          </a:p>
          <a:p>
            <a:r>
              <a:rPr lang="es-ES" dirty="0"/>
              <a:t>El simbolismo de la vida del jardín retrata narra el viaje de un alma del olvido a la eternidad y de la experiencia humana de su encarnación en su viaje por los caminos de su elección a través de la vida. Ambiciones típicas respecto a la educación, el matrimonio o la vida contemplativa o preocupaciones, logros, vejez feliz y una puerta de entrada a la eternidad son presentados. </a:t>
            </a:r>
          </a:p>
        </p:txBody>
      </p:sp>
    </p:spTree>
    <p:extLst>
      <p:ext uri="{BB962C8B-B14F-4D97-AF65-F5344CB8AC3E}">
        <p14:creationId xmlns:p14="http://schemas.microsoft.com/office/powerpoint/2010/main" val="200542775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r>
              <a:rPr lang="es-ES" dirty="0"/>
              <a:t>Además, como un ejemplo de la jardinería japonesa de su período, es perfecto - un jardín japonés con un toque de Anglicisation en ello, era precisamente el tipo de jardín que se realizan en Japón en ese momento. </a:t>
            </a:r>
          </a:p>
          <a:p>
            <a:r>
              <a:rPr lang="es-ES" dirty="0"/>
              <a:t>El viaje comienza en la puerta de entrada del olvido, a través del cual el alma del peregrino entra entre los árboles y pasa a la intemperie, donde es una pequeña cueva, la cueva de nacimiento, coronado por un árbol de cerezo. </a:t>
            </a:r>
          </a:p>
          <a:p>
            <a:r>
              <a:rPr lang="es-ES" dirty="0"/>
              <a:t>Aquí un corto camino sinuoso hundida simboliza los años de la infancia, sin ver, y no saber, de donde venimos a un montículo de roca.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175489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/>
          </a:bodyPr>
          <a:lstStyle/>
          <a:p>
            <a:r>
              <a:rPr lang="es-ES" dirty="0"/>
              <a:t>A través de esta la vía tunelizado lleva de la oscuridad a la luz, de la ignorancia al conocimiento desarrollando.</a:t>
            </a:r>
          </a:p>
          <a:p>
            <a:r>
              <a:rPr lang="es-ES" dirty="0"/>
              <a:t> A mitad de camino a través del bobinado es una abertura que conduce a unos pasos de la colina del aprendizaje lleno de un árbol de abeto antiguo.</a:t>
            </a:r>
          </a:p>
          <a:p>
            <a:r>
              <a:rPr lang="es-ES" dirty="0"/>
              <a:t> A menudo esta altura coronada abeto tienta al estudiante a ir muy alto, pero hay un agujero sin vigilancia para enseñarle vigilancia antes de que llegue por la colina hasta el nivel de sus compañeros.</a:t>
            </a:r>
          </a:p>
          <a:p>
            <a:r>
              <a:rPr lang="es-ES" dirty="0"/>
              <a:t> Siguiendo el curso sinuoso siendo vigilado por las rocas que llega a la bifurcación de los caminos. </a:t>
            </a:r>
          </a:p>
        </p:txBody>
      </p:sp>
    </p:spTree>
    <p:extLst>
      <p:ext uri="{BB962C8B-B14F-4D97-AF65-F5344CB8AC3E}">
        <p14:creationId xmlns:p14="http://schemas.microsoft.com/office/powerpoint/2010/main" val="398273377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/>
          <a:lstStyle/>
          <a:p>
            <a:r>
              <a:rPr lang="es-ES" dirty="0"/>
              <a:t>En la ambición a la derecha en la izquierda es el camino recto de la vida austera en el centro es el camino hacia la vida matrimonial por la que el peregrino llega a la pequeña isla de la alegría y el asombro, a través de los peldaños de la exploración.</a:t>
            </a:r>
          </a:p>
          <a:p>
            <a:r>
              <a:rPr lang="es-ES" dirty="0"/>
              <a:t>Pero no puede quedarse ahí. </a:t>
            </a:r>
          </a:p>
          <a:p>
            <a:r>
              <a:rPr lang="es-ES" dirty="0"/>
              <a:t>Todos los caminos conducen a una mayor tentación a través de un puente de piedra en el puente de bambú y de la casa de geishas, ​​pero más allá de ellos es el cerro de la ambición y el pozo de la sabiduría es la vista al otro lado de la preciosa agua.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792661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es-ES" dirty="0"/>
              <a:t>Muy empinada es la cuesta y los que suben se puede separar, pero a medida que suben que tender una mano de ayuda y se unen en la parte superior. </a:t>
            </a:r>
          </a:p>
          <a:p>
            <a:r>
              <a:rPr lang="es-ES" dirty="0"/>
              <a:t>Descendiente del peregrino encuentra un puente fácil a través del rugiente cae y pisa los peldaños a través del nivel de jardín de arrendamiento y la alegría de la colina de duelo donde su alma sale cuando la puerta de la eternidad. </a:t>
            </a:r>
          </a:p>
        </p:txBody>
      </p:sp>
    </p:spTree>
    <p:extLst>
      <p:ext uri="{BB962C8B-B14F-4D97-AF65-F5344CB8AC3E}">
        <p14:creationId xmlns:p14="http://schemas.microsoft.com/office/powerpoint/2010/main" val="426491758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3 Imagen" descr="Irish National Stud Farm and Japanese Gardens 0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79865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rchivo: Tea Hous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9346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8" name="Picture 2" descr="Archivo: Stepping Stones en Gardens.JPG japoné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25668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48858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1102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8002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226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53146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b="1" dirty="0">
                <a:solidFill>
                  <a:schemeClr val="tx2">
                    <a:satMod val="200000"/>
                  </a:schemeClr>
                </a:solidFill>
              </a:rPr>
              <a:t>HEYWOOD GARDENS</a:t>
            </a:r>
          </a:p>
        </p:txBody>
      </p:sp>
      <p:sp>
        <p:nvSpPr>
          <p:cNvPr id="120835" name="2 Marcador de contenido"/>
          <p:cNvSpPr>
            <a:spLocks noGrp="1"/>
          </p:cNvSpPr>
          <p:nvPr>
            <p:ph sz="quarter" idx="1"/>
          </p:nvPr>
        </p:nvSpPr>
        <p:spPr>
          <a:xfrm>
            <a:off x="468313" y="1700213"/>
            <a:ext cx="7560071" cy="4319587"/>
          </a:xfrm>
        </p:spPr>
        <p:txBody>
          <a:bodyPr>
            <a:normAutofit/>
          </a:bodyPr>
          <a:lstStyle/>
          <a:p>
            <a:r>
              <a:rPr lang="es-ES" altLang="es-ES" dirty="0"/>
              <a:t>El coronel William Hutchinson Poe encargó al arquitecto líder, sir Edwin Lutyens, para planificar los jardines de Heywood. </a:t>
            </a:r>
          </a:p>
          <a:p>
            <a:r>
              <a:rPr lang="es-ES" altLang="es-ES" dirty="0"/>
              <a:t>Conocido localmente como "El Jardín italiano," que son el único ejemplo de trabajo Lutyens fuera de Dublín. </a:t>
            </a:r>
          </a:p>
          <a:p>
            <a:r>
              <a:rPr lang="es-ES" altLang="es-ES" dirty="0"/>
              <a:t>Los jardines se completaron en 1912 a un costo de 250.000 libras. </a:t>
            </a:r>
          </a:p>
        </p:txBody>
      </p:sp>
    </p:spTree>
    <p:extLst>
      <p:ext uri="{BB962C8B-B14F-4D97-AF65-F5344CB8AC3E}">
        <p14:creationId xmlns:p14="http://schemas.microsoft.com/office/powerpoint/2010/main" val="296037724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96752"/>
            <a:ext cx="7113984" cy="5159598"/>
          </a:xfrm>
        </p:spPr>
        <p:txBody>
          <a:bodyPr>
            <a:normAutofit/>
          </a:bodyPr>
          <a:lstStyle/>
          <a:p>
            <a:r>
              <a:rPr lang="es-ES" altLang="es-ES" dirty="0"/>
              <a:t>Se componen de jardines, lagos, bosques y características arquitectónicas, como puertas góticas y ruinas artificiales, adornados con actos de vandalismo piezas medievales como la ventana de toma de la Abadia Aghaboe . </a:t>
            </a:r>
          </a:p>
          <a:p>
            <a:r>
              <a:rPr lang="es-ES" altLang="es-ES" dirty="0"/>
              <a:t>Después de la Primera Guerra Mundial, Sir Edwin Lutyens estuvo involucrado en el diseño de los cementerios de guerra británicos.</a:t>
            </a:r>
          </a:p>
          <a:p>
            <a:r>
              <a:rPr lang="es-ES" altLang="es-ES" dirty="0"/>
              <a:t> Él diseñó el Jardín Memorial de la Guerra en Islandbridge, el Cenotafio de Londres y la casa del virrey de Nueva Delhi.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25765288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04813"/>
            <a:ext cx="6825952" cy="56149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s-ES" altLang="es-ES" sz="2800" dirty="0"/>
          </a:p>
          <a:p>
            <a:r>
              <a:rPr lang="es-ES" altLang="es-ES" sz="2800" dirty="0"/>
              <a:t> </a:t>
            </a:r>
            <a:r>
              <a:rPr lang="es-ES" altLang="es-ES" dirty="0"/>
              <a:t>Afortunadamente, los jardines de Heywood, no sufrieron daños y se quedaron como estructuralmente intactos como  eran cuando se completaron a finales del siglo.</a:t>
            </a:r>
          </a:p>
          <a:p>
            <a:r>
              <a:rPr lang="es-ES" altLang="es-ES" dirty="0"/>
              <a:t>Los jardines cuentan con un escenario espectacular en una colina mirando hacia el sur-este, sobre un barrido del país ondulado que tiene en siete condados. </a:t>
            </a:r>
          </a:p>
        </p:txBody>
      </p:sp>
    </p:spTree>
    <p:extLst>
      <p:ext uri="{BB962C8B-B14F-4D97-AF65-F5344CB8AC3E}">
        <p14:creationId xmlns:p14="http://schemas.microsoft.com/office/powerpoint/2010/main" val="303134351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1 Imagen" descr="Heywood Gardens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47013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1 Imagen" descr="Heywood Gardens.-Pleached Lime Tre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35396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1 Imagen" descr="Heywood Gardens(1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858246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1 Imagen" descr="Heywood 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47648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1 Imagen" descr="Heywood Gardens.-Pergol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4401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BIRR CASTLE</a:t>
            </a:r>
          </a:p>
        </p:txBody>
      </p:sp>
      <p:sp>
        <p:nvSpPr>
          <p:cNvPr id="121859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141168"/>
          </a:xfrm>
        </p:spPr>
        <p:txBody>
          <a:bodyPr>
            <a:norm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Castillo de Birr es la casa más antigua habitada en el condado.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En el siglo XVI los O'Carrolls de Eile tuvieron uno de sus castillos aquí y este fue otorgado a Sir Laurence Parsons en el curso de la plantación de Stuart, c. 1620.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 Los jardines del castillo contienen el más antiguo puente de  hierro forjado en Irlanda, que data de 1820 . 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Los espacios protegidos en los terrenos cuentan con setos de boj que tienen más de 300 años de edad.</a:t>
            </a:r>
          </a:p>
        </p:txBody>
      </p:sp>
    </p:spTree>
    <p:extLst>
      <p:ext uri="{BB962C8B-B14F-4D97-AF65-F5344CB8AC3E}">
        <p14:creationId xmlns:p14="http://schemas.microsoft.com/office/powerpoint/2010/main" val="126703687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0"/>
            <a:ext cx="6753944" cy="6019800"/>
          </a:xfrm>
        </p:spPr>
        <p:txBody>
          <a:bodyPr>
            <a:normAutofit/>
          </a:bodyPr>
          <a:lstStyle/>
          <a:p>
            <a:endParaRPr lang="es-ES" altLang="es-ES" dirty="0"/>
          </a:p>
          <a:p>
            <a:r>
              <a:rPr lang="es-ES" altLang="es-ES" dirty="0"/>
              <a:t>Son también, según el Libro Guinness de los Récords , los setos más altos  del mundo.</a:t>
            </a:r>
            <a:endParaRPr lang="es-ES" altLang="es-ES" sz="2600" dirty="0"/>
          </a:p>
          <a:p>
            <a:r>
              <a:rPr lang="es-ES" altLang="es-ES" sz="2600" dirty="0"/>
              <a:t> </a:t>
            </a:r>
            <a:r>
              <a:rPr lang="es-ES" altLang="es-ES" dirty="0"/>
              <a:t>Sir Laurence Parsons construyó la mayor parte de la estructura del actual castillo</a:t>
            </a:r>
          </a:p>
          <a:p>
            <a:r>
              <a:rPr lang="es-ES" altLang="es-ES" dirty="0"/>
              <a:t> El castillo fue sitiado en dos ocasiones en el siglo XVII y una de las torres aún muestra las cicatrices de la artillería de Patrick Sarsfield , que intentó sin éxito tomarlo. </a:t>
            </a:r>
          </a:p>
          <a:p>
            <a:r>
              <a:rPr lang="es-ES" altLang="es-ES" dirty="0"/>
              <a:t>El castillo sigue siendo la sede de la condes de Rosse , y es la sede del séptimo conde (Brendan Parsons) en la actualidad.</a:t>
            </a:r>
          </a:p>
          <a:p>
            <a:r>
              <a:rPr lang="es-ES" altLang="es-ES" dirty="0"/>
              <a:t> Como una casa de familia, el castillo sólo se abrirá al público en ocasiones especiales.</a:t>
            </a:r>
          </a:p>
        </p:txBody>
      </p:sp>
    </p:spTree>
    <p:extLst>
      <p:ext uri="{BB962C8B-B14F-4D97-AF65-F5344CB8AC3E}">
        <p14:creationId xmlns:p14="http://schemas.microsoft.com/office/powerpoint/2010/main" val="145384303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476250"/>
            <a:ext cx="6969968" cy="5543550"/>
          </a:xfrm>
        </p:spPr>
        <p:txBody>
          <a:bodyPr>
            <a:no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El señorío que rodea sin embargo, es abierto a los turistas todos los días del año, y los jardines contienen muchas hermosos árboles y arbustos en un parque con cascadas, ríos y lagos.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En 1960, el renombrado fotógrafo Antony Armstrong-Jones llevó a su nueva novia, la princesa Margarita , para reunirse con su madre, Anne, que reside en el castillo de Birr, la esposa del sexto conde 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/>
              <a:t>Una característica principal de los terrenos del castillo es el gran Leviatán de Parsonstown , un astronómico telescopio con un espejo de metal de 72 pulgadas construido por el tercer conde de Rosse , que fue, hasta 1917 , el telescopio más grande del mundo.</a:t>
            </a:r>
          </a:p>
        </p:txBody>
      </p:sp>
    </p:spTree>
    <p:extLst>
      <p:ext uri="{BB962C8B-B14F-4D97-AF65-F5344CB8AC3E}">
        <p14:creationId xmlns:p14="http://schemas.microsoft.com/office/powerpoint/2010/main" val="105382746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1 Imagen" descr="Birr Castle.-evening-beech-tree-birr-cas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588974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1 Imagen" descr="Birr Castle.-lakeside-wal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805893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1 Imagen" descr="Birr Castle Gardens..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96501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2 Imagen" descr="Birr Castle.-gate-formal-gard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60419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1 Imagen" descr="Birr Castle Gardens..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47796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1 Imagen" descr="Birr Castle Gardens..-5g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268645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1 Imagen" descr="Birr Castle Gardens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0"/>
            <a:ext cx="8947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99694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Bir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2551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1 Imagen" descr="Birr Castle_Parterre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80814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Birr Castle_redimensio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87894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1 Imagen" descr="Birr Castle.-lower-walk-birr-castle-offaly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39586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1 Imagen" descr="Birr_castle_desmesne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878033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1 Imagen" descr="Birr-castle-and-riv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10969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1 Imagen" descr="Birr-castle-telescope-even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41266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Bir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14706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Bir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530120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Birr Cas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663929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Archivo: Gran Telescopio, Birr, Offaly 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7066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</TotalTime>
  <Words>2596</Words>
  <Application>Microsoft Office PowerPoint</Application>
  <PresentationFormat>Presentación en pantalla (4:3)</PresentationFormat>
  <Paragraphs>244</Paragraphs>
  <Slides>154</Slides>
  <Notes>82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154</vt:i4>
      </vt:variant>
    </vt:vector>
  </HeadingPairs>
  <TitlesOfParts>
    <vt:vector size="160" baseType="lpstr">
      <vt:lpstr>Arial</vt:lpstr>
      <vt:lpstr>Calibri</vt:lpstr>
      <vt:lpstr>Century Schoolbook</vt:lpstr>
      <vt:lpstr>Wingdings</vt:lpstr>
      <vt:lpstr>Wingdings 2</vt:lpstr>
      <vt:lpstr>Default Theme</vt:lpstr>
      <vt:lpstr>EUROPA.-LA VUELTA AL MUNDO EN 885 JARDINES.- IRLANDA.-Coolcarrigan Gardens.-Dillon Gardens.-Iveagh Gardens.-Mount Usher Gardens.-Altamont Gardens.-National Stud Gardens.-Heywood Gardens.-Birr Castle.-</vt:lpstr>
      <vt:lpstr>COOLCARRIGAN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DILLON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IVEAGH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MOUNT USHER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POWERSCOURT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ALTAMONT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IRIS NATIONAL STUD JAPANESE GARDEN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HEYWOOD GARDENS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BIRR CASTLE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VUELTA AL MUNDO EN 365 JARDINES.- irlanda</dc:title>
  <dc:creator>Josep</dc:creator>
  <cp:lastModifiedBy>Usuario</cp:lastModifiedBy>
  <cp:revision>10</cp:revision>
  <dcterms:created xsi:type="dcterms:W3CDTF">2013-09-17T13:57:54Z</dcterms:created>
  <dcterms:modified xsi:type="dcterms:W3CDTF">2018-03-07T15:54:05Z</dcterms:modified>
</cp:coreProperties>
</file>