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FB2F42-1303-4D3B-998F-A9C5EEC3108B}"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ACC1D4-A9E5-4549-9FEB-F9EF70E805F4}" type="slidenum">
              <a:rPr lang="es-ES" smtClean="0"/>
              <a:t>‹Nº›</a:t>
            </a:fld>
            <a:endParaRPr lang="es-ES" dirty="0"/>
          </a:p>
        </p:txBody>
      </p:sp>
    </p:spTree>
    <p:extLst>
      <p:ext uri="{BB962C8B-B14F-4D97-AF65-F5344CB8AC3E}">
        <p14:creationId xmlns:p14="http://schemas.microsoft.com/office/powerpoint/2010/main" val="4143524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37686352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1198665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4065494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24866166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Park.-Dublin.-Ireland.-Monumento a Wellington</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1028370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42213149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14497086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3604247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25680176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Park.-Dublin.-Ireland.-Crocosmia</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1921527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28392129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37346228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26449353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5181764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25615960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29829650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3429079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11625187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1183210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6520552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37143449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10847551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20061756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34688815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33286869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40254062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Park.-Dublin.-Ireland.-Band stand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13233977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2644657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26724048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16786442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16047532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9112464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5770315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29615289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Park.-Dublin.-Ireland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37668238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15698866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4986281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4975815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8932379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25251636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10818169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14503363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27126843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24539650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6952323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19729596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5540708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235984080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161831188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210090164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1612921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93766290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125358483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48417360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260833241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126060552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365342983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196290358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52173329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271226287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21402002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69974510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370620395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93718066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280137671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8091948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180322123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154074998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35658997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32708761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39066680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12542992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Sir Thomas &amp; Lady Dixon Park..-Belfast.</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214324511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Ireland.-map</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48108269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Glasnevin</a:t>
            </a:r>
          </a:p>
          <a:p>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406809783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Glasnevin</a:t>
            </a:r>
          </a:p>
          <a:p>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398110164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Glasnevin</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167640302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78842809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223753354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128462520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258580651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313022749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247631456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422003204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268115138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257513286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339747267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386536380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298163728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202631738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356486104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1238631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88.jpg"/></Relationships>
</file>

<file path=ppt/slides/_rels/slide9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246440" cy="1944216"/>
          </a:xfrm>
        </p:spPr>
        <p:txBody>
          <a:bodyPr>
            <a:normAutofit fontScale="90000"/>
          </a:bodyPr>
          <a:lstStyle/>
          <a:p>
            <a:r>
              <a:rPr lang="es-ES" sz="3600" dirty="0"/>
              <a:t>EUROPA.-LA VUELTA AL MUNDO EN 885 JARDINES.-IRLANDA.-D</a:t>
            </a:r>
            <a:br>
              <a:rPr lang="es-ES" dirty="0"/>
            </a:br>
            <a:endParaRPr lang="es-ES" dirty="0"/>
          </a:p>
        </p:txBody>
      </p:sp>
      <p:sp>
        <p:nvSpPr>
          <p:cNvPr id="3" name="2 Subtítulo"/>
          <p:cNvSpPr>
            <a:spLocks noGrp="1"/>
          </p:cNvSpPr>
          <p:nvPr>
            <p:ph type="subTitle" idx="1"/>
          </p:nvPr>
        </p:nvSpPr>
        <p:spPr>
          <a:xfrm>
            <a:off x="2699792" y="4869160"/>
            <a:ext cx="4680520" cy="1371600"/>
          </a:xfrm>
        </p:spPr>
        <p:txBody>
          <a:bodyPr/>
          <a:lstStyle/>
          <a:p>
            <a:r>
              <a:rPr lang="es-ES" dirty="0"/>
              <a:t>Selección de textos y fotografías por</a:t>
            </a:r>
          </a:p>
          <a:p>
            <a:r>
              <a:rPr lang="es-ES" sz="2800" dirty="0"/>
              <a:t>JOSE ELIAS BONELLS</a:t>
            </a:r>
          </a:p>
          <a:p>
            <a:r>
              <a:rPr lang="es-ES" sz="2800" dirty="0"/>
              <a:t> </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Phoenix Park.-Dublín</a:t>
            </a:r>
          </a:p>
        </p:txBody>
      </p:sp>
      <p:sp>
        <p:nvSpPr>
          <p:cNvPr id="3" name="2 Marcador de contenido"/>
          <p:cNvSpPr>
            <a:spLocks noGrp="1"/>
          </p:cNvSpPr>
          <p:nvPr>
            <p:ph sz="quarter" idx="1"/>
          </p:nvPr>
        </p:nvSpPr>
        <p:spPr/>
        <p:txBody>
          <a:bodyPr>
            <a:normAutofit/>
          </a:bodyPr>
          <a:lstStyle/>
          <a:p>
            <a:r>
              <a:rPr lang="es-ES" dirty="0"/>
              <a:t>Phoenix Park es un parque urbano en Dublín , Irlanda .</a:t>
            </a:r>
          </a:p>
          <a:p>
            <a:r>
              <a:rPr lang="es-ES" dirty="0"/>
              <a:t> Su 11 kilómetros de muro perimetral encierran 707 hectáreas  uno de los parques urbanos más grandes cerrados en Europa. </a:t>
            </a:r>
          </a:p>
          <a:p>
            <a:r>
              <a:rPr lang="es-ES" dirty="0"/>
              <a:t> Se incluyen grandes extensiones de pastizales y avenidas bordeadas de árboles, y desde el siglo XVII, tienen  el hogar una manada salvaje de los ciervos en barbecho .</a:t>
            </a:r>
          </a:p>
          <a:p>
            <a:r>
              <a:rPr lang="es-ES" dirty="0"/>
              <a:t> El nombre Inglés viene del irlandés Fionn uisce que significa "agua clara". </a:t>
            </a:r>
          </a:p>
        </p:txBody>
      </p:sp>
    </p:spTree>
    <p:extLst>
      <p:ext uri="{BB962C8B-B14F-4D97-AF65-F5344CB8AC3E}">
        <p14:creationId xmlns:p14="http://schemas.microsoft.com/office/powerpoint/2010/main" val="1658608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El Gobierno irlandés está presionando la UNESCO para que el parque sea designado como Patrimonio de la Humanidad.</a:t>
            </a:r>
          </a:p>
          <a:p>
            <a:r>
              <a:rPr lang="es-ES" dirty="0"/>
              <a:t>El parque se divide entre tres parroquias civiles: Castleknock hacia el norte-oeste, Chapelizod al sur y St James 'hacia el norte.</a:t>
            </a:r>
          </a:p>
          <a:p>
            <a:r>
              <a:rPr lang="es-ES" dirty="0"/>
              <a:t> La última llamada se centra principalmente al sur del río Liffey, en torno a la iglesia de la parroquia de San Jaime  . </a:t>
            </a:r>
          </a:p>
          <a:p>
            <a:r>
              <a:rPr lang="es-ES" dirty="0"/>
              <a:t>El Parque cuenta con su propio pedazo de la legislación del Phoenix Park Ley de 1925, que incluye dar poderes a los guarda parques para eliminar y detener a los delincuentes que desobedecen sus estatutos, que incluyen "Ninguna persona podrá actuar en contra de la moral pública en el parque". </a:t>
            </a:r>
          </a:p>
          <a:p>
            <a:endParaRPr lang="es-ES" dirty="0"/>
          </a:p>
        </p:txBody>
      </p:sp>
    </p:spTree>
    <p:extLst>
      <p:ext uri="{BB962C8B-B14F-4D97-AF65-F5344CB8AC3E}">
        <p14:creationId xmlns:p14="http://schemas.microsoft.com/office/powerpoint/2010/main" val="2729936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715200" cy="5997280"/>
          </a:xfrm>
        </p:spPr>
        <p:txBody>
          <a:bodyPr>
            <a:normAutofit lnSpcReduction="10000"/>
          </a:bodyPr>
          <a:lstStyle/>
          <a:p>
            <a:r>
              <a:rPr lang="es-ES" dirty="0"/>
              <a:t>La residencia del presidente de Irlanda , Aras an Uachtaráin , construida en 1754, está situada en el parque. Como la residencia virreinal, fue la residencia oficial del señor teniente de Irlanda, hasta la creación del Estado Libre de Irlanda en 1922</a:t>
            </a:r>
          </a:p>
          <a:p>
            <a:r>
              <a:rPr lang="es-ES" dirty="0"/>
              <a:t>El Zoo de Dublín en le parque es una de sus atracciones principales .</a:t>
            </a:r>
          </a:p>
          <a:p>
            <a:r>
              <a:rPr lang="es-ES" dirty="0"/>
              <a:t> Alberga más de 700 animales y pájaros tropicales de todo el mundo y fue fundado en el año 1830 y se abrió al público el 1 de septiembre de 1831, con animales de la Sociedad de Londres , convirtiéndose en el tercer zoo  más antiguo del mundo.</a:t>
            </a:r>
          </a:p>
          <a:p>
            <a:r>
              <a:rPr lang="es-ES" dirty="0"/>
              <a:t> Dentro de un año, el zoológico ubicara 123 especies. </a:t>
            </a:r>
          </a:p>
          <a:p>
            <a:endParaRPr lang="es-ES" dirty="0"/>
          </a:p>
        </p:txBody>
      </p:sp>
    </p:spTree>
    <p:extLst>
      <p:ext uri="{BB962C8B-B14F-4D97-AF65-F5344CB8AC3E}">
        <p14:creationId xmlns:p14="http://schemas.microsoft.com/office/powerpoint/2010/main" val="3953257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The Gardens, situado cerca de la entrada Parkgate Street, comprenden un área de 9 hectáreas  y se volvieron a abrir en 1864. </a:t>
            </a:r>
          </a:p>
          <a:p>
            <a:r>
              <a:rPr lang="es-ES" dirty="0"/>
              <a:t>Estos jardines fueron establecidos inicialmente en 1840 como el recinto Promenade. </a:t>
            </a:r>
          </a:p>
          <a:p>
            <a:r>
              <a:rPr lang="es-ES" dirty="0"/>
              <a:t>En ellos se muestran horticultura victoriana, incluyendo lagos ornamentales, parque infantil, zona de picnic y esquemas de parterres. </a:t>
            </a:r>
          </a:p>
          <a:p>
            <a:r>
              <a:rPr lang="es-ES" dirty="0"/>
              <a:t>Una estatua se encuentra en los jardines dedicados a ejecutar Alzamiento de Pascua líder Seán Heuston . </a:t>
            </a:r>
          </a:p>
          <a:p>
            <a:r>
              <a:rPr lang="es-ES" dirty="0"/>
              <a:t>Hay una placa en honor al escultor irlandés Jerome Connor en Enfermería Road, con vistas al jardín, ya que los visitaba con frecuencia. </a:t>
            </a:r>
          </a:p>
        </p:txBody>
      </p:sp>
    </p:spTree>
    <p:extLst>
      <p:ext uri="{BB962C8B-B14F-4D97-AF65-F5344CB8AC3E}">
        <p14:creationId xmlns:p14="http://schemas.microsoft.com/office/powerpoint/2010/main" val="3379703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2415522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9012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9278471" cy="7029400"/>
          </a:xfrm>
          <a:prstGeom prst="rect">
            <a:avLst/>
          </a:prstGeom>
        </p:spPr>
      </p:pic>
    </p:spTree>
    <p:extLst>
      <p:ext uri="{BB962C8B-B14F-4D97-AF65-F5344CB8AC3E}">
        <p14:creationId xmlns:p14="http://schemas.microsoft.com/office/powerpoint/2010/main" val="4153459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3292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6750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766378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7233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54886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99153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42688790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9126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088048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8485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98" y="80682"/>
            <a:ext cx="9113501" cy="6858000"/>
          </a:xfrm>
          <a:prstGeom prst="rect">
            <a:avLst/>
          </a:prstGeom>
        </p:spPr>
      </p:pic>
    </p:spTree>
    <p:extLst>
      <p:ext uri="{BB962C8B-B14F-4D97-AF65-F5344CB8AC3E}">
        <p14:creationId xmlns:p14="http://schemas.microsoft.com/office/powerpoint/2010/main" val="22688532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40470092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58215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40540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88653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21022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84957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54266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3999" cy="6957392"/>
          </a:xfrm>
          <a:prstGeom prst="rect">
            <a:avLst/>
          </a:prstGeom>
        </p:spPr>
      </p:pic>
    </p:spTree>
    <p:extLst>
      <p:ext uri="{BB962C8B-B14F-4D97-AF65-F5344CB8AC3E}">
        <p14:creationId xmlns:p14="http://schemas.microsoft.com/office/powerpoint/2010/main" val="17628847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86603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5" y="0"/>
            <a:ext cx="9132109" cy="6858000"/>
          </a:xfrm>
          <a:prstGeom prst="rect">
            <a:avLst/>
          </a:prstGeom>
        </p:spPr>
      </p:pic>
    </p:spTree>
    <p:extLst>
      <p:ext uri="{BB962C8B-B14F-4D97-AF65-F5344CB8AC3E}">
        <p14:creationId xmlns:p14="http://schemas.microsoft.com/office/powerpoint/2010/main" val="23034033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6178049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54961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49705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3072193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38092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19870746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32071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82209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528274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34351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00469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05590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54928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The Sir Thomas y Lady Dixon Park </a:t>
            </a:r>
            <a:endParaRPr lang="es-ES" dirty="0"/>
          </a:p>
        </p:txBody>
      </p:sp>
      <p:sp>
        <p:nvSpPr>
          <p:cNvPr id="3" name="2 Marcador de contenido"/>
          <p:cNvSpPr>
            <a:spLocks noGrp="1"/>
          </p:cNvSpPr>
          <p:nvPr>
            <p:ph sz="quarter" idx="1"/>
          </p:nvPr>
        </p:nvSpPr>
        <p:spPr/>
        <p:txBody>
          <a:bodyPr>
            <a:normAutofit/>
          </a:bodyPr>
          <a:lstStyle/>
          <a:p>
            <a:r>
              <a:rPr lang="es-ES" dirty="0"/>
              <a:t>The Sir Thomas y Lady Dixon Park es un parque en el sur de Belfast , Irlanda del Norte , que cubre casi (0,53 km 2) y es accesible desde el camino superior de Malone. </a:t>
            </a:r>
          </a:p>
          <a:p>
            <a:r>
              <a:rPr lang="es-ES" dirty="0"/>
              <a:t> Se incluyen praderas, bosques, campos de ribera, jardines formales de rosas  y un jardín japonés , así como un parque infantil, cafetería, una orientación del curso y muchos paseos.</a:t>
            </a:r>
          </a:p>
          <a:p>
            <a:r>
              <a:rPr lang="es-ES" dirty="0"/>
              <a:t> Es propiedad y está mantenido por el Ayuntamiento de Belfast Parks 's y en la sección Servicios. </a:t>
            </a:r>
          </a:p>
        </p:txBody>
      </p:sp>
    </p:spTree>
    <p:extLst>
      <p:ext uri="{BB962C8B-B14F-4D97-AF65-F5344CB8AC3E}">
        <p14:creationId xmlns:p14="http://schemas.microsoft.com/office/powerpoint/2010/main" val="10106160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El 14 de julio de 2010, el parque acogió  el concurso International de la Rose , lo más destacado de la Semana de Rose, con la participación de los jueces de todo el mundo.</a:t>
            </a:r>
          </a:p>
          <a:p>
            <a:r>
              <a:rPr lang="es-ES" dirty="0"/>
              <a:t>La ciudad de Belfast se ha hecho mundialmente famosa por su International Rose Garden in the Park . </a:t>
            </a:r>
          </a:p>
          <a:p>
            <a:r>
              <a:rPr lang="es-ES" dirty="0"/>
              <a:t>En el verano, contiene más de 40.000 rosas, divididas en cuadros de prueba y exhibición, una sección histórica y un jardín de patrimonio que muestra las mejores rosas de los criadores locales.  También cuenta con un Memorial dedicado a Diana, Princesa de Gales. </a:t>
            </a:r>
          </a:p>
          <a:p>
            <a:r>
              <a:rPr lang="es-ES" dirty="0"/>
              <a:t> El jardín de rosas y eventos como la Semana Rose atraen a miles de visitantes cada año. </a:t>
            </a:r>
          </a:p>
          <a:p>
            <a:endParaRPr lang="es-ES" dirty="0"/>
          </a:p>
        </p:txBody>
      </p:sp>
    </p:spTree>
    <p:extLst>
      <p:ext uri="{BB962C8B-B14F-4D97-AF65-F5344CB8AC3E}">
        <p14:creationId xmlns:p14="http://schemas.microsoft.com/office/powerpoint/2010/main" val="16484801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parque también cuenta con International Camellia Trials. </a:t>
            </a:r>
          </a:p>
          <a:p>
            <a:r>
              <a:rPr lang="es-ES" dirty="0"/>
              <a:t>Hay ardillas rojas y grises en el bosque.</a:t>
            </a:r>
          </a:p>
          <a:p>
            <a:r>
              <a:rPr lang="es-ES" dirty="0"/>
              <a:t>El parque fue legado a los ciudadanos de Belfast en 1959 por Lady Edith Stewart Dixon y fue dedicado a la memoria de su esposo, el difunto Sir Thomas Dixon.</a:t>
            </a:r>
          </a:p>
          <a:p>
            <a:r>
              <a:rPr lang="es-ES" dirty="0"/>
              <a:t> Las primeras rosas fueron plantadas en 1964 y las nuevas rosas  fueron juzgadas por  primera vez en el verano de 1965. </a:t>
            </a:r>
          </a:p>
          <a:p>
            <a:r>
              <a:rPr lang="es-ES" dirty="0"/>
              <a:t>Un panel permanente de los jueces es proporcionado por la Sociedad de la Rose de Irlanda del Norte, formada por Craig Wallace en 1964.</a:t>
            </a:r>
          </a:p>
          <a:p>
            <a:r>
              <a:rPr lang="es-ES" dirty="0"/>
              <a:t> </a:t>
            </a:r>
          </a:p>
        </p:txBody>
      </p:sp>
    </p:spTree>
    <p:extLst>
      <p:ext uri="{BB962C8B-B14F-4D97-AF65-F5344CB8AC3E}">
        <p14:creationId xmlns:p14="http://schemas.microsoft.com/office/powerpoint/2010/main" val="14694536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94448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2626605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21007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92174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1700705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528567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9144000" cy="7101408"/>
          </a:xfrm>
          <a:prstGeom prst="rect">
            <a:avLst/>
          </a:prstGeom>
        </p:spPr>
      </p:pic>
    </p:spTree>
    <p:extLst>
      <p:ext uri="{BB962C8B-B14F-4D97-AF65-F5344CB8AC3E}">
        <p14:creationId xmlns:p14="http://schemas.microsoft.com/office/powerpoint/2010/main" val="28639813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13140272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37103059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9975525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73416"/>
          </a:xfrm>
          <a:prstGeom prst="rect">
            <a:avLst/>
          </a:prstGeom>
        </p:spPr>
      </p:pic>
    </p:spTree>
    <p:extLst>
      <p:ext uri="{BB962C8B-B14F-4D97-AF65-F5344CB8AC3E}">
        <p14:creationId xmlns:p14="http://schemas.microsoft.com/office/powerpoint/2010/main" val="5529244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902811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4288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85293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70" y="0"/>
            <a:ext cx="9128430" cy="6858000"/>
          </a:xfrm>
          <a:prstGeom prst="rect">
            <a:avLst/>
          </a:prstGeom>
        </p:spPr>
      </p:pic>
    </p:spTree>
    <p:extLst>
      <p:ext uri="{BB962C8B-B14F-4D97-AF65-F5344CB8AC3E}">
        <p14:creationId xmlns:p14="http://schemas.microsoft.com/office/powerpoint/2010/main" val="38453223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54"/>
          <a:stretch/>
        </p:blipFill>
        <p:spPr>
          <a:xfrm>
            <a:off x="0" y="0"/>
            <a:ext cx="9144000" cy="6858000"/>
          </a:xfrm>
          <a:prstGeom prst="rect">
            <a:avLst/>
          </a:prstGeom>
        </p:spPr>
      </p:pic>
    </p:spTree>
    <p:extLst>
      <p:ext uri="{BB962C8B-B14F-4D97-AF65-F5344CB8AC3E}">
        <p14:creationId xmlns:p14="http://schemas.microsoft.com/office/powerpoint/2010/main" val="30761064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1426830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843"/>
          <a:stretch/>
        </p:blipFill>
        <p:spPr>
          <a:xfrm>
            <a:off x="0" y="0"/>
            <a:ext cx="9144000" cy="6858000"/>
          </a:xfrm>
          <a:prstGeom prst="rect">
            <a:avLst/>
          </a:prstGeom>
        </p:spPr>
      </p:pic>
    </p:spTree>
    <p:extLst>
      <p:ext uri="{BB962C8B-B14F-4D97-AF65-F5344CB8AC3E}">
        <p14:creationId xmlns:p14="http://schemas.microsoft.com/office/powerpoint/2010/main" val="17951713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19415937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37140619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12100807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39877494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144022802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68"/>
          <a:stretch/>
        </p:blipFill>
        <p:spPr>
          <a:xfrm>
            <a:off x="0" y="0"/>
            <a:ext cx="9144000" cy="6858000"/>
          </a:xfrm>
          <a:prstGeom prst="rect">
            <a:avLst/>
          </a:prstGeom>
        </p:spPr>
      </p:pic>
    </p:spTree>
    <p:extLst>
      <p:ext uri="{BB962C8B-B14F-4D97-AF65-F5344CB8AC3E}">
        <p14:creationId xmlns:p14="http://schemas.microsoft.com/office/powerpoint/2010/main" val="11182260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74"/>
          <a:stretch/>
        </p:blipFill>
        <p:spPr>
          <a:xfrm>
            <a:off x="0" y="0"/>
            <a:ext cx="9144000" cy="6858000"/>
          </a:xfrm>
          <a:prstGeom prst="rect">
            <a:avLst/>
          </a:prstGeom>
        </p:spPr>
      </p:pic>
    </p:spTree>
    <p:extLst>
      <p:ext uri="{BB962C8B-B14F-4D97-AF65-F5344CB8AC3E}">
        <p14:creationId xmlns:p14="http://schemas.microsoft.com/office/powerpoint/2010/main" val="41581411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37029740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62"/>
          <a:stretch/>
        </p:blipFill>
        <p:spPr>
          <a:xfrm>
            <a:off x="0" y="0"/>
            <a:ext cx="9144000" cy="6858000"/>
          </a:xfrm>
          <a:prstGeom prst="rect">
            <a:avLst/>
          </a:prstGeom>
        </p:spPr>
      </p:pic>
    </p:spTree>
    <p:extLst>
      <p:ext uri="{BB962C8B-B14F-4D97-AF65-F5344CB8AC3E}">
        <p14:creationId xmlns:p14="http://schemas.microsoft.com/office/powerpoint/2010/main" val="7480533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799"/>
          <a:stretch/>
        </p:blipFill>
        <p:spPr>
          <a:xfrm>
            <a:off x="0" y="-99392"/>
            <a:ext cx="9144000" cy="6957392"/>
          </a:xfrm>
          <a:prstGeom prst="rect">
            <a:avLst/>
          </a:prstGeom>
        </p:spPr>
      </p:pic>
    </p:spTree>
    <p:extLst>
      <p:ext uri="{BB962C8B-B14F-4D97-AF65-F5344CB8AC3E}">
        <p14:creationId xmlns:p14="http://schemas.microsoft.com/office/powerpoint/2010/main" val="112388298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29645021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647"/>
          <a:stretch/>
        </p:blipFill>
        <p:spPr>
          <a:xfrm>
            <a:off x="0" y="0"/>
            <a:ext cx="9144000" cy="6858000"/>
          </a:xfrm>
          <a:prstGeom prst="rect">
            <a:avLst/>
          </a:prstGeom>
        </p:spPr>
      </p:pic>
    </p:spTree>
    <p:extLst>
      <p:ext uri="{BB962C8B-B14F-4D97-AF65-F5344CB8AC3E}">
        <p14:creationId xmlns:p14="http://schemas.microsoft.com/office/powerpoint/2010/main" val="262948441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0"/>
          <a:stretch/>
        </p:blipFill>
        <p:spPr>
          <a:xfrm>
            <a:off x="0" y="0"/>
            <a:ext cx="9144000" cy="6858000"/>
          </a:xfrm>
          <a:prstGeom prst="rect">
            <a:avLst/>
          </a:prstGeom>
        </p:spPr>
      </p:pic>
    </p:spTree>
    <p:extLst>
      <p:ext uri="{BB962C8B-B14F-4D97-AF65-F5344CB8AC3E}">
        <p14:creationId xmlns:p14="http://schemas.microsoft.com/office/powerpoint/2010/main" val="31572394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106395181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144561107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086105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338201572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326122977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108520" y="0"/>
            <a:ext cx="9252520" cy="6858000"/>
          </a:xfrm>
          <a:prstGeom prst="rect">
            <a:avLst/>
          </a:prstGeom>
        </p:spPr>
      </p:pic>
    </p:spTree>
    <p:extLst>
      <p:ext uri="{BB962C8B-B14F-4D97-AF65-F5344CB8AC3E}">
        <p14:creationId xmlns:p14="http://schemas.microsoft.com/office/powerpoint/2010/main" val="260492739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15360710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249613460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76407215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n-US" dirty="0"/>
              <a:t>National Botanic Gardens of Ireland</a:t>
            </a:r>
            <a:endParaRPr lang="es-ES" dirty="0"/>
          </a:p>
        </p:txBody>
      </p:sp>
      <p:sp>
        <p:nvSpPr>
          <p:cNvPr id="5" name="4 Marcador de contenido"/>
          <p:cNvSpPr>
            <a:spLocks noGrp="1"/>
          </p:cNvSpPr>
          <p:nvPr>
            <p:ph sz="quarter" idx="1"/>
          </p:nvPr>
        </p:nvSpPr>
        <p:spPr/>
        <p:txBody>
          <a:bodyPr>
            <a:normAutofit/>
          </a:bodyPr>
          <a:lstStyle/>
          <a:p>
            <a:r>
              <a:rPr lang="es-ES" dirty="0"/>
              <a:t>El Jardín Botánico Nacional  se encuentran en Glasnevin , a 5 km al noroeste de Dublín centro de la ciudad, Irlanda . </a:t>
            </a:r>
          </a:p>
          <a:p>
            <a:r>
              <a:rPr lang="es-ES" dirty="0"/>
              <a:t> Las 19,5 hectáreas  se encuentran entre Prospect Cemetery y el río Tolka donde forma parte de ese río de llanura de inundación . </a:t>
            </a:r>
          </a:p>
          <a:p>
            <a:r>
              <a:rPr lang="es-ES" dirty="0"/>
              <a:t>Los jardines fueron fundados en 1795 por la Sociedad de Dublín (más tarde la Royal Dublin Society) y han crecido hasta ocupar 20.000 plantas vivas y muchos millones de especímenes de plantas secas. </a:t>
            </a:r>
          </a:p>
        </p:txBody>
      </p:sp>
    </p:spTree>
    <p:extLst>
      <p:ext uri="{BB962C8B-B14F-4D97-AF65-F5344CB8AC3E}">
        <p14:creationId xmlns:p14="http://schemas.microsoft.com/office/powerpoint/2010/main" val="164689470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Hay varios invernaderos arquitectónicamente notables. </a:t>
            </a:r>
          </a:p>
          <a:p>
            <a:r>
              <a:rPr lang="es-ES" dirty="0"/>
              <a:t>Hoy el sitio Glasnevin es la sede del Jardín Botánico Nacional de Irlanda, que tiene un jardín de satélite en Kilmcurragh en el condado de Wicklow. </a:t>
            </a:r>
          </a:p>
          <a:p>
            <a:r>
              <a:rPr lang="es-ES" dirty="0"/>
              <a:t>El jardín botánico participa en iniciativas nacionales e internacionales para la biodiversidad y la conservación de desarrollo sostenible . </a:t>
            </a:r>
          </a:p>
          <a:p>
            <a:r>
              <a:rPr lang="es-ES" dirty="0"/>
              <a:t>El Director, el Dr. Matthew Jebb , es también presidente de PlantNetwork: </a:t>
            </a:r>
          </a:p>
          <a:p>
            <a:r>
              <a:rPr lang="es-ES" dirty="0"/>
              <a:t>La Red de Plantas Colecciones de Gran Bretaña e Irlanda.</a:t>
            </a:r>
          </a:p>
        </p:txBody>
      </p:sp>
    </p:spTree>
    <p:extLst>
      <p:ext uri="{BB962C8B-B14F-4D97-AF65-F5344CB8AC3E}">
        <p14:creationId xmlns:p14="http://schemas.microsoft.com/office/powerpoint/2010/main" val="11605167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El poeta Thomas Tickell dueño de una casa y finca pequeña en Glasnevin y, en 1795, cuando se vendieron al Parlamento irlandés y entregado a la Royal Dublin Society para ellos en primer lugar establecer Irlanda jardines botánicos .</a:t>
            </a:r>
          </a:p>
          <a:p>
            <a:r>
              <a:rPr lang="es-ES" dirty="0"/>
              <a:t> Una doble línea de tejo árboles, conocido como "Walk Addison" sobrevive de este período. </a:t>
            </a:r>
          </a:p>
          <a:p>
            <a:r>
              <a:rPr lang="es-ES" dirty="0"/>
              <a:t> El propósito original de los jardines había sido avanzar en el conocimiento de las plantas para la agricultura, la medicina y la tintura .</a:t>
            </a:r>
          </a:p>
          <a:p>
            <a:r>
              <a:rPr lang="es-ES" dirty="0"/>
              <a:t> Los jardines fueron el primer lugar en Irlanda, donde se identificó la infección responsable de la hambruna de la patata 1845-1847. </a:t>
            </a:r>
          </a:p>
          <a:p>
            <a:r>
              <a:rPr lang="es-ES" dirty="0"/>
              <a:t>A lo largo de la hambruna, la investigación para detener la infección se llevó a cabo en los jardines. </a:t>
            </a:r>
          </a:p>
        </p:txBody>
      </p:sp>
    </p:spTree>
    <p:extLst>
      <p:ext uri="{BB962C8B-B14F-4D97-AF65-F5344CB8AC3E}">
        <p14:creationId xmlns:p14="http://schemas.microsoft.com/office/powerpoint/2010/main" val="259655712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Walter Wade y John Underwood, el primer Director y Superintendente respectivamente, ejecutado el diseño de los jardines, pero cuando Wade murió en 1825, disminuyeron durante algunos años. </a:t>
            </a:r>
          </a:p>
          <a:p>
            <a:r>
              <a:rPr lang="es-ES" dirty="0"/>
              <a:t>Desde 1834, Director Ninian Nivan trajo nueva vida a los jardines, a la realización de algún rediseño. Este programa de cambio y desarrollo continuado con los siguientes directores en la década de 1960.  </a:t>
            </a:r>
          </a:p>
          <a:p>
            <a:r>
              <a:rPr lang="es-ES" dirty="0"/>
              <a:t>Los jardines fueron colocados en la atención del gobierno en 1877. </a:t>
            </a:r>
          </a:p>
          <a:p>
            <a:r>
              <a:rPr lang="es-ES" dirty="0"/>
              <a:t>Además de ser un destino turístico y un equipamiento para los residentes cercanos, sino que también sirve como un centro de investigación hortícola y formación, incluida la cría de muchas preciadas orquídeas . </a:t>
            </a:r>
          </a:p>
          <a:p>
            <a:endParaRPr lang="es-ES" dirty="0"/>
          </a:p>
        </p:txBody>
      </p:sp>
    </p:spTree>
    <p:extLst>
      <p:ext uri="{BB962C8B-B14F-4D97-AF65-F5344CB8AC3E}">
        <p14:creationId xmlns:p14="http://schemas.microsoft.com/office/powerpoint/2010/main" val="39837101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668238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666860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179465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7602931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44529949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128"/>
            <a:ext cx="9144000" cy="6834871"/>
          </a:xfrm>
          <a:prstGeom prst="rect">
            <a:avLst/>
          </a:prstGeom>
        </p:spPr>
      </p:pic>
    </p:spTree>
    <p:extLst>
      <p:ext uri="{BB962C8B-B14F-4D97-AF65-F5344CB8AC3E}">
        <p14:creationId xmlns:p14="http://schemas.microsoft.com/office/powerpoint/2010/main" val="178506459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413020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67235"/>
            <a:ext cx="9144000" cy="6790765"/>
          </a:xfrm>
          <a:prstGeom prst="rect">
            <a:avLst/>
          </a:prstGeom>
        </p:spPr>
      </p:pic>
    </p:spTree>
    <p:extLst>
      <p:ext uri="{BB962C8B-B14F-4D97-AF65-F5344CB8AC3E}">
        <p14:creationId xmlns:p14="http://schemas.microsoft.com/office/powerpoint/2010/main" val="135502675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0"/>
            <a:ext cx="9036496"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068960"/>
            <a:ext cx="9144000" cy="3789040"/>
          </a:xfrm>
          <a:prstGeom prst="rect">
            <a:avLst/>
          </a:prstGeom>
        </p:spPr>
      </p:pic>
    </p:spTree>
    <p:extLst>
      <p:ext uri="{BB962C8B-B14F-4D97-AF65-F5344CB8AC3E}">
        <p14:creationId xmlns:p14="http://schemas.microsoft.com/office/powerpoint/2010/main" val="397142425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696919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646402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892085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13543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17959616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543990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376"/>
            <a:ext cx="9144000" cy="6826624"/>
          </a:xfrm>
          <a:prstGeom prst="rect">
            <a:avLst/>
          </a:prstGeom>
        </p:spPr>
      </p:pic>
    </p:spTree>
    <p:extLst>
      <p:ext uri="{BB962C8B-B14F-4D97-AF65-F5344CB8AC3E}">
        <p14:creationId xmlns:p14="http://schemas.microsoft.com/office/powerpoint/2010/main" val="365512868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68531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135568290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73123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TotalTime>
  <Words>1926</Words>
  <Application>Microsoft Office PowerPoint</Application>
  <PresentationFormat>Presentación en pantalla (4:3)</PresentationFormat>
  <Paragraphs>238</Paragraphs>
  <Slides>108</Slides>
  <Notes>92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108</vt:i4>
      </vt:variant>
    </vt:vector>
  </HeadingPairs>
  <TitlesOfParts>
    <vt:vector size="113" baseType="lpstr">
      <vt:lpstr>Calibri</vt:lpstr>
      <vt:lpstr>Century Schoolbook</vt:lpstr>
      <vt:lpstr>Wingdings</vt:lpstr>
      <vt:lpstr>Wingdings 2</vt:lpstr>
      <vt:lpstr>Default Theme</vt:lpstr>
      <vt:lpstr>EUROPA.-LA VUELTA AL MUNDO EN 885 JARDINES.-IRLANDA.-D </vt:lpstr>
      <vt:lpstr>Phoenix Park.-Dublín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Sir Thomas y Lady Dixon 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National Botanic Gardens of Ireland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14</cp:revision>
  <dcterms:created xsi:type="dcterms:W3CDTF">2013-09-08T06:06:48Z</dcterms:created>
  <dcterms:modified xsi:type="dcterms:W3CDTF">2018-03-12T08:24:23Z</dcterms:modified>
</cp:coreProperties>
</file>