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4F3F68-0E80-4C7E-BE09-195E54B7B28F}"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BABF3E-BB99-4BD3-B7AD-0A13BC049839}" type="slidenum">
              <a:rPr lang="es-ES" smtClean="0"/>
              <a:t>‹Nº›</a:t>
            </a:fld>
            <a:endParaRPr lang="es-ES" dirty="0"/>
          </a:p>
        </p:txBody>
      </p:sp>
    </p:spTree>
    <p:extLst>
      <p:ext uri="{BB962C8B-B14F-4D97-AF65-F5344CB8AC3E}">
        <p14:creationId xmlns:p14="http://schemas.microsoft.com/office/powerpoint/2010/main" val="3729206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228883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783799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235684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040393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448855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264864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a:p>
            <a:endParaRPr lang="es-ES" dirty="0"/>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940494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a:p>
            <a:endParaRPr lang="es-ES" dirty="0"/>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728321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Gardens.-Angelica 'Ebony'</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826709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Gardens.-Blandingsbed y Grusgang med prydgress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454576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 Lysimachia clethroides y -Persicaria og Aralia elata</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815178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Gardens.-Pseudopanax ferox y </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489736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124644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a:p>
            <a:endParaRPr lang="es-ES" dirty="0"/>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69035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a:p>
            <a:endParaRPr lang="es-ES" dirty="0"/>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712580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a:p>
            <a:endParaRPr lang="es-ES" dirty="0"/>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199324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Hunting Brook Gardens</a:t>
            </a:r>
          </a:p>
          <a:p>
            <a:endParaRPr lang="es-ES" dirty="0"/>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847576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502821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381892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605262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114237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002137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619132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372874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7209127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969330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613696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57348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2582459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4450753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4249977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83305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9419089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9099745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3612854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9342887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Ilnacullin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5108600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8264758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7246262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9147774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0868653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3156713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4206836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1684275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6690747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672317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Lismore_castle_gardens.-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3435917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0924175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40992317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40784883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1176747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7939798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2286336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 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2683074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2959515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648747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59257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19765657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8284528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9287696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6314988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4754833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4614232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3106953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2526071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31226230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8782750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1408737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2449993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42741351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3048817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598778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8400697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7304286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4084396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2867593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6336141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8882822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2089714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485255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41136790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8301284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977668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9046941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5654505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5911059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Muckross_House_Gardens</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6720417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Muckross House.</a:t>
            </a:r>
          </a:p>
        </p:txBody>
      </p:sp>
      <p:sp>
        <p:nvSpPr>
          <p:cNvPr id="4" name="3 Marcador de número de diapositiva"/>
          <p:cNvSpPr>
            <a:spLocks noGrp="1"/>
          </p:cNvSpPr>
          <p:nvPr>
            <p:ph type="sldNum" sz="quarter" idx="10"/>
          </p:nvPr>
        </p:nvSpPr>
        <p:spPr/>
        <p:txBody>
          <a:bodyPr/>
          <a:lstStyle/>
          <a:p>
            <a:fld id="{687FF8E6-2968-41F3-9689-E450DB752002}"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224874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46440" cy="1944216"/>
          </a:xfrm>
        </p:spPr>
        <p:txBody>
          <a:bodyPr>
            <a:normAutofit fontScale="90000"/>
          </a:bodyPr>
          <a:lstStyle/>
          <a:p>
            <a:r>
              <a:rPr lang="es-ES" sz="3600" dirty="0"/>
              <a:t>EUROPA.-LA VUELTA AL MUNDO EN 885 JARDINES.-IRLANDA.-E</a:t>
            </a:r>
            <a:br>
              <a:rPr lang="es-ES" dirty="0"/>
            </a:br>
            <a:endParaRPr lang="es-ES" dirty="0"/>
          </a:p>
        </p:txBody>
      </p:sp>
      <p:sp>
        <p:nvSpPr>
          <p:cNvPr id="3" name="2 Subtítulo"/>
          <p:cNvSpPr>
            <a:spLocks noGrp="1"/>
          </p:cNvSpPr>
          <p:nvPr>
            <p:ph type="subTitle" idx="1"/>
          </p:nvPr>
        </p:nvSpPr>
        <p:spPr>
          <a:xfrm>
            <a:off x="2771800" y="4869160"/>
            <a:ext cx="475252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Hunting Brook Gardens.</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dirty="0"/>
              <a:t>Este jardín en una colina aislada es el hogar de Jimi Blake, Hunting Brook, ubicado en las montañas de Wicklow y a una corta distancia de la capital, consta de cinco hectáreas de impresionante belleza y un botánico más 15 hectáreas de tranquilos paseos bosques y valles en pendiente. </a:t>
            </a:r>
          </a:p>
          <a:p>
            <a:r>
              <a:rPr lang="es-ES" dirty="0"/>
              <a:t>La plantación es una mezcla de lo nuevo y lo exótico, con muchos  resultados de su aportación de  plantas del extranjero traídas de las expediciones de caza que crecen al  lado de los hermosos ejemplares nativos. </a:t>
            </a:r>
          </a:p>
        </p:txBody>
      </p:sp>
    </p:spTree>
    <p:extLst>
      <p:ext uri="{BB962C8B-B14F-4D97-AF65-F5344CB8AC3E}">
        <p14:creationId xmlns:p14="http://schemas.microsoft.com/office/powerpoint/2010/main" val="2309518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Estos viajes al extranjero han llevado a los jardines que posee una envidiable colección de plantas raras e inusuales, como la planta de la firma ahora Hunting Brook, Aralia echinocaulis (Bastón del Diablo), que Jimi ubicado en Huber provincia en China - la primera vez que se encuentra esta planta </a:t>
            </a:r>
          </a:p>
          <a:p>
            <a:r>
              <a:rPr lang="es-ES" dirty="0"/>
              <a:t>En otra parte de la finca, está creciendo Dawn Redwood árboles (Metasequoia glyptostroboides) con semillas recogidas de la planta madre original en un valle en China. </a:t>
            </a:r>
          </a:p>
          <a:p>
            <a:r>
              <a:rPr lang="es-ES" dirty="0"/>
              <a:t>Usando sus paletas de tesoros variados, que genera una fusión única de estilos tropicales, praderas y bosques que son agraciados con una amplia vista a las montañas de Wicklow.</a:t>
            </a:r>
          </a:p>
        </p:txBody>
      </p:sp>
    </p:spTree>
    <p:extLst>
      <p:ext uri="{BB962C8B-B14F-4D97-AF65-F5344CB8AC3E}">
        <p14:creationId xmlns:p14="http://schemas.microsoft.com/office/powerpoint/2010/main" val="1715681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De particular interés es un magnífico anillo de la edad de hierro fuerte, lo que habría sido un importante asentamiento fortificado circular en la zona de Wicklow en su día.</a:t>
            </a:r>
          </a:p>
          <a:p>
            <a:r>
              <a:rPr lang="es-ES" dirty="0"/>
              <a:t> También para aquellos interesados ​​en la historia antigua y la cultura irlandesa, mantener un ojo hacia fuera para la piedra sola, de pie que se pueden encontrar cerca de la fortaleza del anillo. </a:t>
            </a:r>
          </a:p>
        </p:txBody>
      </p:sp>
    </p:spTree>
    <p:extLst>
      <p:ext uri="{BB962C8B-B14F-4D97-AF65-F5344CB8AC3E}">
        <p14:creationId xmlns:p14="http://schemas.microsoft.com/office/powerpoint/2010/main" val="2150860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3107169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536450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70"/>
          <a:stretch/>
        </p:blipFill>
        <p:spPr>
          <a:xfrm>
            <a:off x="0" y="0"/>
            <a:ext cx="9144000" cy="6858000"/>
          </a:xfrm>
          <a:prstGeom prst="rect">
            <a:avLst/>
          </a:prstGeom>
        </p:spPr>
      </p:pic>
    </p:spTree>
    <p:extLst>
      <p:ext uri="{BB962C8B-B14F-4D97-AF65-F5344CB8AC3E}">
        <p14:creationId xmlns:p14="http://schemas.microsoft.com/office/powerpoint/2010/main" val="1294069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1951489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2648697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3107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6889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55720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74120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6253" y="0"/>
            <a:ext cx="4573429" cy="6858000"/>
          </a:xfrm>
          <a:prstGeom prst="rect">
            <a:avLst/>
          </a:prstGeom>
        </p:spPr>
      </p:pic>
    </p:spTree>
    <p:extLst>
      <p:ext uri="{BB962C8B-B14F-4D97-AF65-F5344CB8AC3E}">
        <p14:creationId xmlns:p14="http://schemas.microsoft.com/office/powerpoint/2010/main" val="21663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57"/>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3429" y="-8257"/>
            <a:ext cx="4573429" cy="6858000"/>
          </a:xfrm>
          <a:prstGeom prst="rect">
            <a:avLst/>
          </a:prstGeom>
        </p:spPr>
      </p:pic>
    </p:spTree>
    <p:extLst>
      <p:ext uri="{BB962C8B-B14F-4D97-AF65-F5344CB8AC3E}">
        <p14:creationId xmlns:p14="http://schemas.microsoft.com/office/powerpoint/2010/main" val="982703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571" y="0"/>
            <a:ext cx="4573429" cy="6858000"/>
          </a:xfrm>
          <a:prstGeom prst="rect">
            <a:avLst/>
          </a:prstGeom>
        </p:spPr>
      </p:pic>
    </p:spTree>
    <p:extLst>
      <p:ext uri="{BB962C8B-B14F-4D97-AF65-F5344CB8AC3E}">
        <p14:creationId xmlns:p14="http://schemas.microsoft.com/office/powerpoint/2010/main" val="2294729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568"/>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3430" y="-22992"/>
            <a:ext cx="4716016" cy="6858000"/>
          </a:xfrm>
          <a:prstGeom prst="rect">
            <a:avLst/>
          </a:prstGeom>
        </p:spPr>
      </p:pic>
    </p:spTree>
    <p:extLst>
      <p:ext uri="{BB962C8B-B14F-4D97-AF65-F5344CB8AC3E}">
        <p14:creationId xmlns:p14="http://schemas.microsoft.com/office/powerpoint/2010/main" val="649694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3762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2243306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75889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0"/>
            <a:ext cx="9144000" cy="6858000"/>
          </a:xfrm>
          <a:prstGeom prst="rect">
            <a:avLst/>
          </a:prstGeom>
        </p:spPr>
      </p:pic>
    </p:spTree>
    <p:extLst>
      <p:ext uri="{BB962C8B-B14F-4D97-AF65-F5344CB8AC3E}">
        <p14:creationId xmlns:p14="http://schemas.microsoft.com/office/powerpoint/2010/main" val="3260028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34164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Ilnacullin gardens</a:t>
            </a:r>
          </a:p>
        </p:txBody>
      </p:sp>
      <p:sp>
        <p:nvSpPr>
          <p:cNvPr id="3" name="2 Marcador de contenido"/>
          <p:cNvSpPr>
            <a:spLocks noGrp="1"/>
          </p:cNvSpPr>
          <p:nvPr>
            <p:ph sz="quarter" idx="1"/>
          </p:nvPr>
        </p:nvSpPr>
        <p:spPr/>
        <p:txBody>
          <a:bodyPr>
            <a:normAutofit lnSpcReduction="10000"/>
          </a:bodyPr>
          <a:lstStyle/>
          <a:p>
            <a:r>
              <a:rPr lang="es-ES" dirty="0"/>
              <a:t>Ilnacullin, o a veces Illaunacullin (deriva de un Oileán Chulinn en irlandés 'isla de acebo' significado), conocido localmente como Garnish Island , es una atracción turística muy tranquila y muy popular en Irlanda , que se encuentra en la pequeña puerto de Glengarriff , County Cork , que forma parte de Bantry Bay .</a:t>
            </a:r>
          </a:p>
          <a:p>
            <a:r>
              <a:rPr lang="es-ES" dirty="0"/>
              <a:t> Ilnacullin es el nombre usado por el Servicio de Parques Nacionales y Monumentos, para diferenciarla de la isla Garinish en Co Kerry . </a:t>
            </a:r>
          </a:p>
          <a:p>
            <a:r>
              <a:rPr lang="es-ES" dirty="0"/>
              <a:t>Ilnacullin es famoso por sus jardines, que son visitados por miles de personas cada año en todo el mundo y han sido objeto de programas  de jardinería  en televisión . </a:t>
            </a:r>
          </a:p>
          <a:p>
            <a:endParaRPr lang="es-ES" dirty="0"/>
          </a:p>
        </p:txBody>
      </p:sp>
    </p:spTree>
    <p:extLst>
      <p:ext uri="{BB962C8B-B14F-4D97-AF65-F5344CB8AC3E}">
        <p14:creationId xmlns:p14="http://schemas.microsoft.com/office/powerpoint/2010/main" val="1939384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La isla de Ilnacullin se extiende a 15 hectáreas y es famosa por sus jardines que florecen en el templado húmedo microclima de Glengarriff puerto asistida por un principalmente pino franja de protección. </a:t>
            </a:r>
          </a:p>
          <a:p>
            <a:r>
              <a:rPr lang="es-ES" dirty="0"/>
              <a:t>Las etiquetas incluyen una torre de reloj, griego Templo, Torre Martello , y un italiano Templo.</a:t>
            </a:r>
          </a:p>
          <a:p>
            <a:r>
              <a:rPr lang="es-ES" dirty="0"/>
              <a:t> Aunque conocido por los "italianos" jardines, hay una fuerte japonés influencia en funcionamiento durante todo el diseño. </a:t>
            </a:r>
          </a:p>
          <a:p>
            <a:r>
              <a:rPr lang="es-ES" dirty="0"/>
              <a:t>Esto es particularmente evidente en el templo griego que enmarca la montaña Pan de Azúcar (en los Montes Caha ) de una manera que es altamente sugestiva de Monte Fuji en Japón. </a:t>
            </a:r>
          </a:p>
        </p:txBody>
      </p:sp>
    </p:spTree>
    <p:extLst>
      <p:ext uri="{BB962C8B-B14F-4D97-AF65-F5344CB8AC3E}">
        <p14:creationId xmlns:p14="http://schemas.microsoft.com/office/powerpoint/2010/main" val="4131362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La casa de té italiano o " Casita "parece cercano en estilo a un japonés casa de té mientras que los árboles enanos en macetas parecen bonsai . </a:t>
            </a:r>
          </a:p>
          <a:p>
            <a:r>
              <a:rPr lang="es-ES" dirty="0"/>
              <a:t>La siembra de América del Sur y Oriental árboles y arbustos es una delicia - como el ejemplo de mirto chileno que se puede ver en el claro del bosque conocido como "Valle Feliz". </a:t>
            </a:r>
          </a:p>
          <a:p>
            <a:endParaRPr lang="es-ES" dirty="0"/>
          </a:p>
        </p:txBody>
      </p:sp>
    </p:spTree>
    <p:extLst>
      <p:ext uri="{BB962C8B-B14F-4D97-AF65-F5344CB8AC3E}">
        <p14:creationId xmlns:p14="http://schemas.microsoft.com/office/powerpoint/2010/main" val="300329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74906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8157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1197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6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278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5256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0638" cy="6858000"/>
          </a:xfrm>
          <a:prstGeom prst="rect">
            <a:avLst/>
          </a:prstGeom>
        </p:spPr>
      </p:pic>
    </p:spTree>
    <p:extLst>
      <p:ext uri="{BB962C8B-B14F-4D97-AF65-F5344CB8AC3E}">
        <p14:creationId xmlns:p14="http://schemas.microsoft.com/office/powerpoint/2010/main" val="2262358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4382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49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6640"/>
          </a:xfrm>
          <a:prstGeom prst="rect">
            <a:avLst/>
          </a:prstGeom>
        </p:spPr>
      </p:pic>
    </p:spTree>
    <p:extLst>
      <p:ext uri="{BB962C8B-B14F-4D97-AF65-F5344CB8AC3E}">
        <p14:creationId xmlns:p14="http://schemas.microsoft.com/office/powerpoint/2010/main" val="1534031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254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21564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0603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851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5184" y="0"/>
            <a:ext cx="4658816" cy="6858000"/>
          </a:xfrm>
          <a:prstGeom prst="rect">
            <a:avLst/>
          </a:prstGeom>
        </p:spPr>
      </p:pic>
    </p:spTree>
    <p:extLst>
      <p:ext uri="{BB962C8B-B14F-4D97-AF65-F5344CB8AC3E}">
        <p14:creationId xmlns:p14="http://schemas.microsoft.com/office/powerpoint/2010/main" val="37512613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7411035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644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649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8974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678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71656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59656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Lismore gardens</a:t>
            </a:r>
          </a:p>
        </p:txBody>
      </p:sp>
      <p:sp>
        <p:nvSpPr>
          <p:cNvPr id="3" name="2 Marcador de contenido"/>
          <p:cNvSpPr>
            <a:spLocks noGrp="1"/>
          </p:cNvSpPr>
          <p:nvPr>
            <p:ph sz="quarter" idx="1"/>
          </p:nvPr>
        </p:nvSpPr>
        <p:spPr>
          <a:xfrm>
            <a:off x="457200" y="2132856"/>
            <a:ext cx="7467600" cy="4341096"/>
          </a:xfrm>
        </p:spPr>
        <p:txBody>
          <a:bodyPr>
            <a:normAutofit/>
          </a:bodyPr>
          <a:lstStyle/>
          <a:p>
            <a:r>
              <a:rPr lang="es-ES" dirty="0"/>
              <a:t>Lismore Castle es una casa solariega ubicada en la ciudad de Lismore en el Condado de Waterford en Irlanda , perteneciente al duque de Devonshire . Fue en gran parte reconstruida en el estilo gótico a mediados del siglo XIX por William Cavendish, sexto duque de Devonshire .</a:t>
            </a:r>
          </a:p>
          <a:p>
            <a:r>
              <a:rPr lang="es-ES" dirty="0"/>
              <a:t> El sitio del castillo fue ocupado originalmente por Lismore Abbey , un importante monasterio y casa de estudios establecido en el 7mo siglo temprano</a:t>
            </a:r>
          </a:p>
        </p:txBody>
      </p:sp>
    </p:spTree>
    <p:extLst>
      <p:ext uri="{BB962C8B-B14F-4D97-AF65-F5344CB8AC3E}">
        <p14:creationId xmlns:p14="http://schemas.microsoft.com/office/powerpoint/2010/main" val="1629500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Era todavía un centro eclesiástico cuando Enrique II, rey de Inglaterra se alojo aquí en 1171, y con excepción de un breve período después de 1185, cuando su hijo el rey Juan de Inglaterra construyó un 'castellum' aquí, sirvió como residencia episcopal del obispo local .</a:t>
            </a:r>
          </a:p>
          <a:p>
            <a:r>
              <a:rPr lang="es-ES" dirty="0"/>
              <a:t>El castillo (junto con otras propiedades Boyle - Chiswick House , Burlington House , Bolton Abbey y Salón Londesborough ), fue adquirida por la familia Cavendish en 1753 cuando la hija y heredera del 4to conde de Cork , Lady Charlotte Boyle ( 1731 - 1754 ) se casó William Cavendish, 4to duque de Devonshire , un futuro primer ministro de Gran Bretaña e Irlanda.</a:t>
            </a:r>
          </a:p>
          <a:p>
            <a:endParaRPr lang="es-ES" dirty="0"/>
          </a:p>
        </p:txBody>
      </p:sp>
    </p:spTree>
    <p:extLst>
      <p:ext uri="{BB962C8B-B14F-4D97-AF65-F5344CB8AC3E}">
        <p14:creationId xmlns:p14="http://schemas.microsoft.com/office/powerpoint/2010/main" val="1297008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Su hijo, el quinto duque ( 1748 - 1811 ) llevaron a cabo mejoras en Lismore, en particular el puente sobre el río Blackwater en 1775 diseñado por el arquitecto nacido en Cork Thomas Ivory . </a:t>
            </a:r>
          </a:p>
          <a:p>
            <a:r>
              <a:rPr lang="es-ES" dirty="0"/>
              <a:t>El sexto duque (1790-1858), conocido comúnmente como "el Duque de licenciatura, fue responsable de aspecto actual del castillo.</a:t>
            </a:r>
          </a:p>
          <a:p>
            <a:r>
              <a:rPr lang="es-ES" dirty="0"/>
              <a:t> Él comenzó a transformar el castillo en una moda 'cuasi-feudal ultra-real fortaleza "tan pronto como sucedió a su padre en 1811, con la participación del arquitecto William Atkinson 1812 a 1822 para reconstruir el castillo en el estilo gótico , de piedra cortada enviado más de Derbyshire. </a:t>
            </a:r>
          </a:p>
          <a:p>
            <a:r>
              <a:rPr lang="es-ES" dirty="0"/>
              <a:t>Lismore siempre fue la residencia favorita del duque de licenciatura, pero a medida que crecía su amor por el lugar se convirtió en una pasión.</a:t>
            </a:r>
          </a:p>
          <a:p>
            <a:endParaRPr lang="es-ES" dirty="0"/>
          </a:p>
        </p:txBody>
      </p:sp>
    </p:spTree>
    <p:extLst>
      <p:ext uri="{BB962C8B-B14F-4D97-AF65-F5344CB8AC3E}">
        <p14:creationId xmlns:p14="http://schemas.microsoft.com/office/powerpoint/2010/main" val="12739594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1850 se dedicó a su arquitecto Sir Joseph Paxton , el diseñador de El Palacio de Cristal , para llevar a cabo mejoras y adiciones al castillo en una escala magnífica - tanto es así que el horizonte actual es en gran parte obra de Paxton.</a:t>
            </a:r>
          </a:p>
          <a:p>
            <a:r>
              <a:rPr lang="es-ES" dirty="0"/>
              <a:t> En este momento JG Crace de Londres, el principal fabricante de muebles de estilo gótico y su socio el principal arquitecto AWN Pugin fue el encargado de transformar la capilla en ruinas del Palacio del Obispo viejo en un salón de banquetes de estilo medieval, con una perpendicular enorme vidriera ventana, sillería gótica y colocación de letreros en las paredes y las vigas del techo. </a:t>
            </a:r>
          </a:p>
        </p:txBody>
      </p:sp>
    </p:spTree>
    <p:extLst>
      <p:ext uri="{BB962C8B-B14F-4D97-AF65-F5344CB8AC3E}">
        <p14:creationId xmlns:p14="http://schemas.microsoft.com/office/powerpoint/2010/main" val="6240278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repisa de la chimenea, que se exhibió en la corte medieval de la Gran Exposición de 1851, también fue diseñado por Pugin (y Myers), pero fue pensado originalmente para Horstead Place en Sussex, fue rechazado por ser demasiado elaborado y posteriormente comprado por Lismore - la familia Barchard emblemas más tarde reemplazado por el actual irlandés inscripción Cead Mille Failte: cien mil bienvenidas.</a:t>
            </a:r>
          </a:p>
          <a:p>
            <a:r>
              <a:rPr lang="es-ES" dirty="0"/>
              <a:t>Pugin también diseñó otras piezas de chimenea y muebles en el castillo y después de su muerte en 1851 Crace continuó suministrando muebles de la manera Puginesque. </a:t>
            </a:r>
          </a:p>
          <a:p>
            <a:r>
              <a:rPr lang="es-ES" dirty="0"/>
              <a:t>En 1858, la familia Cavendish patrocinó un nuevo puente sobre el Blackwater, que sustituyó a la construida en 1775. </a:t>
            </a:r>
          </a:p>
          <a:p>
            <a:endParaRPr lang="es-ES" dirty="0"/>
          </a:p>
        </p:txBody>
      </p:sp>
    </p:spTree>
    <p:extLst>
      <p:ext uri="{BB962C8B-B14F-4D97-AF65-F5344CB8AC3E}">
        <p14:creationId xmlns:p14="http://schemas.microsoft.com/office/powerpoint/2010/main" val="1775926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Esta nueva construcción diseños seguido por Charles Tarrant y hecho por EPNagle y CHHunt. </a:t>
            </a:r>
          </a:p>
          <a:p>
            <a:r>
              <a:rPr lang="es-ES" dirty="0"/>
              <a:t>Tras la muerte del duque de licenciatura Lismore permanecido sustancialmente inalterada. </a:t>
            </a:r>
          </a:p>
          <a:p>
            <a:r>
              <a:rPr lang="es-ES" dirty="0"/>
              <a:t>La hermana de Fred Astaire  Adele vivió en el castillo después de casarse con el Lord Charles Cavendish, un hijo del duque noveno y, tras su muerte en 1944, continuó utilizando el castillo hasta poco antes de su muerte en 1981. </a:t>
            </a:r>
          </a:p>
          <a:p>
            <a:r>
              <a:rPr lang="es-ES" dirty="0"/>
              <a:t> Sigue en manos de los duques de Devonshire, pero se vive  sólo una pequeña parte del año. Chatsworth House es la sede principal de la familia y la casa de la duquesa viuda .</a:t>
            </a:r>
          </a:p>
          <a:p>
            <a:endParaRPr lang="es-ES" dirty="0"/>
          </a:p>
        </p:txBody>
      </p:sp>
    </p:spTree>
    <p:extLst>
      <p:ext uri="{BB962C8B-B14F-4D97-AF65-F5344CB8AC3E}">
        <p14:creationId xmlns:p14="http://schemas.microsoft.com/office/powerpoint/2010/main" val="5469559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12 de Duke , quien le sucedió en el título en 2004, sigue viviendo principalmente de la familia Bolton Abbey finca. </a:t>
            </a:r>
          </a:p>
          <a:p>
            <a:r>
              <a:rPr lang="es-ES" dirty="0"/>
              <a:t>Su hijo, William Burlington tiene un apartamento en el castillo y recientemente convertido la gama abandonada al oeste (2006) en una galería de arte contemporáneo, conocido como Lismore Castle Artes.</a:t>
            </a:r>
          </a:p>
          <a:p>
            <a:r>
              <a:rPr lang="es-ES" dirty="0"/>
              <a:t> Durante la mayor parte del año, los apartamentos privados de la familia en Lismore están disponibles para alquilar por grupos de hasta veinte y tres visitantes. </a:t>
            </a:r>
          </a:p>
          <a:p>
            <a:r>
              <a:rPr lang="es-ES" dirty="0"/>
              <a:t>En 2004, el Robert Boyle Sala de la Ciencia se abrió cerca en el Centro del Patrimonio Lismore dedicado a su vida y obra, donde los estudiantes tienen la oportunidad de estudiar la ciencia y participar en experimentos científicos. </a:t>
            </a:r>
          </a:p>
          <a:p>
            <a:endParaRPr lang="es-ES" dirty="0"/>
          </a:p>
          <a:p>
            <a:endParaRPr lang="es-ES" dirty="0"/>
          </a:p>
        </p:txBody>
      </p:sp>
    </p:spTree>
    <p:extLst>
      <p:ext uri="{BB962C8B-B14F-4D97-AF65-F5344CB8AC3E}">
        <p14:creationId xmlns:p14="http://schemas.microsoft.com/office/powerpoint/2010/main" val="4056482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Recientemente Lismore Castle fue utilizada como Northanger Abbey en el 2007 ITV dramatización del mismo nombre durante su Jane Austen temporada. </a:t>
            </a:r>
          </a:p>
          <a:p>
            <a:r>
              <a:rPr lang="es-ES" dirty="0"/>
              <a:t>Los jardines del castillo son abiertas al público y cuentan con esculturas contemporáneas, con obras de Anthony Gormley , Colonna Marzia y O'Connell Eilis . El jardín superior es un jardín amurallado del siglo 17, [4] mientras que gran parte del jardín informal menor fue diseñado en el siglo 19. </a:t>
            </a:r>
          </a:p>
        </p:txBody>
      </p:sp>
    </p:spTree>
    <p:extLst>
      <p:ext uri="{BB962C8B-B14F-4D97-AF65-F5344CB8AC3E}">
        <p14:creationId xmlns:p14="http://schemas.microsoft.com/office/powerpoint/2010/main" val="40430417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19041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63120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38846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6314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282905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35" y="34195"/>
            <a:ext cx="9144000" cy="6823805"/>
          </a:xfrm>
          <a:prstGeom prst="rect">
            <a:avLst/>
          </a:prstGeom>
        </p:spPr>
      </p:pic>
    </p:spTree>
    <p:extLst>
      <p:ext uri="{BB962C8B-B14F-4D97-AF65-F5344CB8AC3E}">
        <p14:creationId xmlns:p14="http://schemas.microsoft.com/office/powerpoint/2010/main" val="12741818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176"/>
          <a:stretch/>
        </p:blipFill>
        <p:spPr>
          <a:xfrm>
            <a:off x="0" y="0"/>
            <a:ext cx="9144000" cy="6857999"/>
          </a:xfrm>
          <a:prstGeom prst="rect">
            <a:avLst/>
          </a:prstGeom>
        </p:spPr>
      </p:pic>
    </p:spTree>
    <p:extLst>
      <p:ext uri="{BB962C8B-B14F-4D97-AF65-F5344CB8AC3E}">
        <p14:creationId xmlns:p14="http://schemas.microsoft.com/office/powerpoint/2010/main" val="22615182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44144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52612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968196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82536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Muckross House Gardens.</a:t>
            </a:r>
          </a:p>
        </p:txBody>
      </p:sp>
      <p:sp>
        <p:nvSpPr>
          <p:cNvPr id="3" name="2 Marcador de contenido"/>
          <p:cNvSpPr>
            <a:spLocks noGrp="1"/>
          </p:cNvSpPr>
          <p:nvPr>
            <p:ph sz="quarter" idx="1"/>
          </p:nvPr>
        </p:nvSpPr>
        <p:spPr/>
        <p:txBody>
          <a:bodyPr>
            <a:normAutofit lnSpcReduction="10000"/>
          </a:bodyPr>
          <a:lstStyle/>
          <a:p>
            <a:r>
              <a:rPr lang="es-ES" dirty="0"/>
              <a:t>Muckross House  se encuentra en la pequeña península de Muckross entre Lake y Lough Leane, dos de los lagos de Killarney , a 6 km  de la ciudad de Killarney en el condado de Kerry , Irlanda . </a:t>
            </a:r>
          </a:p>
          <a:p>
            <a:r>
              <a:rPr lang="es-ES" dirty="0"/>
              <a:t>Muckross House es una mansión diseñada por el arquitecto escocés, William Burn , construida en 1843 por Henry Arthur Herbert y su esposa, la acuarelista María Balfour Herbert . Con sesenta y cinco habitaciones, fue construida en el estilo Tudor  Amplias mejoras se realizaron en la década de 1850, en preparación para la visita de la reina Victoria en 1861.</a:t>
            </a:r>
          </a:p>
        </p:txBody>
      </p:sp>
    </p:spTree>
    <p:extLst>
      <p:ext uri="{BB962C8B-B14F-4D97-AF65-F5344CB8AC3E}">
        <p14:creationId xmlns:p14="http://schemas.microsoft.com/office/powerpoint/2010/main" val="3137175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Se dice que estas mejoras para la visita de la Reina fueron un factor que contribuyó a las dificultades financieras sufridas por la familia de Herbert que se tradujo en la venta de la finca. </a:t>
            </a:r>
          </a:p>
          <a:p>
            <a:r>
              <a:rPr lang="es-ES" dirty="0"/>
              <a:t>En 1899 fue comprada por Arthur Guinness, 1r barón Ardilaun que querían preservar el paisaje dramático. </a:t>
            </a:r>
          </a:p>
          <a:p>
            <a:r>
              <a:rPr lang="es-ES" dirty="0"/>
              <a:t>Fue comprado por un rico magnate minero californiano William Bowers Bourn , como regalo de bodas para su hija Maud y su esposo Arthur Rose Vincent. </a:t>
            </a:r>
          </a:p>
          <a:p>
            <a:r>
              <a:rPr lang="es-ES" dirty="0"/>
              <a:t>Parque Nacional de Killarney se formó principalmente a partir de una donación de Bienes Muckross, que se presentó al Estado en 1932 por el senador Arthur Vincent y su señor padre-en-ley y la Sra. William Bowers Bourn, en memoria de la esposa del fallecido senador Vicente, Maud . </a:t>
            </a:r>
          </a:p>
          <a:p>
            <a:endParaRPr lang="es-ES" dirty="0"/>
          </a:p>
        </p:txBody>
      </p:sp>
    </p:spTree>
    <p:extLst>
      <p:ext uri="{BB962C8B-B14F-4D97-AF65-F5344CB8AC3E}">
        <p14:creationId xmlns:p14="http://schemas.microsoft.com/office/powerpoint/2010/main" val="34431987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parque fue ampliado sustancialmente por la adquisición de terrenos de la antigua conde de Kenmare finca 's</a:t>
            </a:r>
          </a:p>
          <a:p>
            <a:r>
              <a:rPr lang="es-ES" dirty="0"/>
              <a:t>Durante la década de 1850, los Herberts emprendió obras huertos en preparación para la visita de la reina Victoria en 1861.</a:t>
            </a:r>
          </a:p>
          <a:p>
            <a:r>
              <a:rPr lang="es-ES" dirty="0"/>
              <a:t> Más tarde, la familia Bourn Vincent continuó esta tradición jardinería. </a:t>
            </a:r>
          </a:p>
          <a:p>
            <a:r>
              <a:rPr lang="es-ES" dirty="0"/>
              <a:t>Ellos compraron la finca de Señor y Señora Ardilaun a principios del siglo XX.</a:t>
            </a:r>
          </a:p>
          <a:p>
            <a:r>
              <a:rPr lang="es-ES" dirty="0"/>
              <a:t> Fue en ese momento que el Jardín Hundido, Rock Garden y el Jardín Stream se desarrollaron.</a:t>
            </a:r>
          </a:p>
          <a:p>
            <a:r>
              <a:rPr lang="es-ES" dirty="0"/>
              <a:t>Los hermosos jardines Muckross son conocidos en todo el mundo, especialmente el jardín de rocas y un jardín acuático.</a:t>
            </a:r>
          </a:p>
          <a:p>
            <a:endParaRPr lang="es-ES" dirty="0"/>
          </a:p>
        </p:txBody>
      </p:sp>
    </p:spTree>
    <p:extLst>
      <p:ext uri="{BB962C8B-B14F-4D97-AF65-F5344CB8AC3E}">
        <p14:creationId xmlns:p14="http://schemas.microsoft.com/office/powerpoint/2010/main" val="38634388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99057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327894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6364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06242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91987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63386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2140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27303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0599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75284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6287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41056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3340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034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84494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87188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16529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12836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38" y="-11288"/>
            <a:ext cx="514076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1288"/>
            <a:ext cx="4716016" cy="6858000"/>
          </a:xfrm>
          <a:prstGeom prst="rect">
            <a:avLst/>
          </a:prstGeom>
        </p:spPr>
      </p:pic>
    </p:spTree>
    <p:extLst>
      <p:ext uri="{BB962C8B-B14F-4D97-AF65-F5344CB8AC3E}">
        <p14:creationId xmlns:p14="http://schemas.microsoft.com/office/powerpoint/2010/main" val="11883141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69164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31030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8866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2603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59846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67153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8432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84402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74893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11471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00037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392833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741102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0857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9430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01048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48897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33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59" t="2941" r="2206" b="2941"/>
          <a:stretch/>
        </p:blipFill>
        <p:spPr>
          <a:xfrm>
            <a:off x="0" y="0"/>
            <a:ext cx="9144000" cy="6858000"/>
          </a:xfrm>
          <a:prstGeom prst="rect">
            <a:avLst/>
          </a:prstGeom>
        </p:spPr>
      </p:pic>
    </p:spTree>
    <p:extLst>
      <p:ext uri="{BB962C8B-B14F-4D97-AF65-F5344CB8AC3E}">
        <p14:creationId xmlns:p14="http://schemas.microsoft.com/office/powerpoint/2010/main" val="36744082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12889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04690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0922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2259</Words>
  <Application>Microsoft Office PowerPoint</Application>
  <PresentationFormat>Presentación en pantalla (4:3)</PresentationFormat>
  <Paragraphs>234</Paragraphs>
  <Slides>109</Slides>
  <Notes>88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109</vt:i4>
      </vt:variant>
    </vt:vector>
  </HeadingPairs>
  <TitlesOfParts>
    <vt:vector size="114" baseType="lpstr">
      <vt:lpstr>Calibri</vt:lpstr>
      <vt:lpstr>Century Schoolbook</vt:lpstr>
      <vt:lpstr>Wingdings</vt:lpstr>
      <vt:lpstr>Wingdings 2</vt:lpstr>
      <vt:lpstr>Default Theme</vt:lpstr>
      <vt:lpstr>EUROPA.-LA VUELTA AL MUNDO EN 885 JARDINES.-IRLANDA.-E </vt:lpstr>
      <vt:lpstr>Hunting Brook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Ilnacullin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Lismore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Muckross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12</cp:revision>
  <dcterms:created xsi:type="dcterms:W3CDTF">2013-09-08T06:06:48Z</dcterms:created>
  <dcterms:modified xsi:type="dcterms:W3CDTF">2018-03-12T08:27:44Z</dcterms:modified>
</cp:coreProperties>
</file>