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2"/>
  </p:notesMasterIdLst>
  <p:sldIdLst>
    <p:sldId id="256" r:id="rId2"/>
    <p:sldId id="257" r:id="rId3"/>
    <p:sldId id="258" r:id="rId4"/>
    <p:sldId id="28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90" r:id="rId32"/>
    <p:sldId id="291" r:id="rId33"/>
    <p:sldId id="293" r:id="rId34"/>
    <p:sldId id="294" r:id="rId35"/>
    <p:sldId id="295" r:id="rId36"/>
    <p:sldId id="296" r:id="rId37"/>
    <p:sldId id="297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12" r:id="rId49"/>
    <p:sldId id="309" r:id="rId50"/>
    <p:sldId id="313" r:id="rId51"/>
    <p:sldId id="310" r:id="rId52"/>
    <p:sldId id="316" r:id="rId53"/>
    <p:sldId id="311" r:id="rId54"/>
    <p:sldId id="373" r:id="rId55"/>
    <p:sldId id="350" r:id="rId56"/>
    <p:sldId id="384" r:id="rId57"/>
    <p:sldId id="385" r:id="rId58"/>
    <p:sldId id="386" r:id="rId59"/>
    <p:sldId id="387" r:id="rId60"/>
    <p:sldId id="317" r:id="rId61"/>
    <p:sldId id="351" r:id="rId62"/>
    <p:sldId id="352" r:id="rId63"/>
    <p:sldId id="353" r:id="rId64"/>
    <p:sldId id="354" r:id="rId65"/>
    <p:sldId id="356" r:id="rId66"/>
    <p:sldId id="338" r:id="rId67"/>
    <p:sldId id="339" r:id="rId68"/>
    <p:sldId id="340" r:id="rId69"/>
    <p:sldId id="369" r:id="rId70"/>
    <p:sldId id="370" r:id="rId71"/>
    <p:sldId id="376" r:id="rId72"/>
    <p:sldId id="372" r:id="rId73"/>
    <p:sldId id="364" r:id="rId74"/>
    <p:sldId id="359" r:id="rId75"/>
    <p:sldId id="365" r:id="rId76"/>
    <p:sldId id="314" r:id="rId77"/>
    <p:sldId id="321" r:id="rId78"/>
    <p:sldId id="371" r:id="rId79"/>
    <p:sldId id="323" r:id="rId80"/>
    <p:sldId id="324" r:id="rId81"/>
    <p:sldId id="325" r:id="rId82"/>
    <p:sldId id="329" r:id="rId83"/>
    <p:sldId id="319" r:id="rId84"/>
    <p:sldId id="326" r:id="rId85"/>
    <p:sldId id="327" r:id="rId86"/>
    <p:sldId id="331" r:id="rId87"/>
    <p:sldId id="333" r:id="rId88"/>
    <p:sldId id="334" r:id="rId89"/>
    <p:sldId id="322" r:id="rId90"/>
    <p:sldId id="332" r:id="rId91"/>
    <p:sldId id="335" r:id="rId92"/>
    <p:sldId id="379" r:id="rId93"/>
    <p:sldId id="380" r:id="rId94"/>
    <p:sldId id="381" r:id="rId95"/>
    <p:sldId id="382" r:id="rId96"/>
    <p:sldId id="377" r:id="rId97"/>
    <p:sldId id="328" r:id="rId98"/>
    <p:sldId id="378" r:id="rId99"/>
    <p:sldId id="337" r:id="rId100"/>
    <p:sldId id="320" r:id="rId101"/>
    <p:sldId id="341" r:id="rId102"/>
    <p:sldId id="342" r:id="rId103"/>
    <p:sldId id="343" r:id="rId104"/>
    <p:sldId id="344" r:id="rId105"/>
    <p:sldId id="345" r:id="rId106"/>
    <p:sldId id="346" r:id="rId107"/>
    <p:sldId id="348" r:id="rId108"/>
    <p:sldId id="349" r:id="rId109"/>
    <p:sldId id="357" r:id="rId110"/>
    <p:sldId id="358" r:id="rId111"/>
    <p:sldId id="360" r:id="rId112"/>
    <p:sldId id="361" r:id="rId113"/>
    <p:sldId id="362" r:id="rId114"/>
    <p:sldId id="363" r:id="rId115"/>
    <p:sldId id="366" r:id="rId116"/>
    <p:sldId id="367" r:id="rId117"/>
    <p:sldId id="368" r:id="rId118"/>
    <p:sldId id="374" r:id="rId119"/>
    <p:sldId id="375" r:id="rId120"/>
    <p:sldId id="383" r:id="rId1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ECFE1-1E3A-4496-AEA5-564127557B61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DEC55-601B-47B8-88F1-2A19CEC41F2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9438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5ECC2965-9794-4FD5-B5FF-65B6676B3EA7}" type="slidenum">
              <a:rPr lang="es-ES" altLang="es-ES" sz="1200">
                <a:solidFill>
                  <a:prstClr val="black"/>
                </a:solidFill>
              </a:rPr>
              <a:pPr eaLnBrk="1" hangingPunct="1"/>
              <a:t>13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7BB7964-1442-4C70-9CEA-B1BB0BBD355B}" type="slidenum">
              <a:rPr lang="es-ES" altLang="es-ES" sz="1200">
                <a:solidFill>
                  <a:prstClr val="black"/>
                </a:solidFill>
              </a:rPr>
              <a:pPr eaLnBrk="1" hangingPunct="1"/>
              <a:t>14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4B9D6E4-A302-45C8-9818-3A75B4A9C712}" type="slidenum">
              <a:rPr lang="es-ES" altLang="es-ES" sz="1200">
                <a:solidFill>
                  <a:prstClr val="black"/>
                </a:solidFill>
              </a:rPr>
              <a:pPr eaLnBrk="1" hangingPunct="1"/>
              <a:t>15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15331FC0-BD09-400F-ABB2-E424207CB08C}" type="slidenum">
              <a:rPr lang="es-ES" altLang="es-ES" sz="1200">
                <a:solidFill>
                  <a:prstClr val="black"/>
                </a:solidFill>
              </a:rPr>
              <a:pPr eaLnBrk="1" hangingPunct="1"/>
              <a:t>19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5F22B1FC-62C9-4523-BFAA-594CF31C4CAE}" type="slidenum">
              <a:rPr lang="es-ES" altLang="es-ES" sz="1200">
                <a:solidFill>
                  <a:prstClr val="black"/>
                </a:solidFill>
              </a:rPr>
              <a:pPr eaLnBrk="1" hangingPunct="1"/>
              <a:t>20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FE5BFE85-8F0B-40B2-A2B5-385905D11F63}" type="slidenum">
              <a:rPr lang="es-ES" altLang="es-ES" sz="1200">
                <a:solidFill>
                  <a:prstClr val="black"/>
                </a:solidFill>
              </a:rPr>
              <a:pPr eaLnBrk="1" hangingPunct="1"/>
              <a:t>21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8FEFA3EB-CB67-4C07-B367-01FE948B9492}" type="slidenum">
              <a:rPr lang="es-ES" altLang="es-ES" sz="1200">
                <a:solidFill>
                  <a:prstClr val="black"/>
                </a:solidFill>
              </a:rPr>
              <a:pPr eaLnBrk="1" hangingPunct="1"/>
              <a:t>22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A0A09C06-5C7A-45F6-B6CF-BEE621687C04}" type="slidenum">
              <a:rPr lang="es-ES" altLang="es-ES" sz="1200">
                <a:solidFill>
                  <a:prstClr val="black"/>
                </a:solidFill>
              </a:rPr>
              <a:pPr eaLnBrk="1" hangingPunct="1"/>
              <a:t>23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9BBC3937-6EAF-4DC4-852B-41ADF0C57033}" type="slidenum">
              <a:rPr lang="es-ES" altLang="es-ES" sz="1200">
                <a:solidFill>
                  <a:prstClr val="black"/>
                </a:solidFill>
              </a:rPr>
              <a:pPr eaLnBrk="1" hangingPunct="1"/>
              <a:t>24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70A911A1-A697-4EB4-82C4-E0976D4E7AAE}" type="slidenum">
              <a:rPr lang="es-ES" altLang="es-ES" sz="1200">
                <a:solidFill>
                  <a:prstClr val="black"/>
                </a:solidFill>
              </a:rPr>
              <a:pPr eaLnBrk="1" hangingPunct="1"/>
              <a:t>25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C10AA306-CA01-4FCC-AD42-D5D6AA9FE633}" type="slidenum">
              <a:rPr lang="es-ES" altLang="es-ES" sz="1200">
                <a:solidFill>
                  <a:prstClr val="black"/>
                </a:solidFill>
              </a:rPr>
              <a:pPr eaLnBrk="1" hangingPunct="1"/>
              <a:t>26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Irlanda.-Glasnevin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5468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86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0395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/>
              <a:t>Irish National Botanic Gardens.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fld id="{4D18711D-1EB3-4210-A9BD-DF71D5F4D1E7}" type="slidenum">
              <a:rPr lang="es-ES" altLang="es-ES" sz="1200">
                <a:solidFill>
                  <a:prstClr val="black"/>
                </a:solidFill>
              </a:rPr>
              <a:pPr eaLnBrk="1" hangingPunct="1"/>
              <a:t>30</a:t>
            </a:fld>
            <a:endParaRPr lang="es-ES" altLang="es-E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22618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1867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09881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2073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8516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97517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05951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64615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10877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58637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 Glasnevin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67669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 Glasnevin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27715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 Glasnevin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66918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 Glasnevin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32875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 Glasnevin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68894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Irish National Botanic Garden Glasnevin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53628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51567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83388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Garden.-Lord Kelvin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13619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Garden..-Lord Kelvin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20639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06324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50203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66535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36510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84691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30375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9992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159768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40301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32040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72558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96055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18565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955241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202058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03613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968392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972495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444668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Urna y Lord Kelvin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337603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88701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682737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473703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05226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3794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721054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465185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783527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71081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465100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705706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03747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757666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869553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3407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014057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361112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361933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719112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110780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051668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146089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62823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636594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507751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219014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577545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416371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782747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654782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877586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403690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705780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193318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965300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764867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Garden…-Jacintos y Primulas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060465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389956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329087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66251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Garden..-Primula y Tulipanes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001206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060890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Belfast Botanic Garden.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DEC55-601B-47B8-88F1-2A19CEC41F28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4437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64200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3537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89051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7785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64339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00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87057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860526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3538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866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0623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51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7583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15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641955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90443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74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//upload.wikimedia.org/wikipedia/commons/7/73/BCwillow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//upload.wikimedia.org/wikipedia/commons/8/86/Glasnevin_veg_gdn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//upload.wikimedia.org/wikipedia/en/d/d0/Palm_House_Dublin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//upload.wikimedia.org/wikipedia/en/4/43/Curvilinear_range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97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jpg"/><Relationship Id="rId5" Type="http://schemas.openxmlformats.org/officeDocument/2006/relationships/image" Target="../media/image109.jpg"/><Relationship Id="rId4" Type="http://schemas.openxmlformats.org/officeDocument/2006/relationships/image" Target="../media/image108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4518248" cy="1371600"/>
          </a:xfrm>
        </p:spPr>
        <p:txBody>
          <a:bodyPr/>
          <a:lstStyle/>
          <a:p>
            <a:r>
              <a:rPr lang="es-ES" dirty="0"/>
              <a:t>Selección de  textos y fotografías por</a:t>
            </a:r>
          </a:p>
          <a:p>
            <a:r>
              <a:rPr lang="es-ES" sz="2800" dirty="0"/>
              <a:t>JOSE ELIAS BONELLS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979712" y="1340768"/>
            <a:ext cx="532859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cap="small" dirty="0">
                <a:solidFill>
                  <a:srgbClr val="575F6D"/>
                </a:solidFill>
              </a:rPr>
              <a:t>EUROPA.-LA VUELTA AL MUNDO EN 885 JARDINES .-IRLANDA. Jardin</a:t>
            </a:r>
            <a:r>
              <a:rPr lang="es-ES" sz="3600" cap="small" dirty="0">
                <a:solidFill>
                  <a:srgbClr val="575F6D"/>
                </a:solidFill>
              </a:rPr>
              <a:t> botánico  nacional Dublín y Belfast Botanic Garden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1866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Glasnevin Botanic Gardens</a:t>
            </a:r>
          </a:p>
        </p:txBody>
      </p:sp>
      <p:sp>
        <p:nvSpPr>
          <p:cNvPr id="6144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Jardín Botánico </a:t>
            </a:r>
            <a:r>
              <a:rPr lang="es-ES" altLang="es-ES" sz="2400" dirty="0"/>
              <a:t> se encuentra en Glasnevin , a 5 km al noroeste de Dublín centro de la ciudad, Irlanda </a:t>
            </a:r>
            <a:endParaRPr lang="es-ES" altLang="es-ES" sz="2400" baseline="30000" dirty="0"/>
          </a:p>
          <a:p>
            <a:pPr eaLnBrk="1" hangingPunct="1"/>
            <a:r>
              <a:rPr lang="es-ES" altLang="es-ES" sz="2400" dirty="0"/>
              <a:t>Las 19,5 hectáreas  se encuentra entre el cementerio de Prospect y el río Tolka donde forma parte de ese río en su cauce de inundación </a:t>
            </a:r>
          </a:p>
          <a:p>
            <a:pPr eaLnBrk="1" hangingPunct="1"/>
            <a:r>
              <a:rPr lang="es-ES" altLang="es-ES" sz="2400" dirty="0"/>
              <a:t>Los jardines fueron fundados en 1795 por la Sociedad de Dublín (más tarde la Royal Dublin Society) y que han crecido y tiene 20.000 plantas vivas y muchos millones de especímenes de plantas secas. </a:t>
            </a:r>
          </a:p>
          <a:p>
            <a:pPr eaLnBrk="1" hangingPunct="1"/>
            <a:r>
              <a:rPr lang="es-ES" altLang="es-ES" sz="2400" dirty="0"/>
              <a:t>Hay varios invernaderos arquitectónicamente notables. </a:t>
            </a:r>
          </a:p>
        </p:txBody>
      </p:sp>
    </p:spTree>
    <p:extLst>
      <p:ext uri="{BB962C8B-B14F-4D97-AF65-F5344CB8AC3E}">
        <p14:creationId xmlns:p14="http://schemas.microsoft.com/office/powerpoint/2010/main" val="3295602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2 Marcador de contenido"/>
          <p:cNvSpPr>
            <a:spLocks noGrp="1"/>
          </p:cNvSpPr>
          <p:nvPr>
            <p:ph idx="1"/>
          </p:nvPr>
        </p:nvSpPr>
        <p:spPr>
          <a:xfrm>
            <a:off x="914401" y="1484784"/>
            <a:ext cx="5673823" cy="4535016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dirty="0"/>
              <a:t>Hoy en día el sitio Glasnevin es la sede del </a:t>
            </a:r>
            <a:r>
              <a:rPr lang="es-ES" altLang="es-ES" b="1" dirty="0"/>
              <a:t>Jardín Botánico Nacional de Irlanda,</a:t>
            </a:r>
            <a:r>
              <a:rPr lang="es-ES" altLang="es-ES" dirty="0"/>
              <a:t> que cuenta con un jardín satélite en Kilmcurragh en el condado de Wicklow. </a:t>
            </a:r>
          </a:p>
          <a:p>
            <a:pPr eaLnBrk="1" hangingPunct="1"/>
            <a:r>
              <a:rPr lang="es-ES" altLang="es-ES" dirty="0"/>
              <a:t>El jardín botánico participa en las iniciativas nacionales e internacionales para la biodiversidad la conservación y el desarrollo sostenible . </a:t>
            </a:r>
          </a:p>
          <a:p>
            <a:pPr eaLnBrk="1" hangingPunct="1"/>
            <a:r>
              <a:rPr lang="es-ES" altLang="es-ES" dirty="0"/>
              <a:t>El Director, el Dr. Matthew Jebb , es también presidente de PlantNetwork: la red de planta Colecciones de Gran Bretaña e Irlanda.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07569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6203032" cy="5997280"/>
          </a:xfrm>
        </p:spPr>
        <p:txBody>
          <a:bodyPr/>
          <a:lstStyle/>
          <a:p>
            <a:r>
              <a:rPr lang="es-ES" dirty="0"/>
              <a:t>El poeta Thomas Tickell era dueño de una casa y pequeña propiedad en Glasnevin y, en 1790, que fueron vendidos al Parlamento irlandés y entregado a la Royal Dublin Society para ellos en primer lugar establecer en Irlanda jardines botánicos.</a:t>
            </a:r>
          </a:p>
          <a:p>
            <a:r>
              <a:rPr lang="es-ES" dirty="0"/>
              <a:t>Una doble línea de arboles de  tejo , conocido como "Paseo de Addison" sobrevive a partir de este período. </a:t>
            </a:r>
          </a:p>
          <a:p>
            <a:r>
              <a:rPr lang="es-ES" dirty="0"/>
              <a:t> El propósito original de los jardines ha sido avanzar en el conocimiento de las plantas para la agricultura, la medicina y la tintura . </a:t>
            </a:r>
          </a:p>
          <a:p>
            <a:r>
              <a:rPr lang="es-ES" dirty="0"/>
              <a:t>Los jardines eran el primer lugar en Irlanda, donde se identificó la infección por el responsable de la hambruna de la patata 1845-1847. 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9469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2 Marcador de contenido"/>
          <p:cNvSpPr>
            <a:spLocks noGrp="1"/>
          </p:cNvSpPr>
          <p:nvPr>
            <p:ph idx="1"/>
          </p:nvPr>
        </p:nvSpPr>
        <p:spPr>
          <a:xfrm>
            <a:off x="611189" y="1196752"/>
            <a:ext cx="6553099" cy="5184998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dirty="0"/>
              <a:t>A lo largo de la hambruna, la investigación para detener la infección se llevó a cabo en los jardines. </a:t>
            </a:r>
          </a:p>
          <a:p>
            <a:pPr eaLnBrk="1" hangingPunct="1"/>
            <a:r>
              <a:rPr lang="es-ES" altLang="es-ES" dirty="0"/>
              <a:t>Walter Wade y John Underwood, el primer director y el superintendente, respectivamente, ejecutado el diseño de los jardines, pero, cuando Wade murió en 1825, declinaron durante algunos años. </a:t>
            </a:r>
          </a:p>
          <a:p>
            <a:r>
              <a:rPr lang="es-ES" altLang="es-ES" dirty="0"/>
              <a:t> Desde 1834, Director de Ninian Nivan dado nueva vida a los jardines, la realización de un rediseño. </a:t>
            </a:r>
          </a:p>
          <a:p>
            <a:r>
              <a:rPr lang="es-ES" altLang="es-ES" dirty="0"/>
              <a:t>Este programa de cambio y el desarrollo continuó con los siguientes directores en la década de 1960. </a:t>
            </a:r>
          </a:p>
        </p:txBody>
      </p:sp>
    </p:spTree>
    <p:extLst>
      <p:ext uri="{BB962C8B-B14F-4D97-AF65-F5344CB8AC3E}">
        <p14:creationId xmlns:p14="http://schemas.microsoft.com/office/powerpoint/2010/main" val="3139456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2 Marcador de contenido"/>
          <p:cNvSpPr>
            <a:spLocks noGrp="1"/>
          </p:cNvSpPr>
          <p:nvPr>
            <p:ph idx="1"/>
          </p:nvPr>
        </p:nvSpPr>
        <p:spPr>
          <a:xfrm>
            <a:off x="684213" y="1196752"/>
            <a:ext cx="5976019" cy="5256436"/>
          </a:xfrm>
        </p:spPr>
        <p:txBody>
          <a:bodyPr/>
          <a:lstStyle/>
          <a:p>
            <a:pPr eaLnBrk="1" hangingPunct="1"/>
            <a:r>
              <a:rPr lang="es-ES" altLang="es-ES" dirty="0"/>
              <a:t>Los jardines fueron colocados en la atención del gobierno en 1879. </a:t>
            </a:r>
          </a:p>
          <a:p>
            <a:pPr eaLnBrk="1" hangingPunct="1"/>
            <a:r>
              <a:rPr lang="es-ES" altLang="es-ES" dirty="0"/>
              <a:t>Además de ser un destino turístico y de esparcimiento para los residentes de la zona uno, que también sirve como un centro de investigación hortícola y la formación, incluida la cría de muchas preciadas orquídeas.</a:t>
            </a:r>
          </a:p>
          <a:p>
            <a:pPr eaLnBrk="1" hangingPunct="1"/>
            <a:r>
              <a:rPr lang="es-ES" altLang="es-ES" dirty="0"/>
              <a:t>El suelo en Glasnevin es fuertemente alcalino (en términos hortícolas) y esto restringe el cultivo de plantas calcifugas , tales como rododendros excepto en las zonas especialmente preparadas.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731969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2 Marcador de contenido"/>
          <p:cNvSpPr>
            <a:spLocks noGrp="1"/>
          </p:cNvSpPr>
          <p:nvPr>
            <p:ph idx="1"/>
          </p:nvPr>
        </p:nvSpPr>
        <p:spPr>
          <a:xfrm>
            <a:off x="914400" y="476250"/>
            <a:ext cx="5673824" cy="5543550"/>
          </a:xfrm>
        </p:spPr>
        <p:txBody>
          <a:bodyPr/>
          <a:lstStyle/>
          <a:p>
            <a:pPr eaLnBrk="1" hangingPunct="1"/>
            <a:r>
              <a:rPr lang="es-ES" altLang="es-ES" dirty="0"/>
              <a:t>Sin embargo, los jardines muestran una amplia gama de hábitats al aire libre "," como una rocalla , arriate , jardín de rosas ,  jardín acuático y jardín botánico. </a:t>
            </a:r>
          </a:p>
          <a:p>
            <a:pPr eaLnBrk="1" hangingPunct="1"/>
            <a:r>
              <a:rPr lang="es-ES" altLang="es-ES" dirty="0"/>
              <a:t>Un jardín de vegetales también se ha establecido. </a:t>
            </a:r>
          </a:p>
          <a:p>
            <a:pPr eaLnBrk="1" hangingPunct="1"/>
            <a:r>
              <a:rPr lang="es-ES" altLang="es-ES" dirty="0"/>
              <a:t>El Herbario Nacional también se encuentra en el Jardín Botánico Nacional. </a:t>
            </a:r>
          </a:p>
          <a:p>
            <a:pPr eaLnBrk="1" hangingPunct="1"/>
            <a:r>
              <a:rPr lang="es-ES" altLang="es-ES" dirty="0"/>
              <a:t>Contiene una colección de cerca de 750.000 plantas prensadas, recogieron más de doscientos años de historia del jardín.</a:t>
            </a:r>
          </a:p>
          <a:p>
            <a:pPr eaLnBrk="1" hangingPunct="1"/>
            <a:r>
              <a:rPr lang="es-ES" altLang="es-ES" dirty="0"/>
              <a:t> Los jardines contienen colecciones señaladas e históricamente importante de orquídeas. </a:t>
            </a:r>
          </a:p>
        </p:txBody>
      </p:sp>
    </p:spTree>
    <p:extLst>
      <p:ext uri="{BB962C8B-B14F-4D97-AF65-F5344CB8AC3E}">
        <p14:creationId xmlns:p14="http://schemas.microsoft.com/office/powerpoint/2010/main" val="1088573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2 Marcador de contenido"/>
          <p:cNvSpPr>
            <a:spLocks noGrp="1"/>
          </p:cNvSpPr>
          <p:nvPr>
            <p:ph idx="1"/>
          </p:nvPr>
        </p:nvSpPr>
        <p:spPr>
          <a:xfrm>
            <a:off x="914400" y="476250"/>
            <a:ext cx="5817840" cy="5543550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dirty="0"/>
              <a:t>La recién restaurada Casa de las Palmeras alberga muchas plantas tropicales y subtropicales. </a:t>
            </a:r>
          </a:p>
          <a:p>
            <a:pPr eaLnBrk="1" hangingPunct="1"/>
            <a:r>
              <a:rPr lang="es-ES" altLang="es-ES" dirty="0"/>
              <a:t> La Casa Cactus es actualmente (2008) se vacía por reformas. </a:t>
            </a:r>
          </a:p>
          <a:p>
            <a:pPr eaLnBrk="1" hangingPunct="1"/>
            <a:r>
              <a:rPr lang="es-ES" altLang="es-ES" dirty="0"/>
              <a:t>En 2002, un complejo de varios pisos se construyó el nuevo, sino que incluye una cafetería y una sala de conferencias de gran tamaño. </a:t>
            </a:r>
          </a:p>
          <a:p>
            <a:pPr eaLnBrk="1" hangingPunct="1"/>
            <a:r>
              <a:rPr lang="es-ES" altLang="es-ES" dirty="0"/>
              <a:t>Tiene la responsabilidad del Arboretum en Kilmacurragh, Condado de Wicklow , un centro conocido por sus coníferas y plantas calcifugas. </a:t>
            </a:r>
          </a:p>
          <a:p>
            <a:pPr eaLnBrk="1" hangingPunct="1"/>
            <a:r>
              <a:rPr lang="es-ES" altLang="es-ES" dirty="0"/>
              <a:t>Este se encuentra a unos 50 kilómetros (30 millas) al sur de Dublín.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904979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Archivo: BCwillow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918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Archivo: Glasnevin verduras gd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9942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Archivo: Casa de las Palmeras Dubli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578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Archivo: range.jpg curvilíne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116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3" descr="C:\Documents and Settings\JOSE MARIA\Desktop\Botaniics\Irlanda.-INBG_Glasnevin_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878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:\Documents and Settings\JOSE MARIA\Desktop\Botaniics\Irlanda.--INBG_Glasnevin_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993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Documents and Settings\JOSE MARIA\Desktop\Botaniics\Irlanda.-INBG_Glasnevin_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661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otanic_Gardens_in_Glasnevin.-Dubl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440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Glasnevin_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116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Glasnevin_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146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Documents and Settings\JOSE MARIA\Desktop\Botaniics\Irlanda.-NBG_Glasnevin_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16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:\Documents and Settings\JOSE MARIA\Desktop\Botaniics\Irlanda.-INBG_Glasnevin_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491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C:\Documents and Settings\JOSE MARIA\Desktop\Botaniics\Irlanda.-INBG_Glasnevin_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759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3" descr="C:\Documents and Settings\JOSE MARIA\Desktop\Botaniics\Irlanda.-INBG_Glasnevin_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507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:\Documents and Settings\JOSE MARIA\Desktop\Botaniics\Irlanda.--INBG_Glasnevin_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279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 descr="C:\Documents and Settings\JOSE MARIA\Desktop\Botaniics\Irlanda.--INBG_Glasnevin_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679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:\Documents and Settings\JOSE MARIA\Desktop\Botaniics\Irlanda.--INBG_Glasnevin_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874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Documents and Settings\JOSE MARIA\Desktop\Botaniics\Irlanda.-NBG_Glasnevin_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618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Glasnevi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81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Glasnevin Botanic Garden.-Dublin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4304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Glasnevin_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5080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Glasnevin_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418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07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497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267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37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800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1127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78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10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74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757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570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2834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412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003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68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6508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Belfast Botanic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Botanic Gardens es un parque público en Belfast , Irlanda del Norte .</a:t>
            </a:r>
          </a:p>
          <a:p>
            <a:r>
              <a:rPr lang="es-ES" dirty="0"/>
              <a:t>Ocupando  (110.000 m 2) del sur de Belfast, los jardines son muy populares entre los trabajadores de oficina, estudiantes y turistas. </a:t>
            </a:r>
          </a:p>
          <a:p>
            <a:r>
              <a:rPr lang="es-ES" dirty="0"/>
              <a:t>Se encuentra ubicado en Stranmillis carretera en Barrio de Queen , con la Universidad de Queen en las inmediaciones.</a:t>
            </a:r>
          </a:p>
          <a:p>
            <a:r>
              <a:rPr lang="es-ES" dirty="0"/>
              <a:t> El Museo del Ulster se encuentra en la entrada principal. </a:t>
            </a:r>
          </a:p>
        </p:txBody>
      </p:sp>
    </p:spTree>
    <p:extLst>
      <p:ext uri="{BB962C8B-B14F-4D97-AF65-F5344CB8AC3E}">
        <p14:creationId xmlns:p14="http://schemas.microsoft.com/office/powerpoint/2010/main" val="41389696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6635080" cy="5853264"/>
          </a:xfrm>
        </p:spPr>
        <p:txBody>
          <a:bodyPr>
            <a:normAutofit/>
          </a:bodyPr>
          <a:lstStyle/>
          <a:p>
            <a:r>
              <a:rPr lang="es-ES" dirty="0"/>
              <a:t>Los jardines se abrieron en 1828 como los privados Reales Jardines Botánicos de Belfast. </a:t>
            </a:r>
          </a:p>
          <a:p>
            <a:r>
              <a:rPr lang="es-ES" dirty="0"/>
              <a:t>Continuó como un parque privado durante muchos años, sólo la apertura a los miembros del público los domingos antes de 1895. </a:t>
            </a:r>
          </a:p>
          <a:p>
            <a:r>
              <a:rPr lang="es-ES" dirty="0"/>
              <a:t>Luego se convirtió en un parque público en 1895 cuando la Corporación Belfast compró los jardines del Botánico de Belfast y Horticultural Society.</a:t>
            </a:r>
          </a:p>
          <a:p>
            <a:r>
              <a:rPr lang="es-ES" dirty="0"/>
              <a:t> El Belfast Corporation fue el predecesor del Ayuntamiento de Belfast , el actual propietario. </a:t>
            </a:r>
          </a:p>
          <a:p>
            <a:r>
              <a:rPr lang="es-ES" dirty="0"/>
              <a:t>Característica más notable de los jardines es la Casa de las Palmeras conservatorio . La primera piedra fue colocada por el marqués de Donegall en 1839 y la obra fue terminada en 1840.</a:t>
            </a:r>
          </a:p>
        </p:txBody>
      </p:sp>
    </p:spTree>
    <p:extLst>
      <p:ext uri="{BB962C8B-B14F-4D97-AF65-F5344CB8AC3E}">
        <p14:creationId xmlns:p14="http://schemas.microsoft.com/office/powerpoint/2010/main" val="11747398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6563072" cy="6213304"/>
          </a:xfrm>
        </p:spPr>
        <p:txBody>
          <a:bodyPr>
            <a:normAutofit/>
          </a:bodyPr>
          <a:lstStyle/>
          <a:p>
            <a:r>
              <a:rPr lang="es-ES" dirty="0"/>
              <a:t>Es uno de los primeros ejemplos de invernaderos con piezas curvilíneas de hierro fundido  en el mundo. </a:t>
            </a:r>
          </a:p>
          <a:p>
            <a:r>
              <a:rPr lang="es-ES" dirty="0"/>
              <a:t>Diseñado por Charles Lanyon y construido por Richard Turner , de Belfast Palm House es anterior a los invernaderos de Kew y el Jardín Botánico Nacional de Irlanda en Glasnevin . Turner pasó a construir estos dos invernaderos.</a:t>
            </a:r>
          </a:p>
          <a:p>
            <a:r>
              <a:rPr lang="es-ES" dirty="0"/>
              <a:t> La Casa de las Palmeras se compone de dos alas, el ala fresco y el ala tropical que contiene la cúpula. Lanyon alteró sus planes originales para aumentar la altura de la cúpula, lo que para las plantas mucho más altas. </a:t>
            </a:r>
          </a:p>
          <a:p>
            <a:r>
              <a:rPr lang="es-ES" dirty="0"/>
              <a:t>En el pasado, estos han incluido  de 11 metros de altura el Globo Lanza Lily. El lirio , que es nativo de Australia , finalmente floreció marzo 2005 después de una espera de 23 años. The Palm House también cuenta con una de 400 años Xanthorrhoea .</a:t>
            </a:r>
          </a:p>
        </p:txBody>
      </p:sp>
    </p:spTree>
    <p:extLst>
      <p:ext uri="{BB962C8B-B14F-4D97-AF65-F5344CB8AC3E}">
        <p14:creationId xmlns:p14="http://schemas.microsoft.com/office/powerpoint/2010/main" val="8666627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08720"/>
            <a:ext cx="6275040" cy="5565232"/>
          </a:xfrm>
        </p:spPr>
        <p:txBody>
          <a:bodyPr/>
          <a:lstStyle/>
          <a:p>
            <a:r>
              <a:rPr lang="es-ES" dirty="0"/>
              <a:t>El lirio , que es nativo de Australia , finalmente floreció marzo 2005 después de una espera de 23 años.</a:t>
            </a:r>
          </a:p>
          <a:p>
            <a:r>
              <a:rPr lang="es-ES" dirty="0"/>
              <a:t> The Palm House también cuenta con una Xanthorhroea de 400 años. </a:t>
            </a:r>
          </a:p>
          <a:p>
            <a:r>
              <a:rPr lang="es-ES" dirty="0"/>
              <a:t>Los jardines también contienen otro invernadero, el Barranco Casa Tropical. Construido por jardinero Charles McKimm en 1889, cuenta con un diseño único. </a:t>
            </a:r>
          </a:p>
          <a:p>
            <a:r>
              <a:rPr lang="es-ES" dirty="0"/>
              <a:t>Un barranco hundido recorre toda la longitud del edificio, con un balcón en cada lado para la visión.</a:t>
            </a:r>
          </a:p>
          <a:p>
            <a:r>
              <a:rPr lang="es-ES" dirty="0"/>
              <a:t> La atracción más popular es el Dombeya , que florece cada mes de febrero.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66180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08720"/>
            <a:ext cx="6419056" cy="5565232"/>
          </a:xfrm>
        </p:spPr>
        <p:txBody>
          <a:bodyPr/>
          <a:lstStyle/>
          <a:p>
            <a:r>
              <a:rPr lang="es-ES" dirty="0"/>
              <a:t>La Casa de las Palmeras y el Barranco Casa Tropical eran símbolos de la creciente poderío y la prosperidad industrial de Belfast, en la época victoriana y atrajo a más de 10.000 visitantes al día. </a:t>
            </a:r>
          </a:p>
          <a:p>
            <a:r>
              <a:rPr lang="es-ES" dirty="0"/>
              <a:t>Los jardines también cuentan con una de las más largas herbáceas fronteras en el Reino Unido e Irlanda . </a:t>
            </a:r>
          </a:p>
          <a:p>
            <a:r>
              <a:rPr lang="es-ES" dirty="0"/>
              <a:t>Hay  también un jardín de rosas construido en 1932 y varias especies de árboles, incluyendo la carpe- roble .</a:t>
            </a:r>
          </a:p>
          <a:p>
            <a:r>
              <a:rPr lang="es-ES" dirty="0"/>
              <a:t> Una estatua de Lord Kelvin está en la entrada de la carretera  Stranmillis .</a:t>
            </a:r>
          </a:p>
        </p:txBody>
      </p:sp>
    </p:spTree>
    <p:extLst>
      <p:ext uri="{BB962C8B-B14F-4D97-AF65-F5344CB8AC3E}">
        <p14:creationId xmlns:p14="http://schemas.microsoft.com/office/powerpoint/2010/main" val="20621148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0499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5110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817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396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038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070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320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565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96"/>
            <a:ext cx="9144000" cy="681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567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45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4731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433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6839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670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091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022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263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379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4048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9696"/>
            <a:ext cx="478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1608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955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460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232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398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683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1330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806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1"/>
            <a:ext cx="4295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0041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094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"/>
          <a:stretch/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6708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2705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533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779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716016" cy="390524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"/>
            <a:ext cx="4427984" cy="400506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05064"/>
            <a:ext cx="4427984" cy="285293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250"/>
            <a:ext cx="4716016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3204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716016" cy="357301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7" y="0"/>
            <a:ext cx="4427982" cy="357301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4571998" cy="328498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3573016"/>
            <a:ext cx="4572001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024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290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362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4167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021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7915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18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969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512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545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8624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0220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324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8162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5404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2550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9521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1102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1059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304"/>
            <a:ext cx="3982596" cy="394336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596" y="-10304"/>
            <a:ext cx="5143500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3982596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0347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399"/>
            <a:ext cx="9144000" cy="72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2898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9888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149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2625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0"/>
            <a:ext cx="51923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4464496" cy="39243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4283968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84159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" t="2889" r="2049" b="244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8429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8514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41223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29000"/>
            <a:ext cx="4499991" cy="3429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64400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8042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4499992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78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637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5995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5176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02963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814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9195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6445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86384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500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9081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164</TotalTime>
  <Words>1688</Words>
  <Application>Microsoft Office PowerPoint</Application>
  <PresentationFormat>Presentación en pantalla (4:3)</PresentationFormat>
  <Paragraphs>249</Paragraphs>
  <Slides>120</Slides>
  <Notes>98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120</vt:i4>
      </vt:variant>
    </vt:vector>
  </HeadingPairs>
  <TitlesOfParts>
    <vt:vector size="126" baseType="lpstr">
      <vt:lpstr>Arial</vt:lpstr>
      <vt:lpstr>Calibri</vt:lpstr>
      <vt:lpstr>Times New Roman</vt:lpstr>
      <vt:lpstr>Trebuchet MS</vt:lpstr>
      <vt:lpstr>Wingdings 3</vt:lpstr>
      <vt:lpstr>Faceta</vt:lpstr>
      <vt:lpstr>Presentación de PowerPoint</vt:lpstr>
      <vt:lpstr>Glasnevin Botanic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Belfast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Glasnevin.-dublin</dc:title>
  <dc:creator>Josep</dc:creator>
  <cp:lastModifiedBy>Usuario</cp:lastModifiedBy>
  <cp:revision>14</cp:revision>
  <dcterms:created xsi:type="dcterms:W3CDTF">2014-02-10T17:48:50Z</dcterms:created>
  <dcterms:modified xsi:type="dcterms:W3CDTF">2018-03-07T11:31:31Z</dcterms:modified>
</cp:coreProperties>
</file>