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21"/>
  </p:notesMasterIdLst>
  <p:sldIdLst>
    <p:sldId id="34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1" r:id="rId41"/>
    <p:sldId id="298" r:id="rId42"/>
    <p:sldId id="294" r:id="rId43"/>
    <p:sldId id="295" r:id="rId44"/>
    <p:sldId id="296" r:id="rId45"/>
    <p:sldId id="297" r:id="rId46"/>
    <p:sldId id="299" r:id="rId47"/>
    <p:sldId id="300" r:id="rId48"/>
    <p:sldId id="348" r:id="rId49"/>
    <p:sldId id="349" r:id="rId50"/>
    <p:sldId id="350" r:id="rId51"/>
    <p:sldId id="351" r:id="rId52"/>
    <p:sldId id="353" r:id="rId53"/>
    <p:sldId id="354" r:id="rId54"/>
    <p:sldId id="355" r:id="rId55"/>
    <p:sldId id="356" r:id="rId56"/>
    <p:sldId id="357" r:id="rId57"/>
    <p:sldId id="358" r:id="rId58"/>
    <p:sldId id="359" r:id="rId59"/>
    <p:sldId id="360" r:id="rId60"/>
    <p:sldId id="361" r:id="rId61"/>
    <p:sldId id="362" r:id="rId62"/>
    <p:sldId id="363" r:id="rId63"/>
    <p:sldId id="364" r:id="rId64"/>
    <p:sldId id="365" r:id="rId65"/>
    <p:sldId id="302" r:id="rId66"/>
    <p:sldId id="303" r:id="rId67"/>
    <p:sldId id="304" r:id="rId68"/>
    <p:sldId id="305" r:id="rId69"/>
    <p:sldId id="306" r:id="rId70"/>
    <p:sldId id="307" r:id="rId71"/>
    <p:sldId id="308" r:id="rId72"/>
    <p:sldId id="309" r:id="rId73"/>
    <p:sldId id="366" r:id="rId74"/>
    <p:sldId id="311" r:id="rId75"/>
    <p:sldId id="310" r:id="rId76"/>
    <p:sldId id="315" r:id="rId77"/>
    <p:sldId id="313" r:id="rId78"/>
    <p:sldId id="312" r:id="rId79"/>
    <p:sldId id="314" r:id="rId80"/>
    <p:sldId id="316" r:id="rId81"/>
    <p:sldId id="317" r:id="rId82"/>
    <p:sldId id="369" r:id="rId83"/>
    <p:sldId id="370" r:id="rId84"/>
    <p:sldId id="372" r:id="rId85"/>
    <p:sldId id="318" r:id="rId86"/>
    <p:sldId id="319" r:id="rId87"/>
    <p:sldId id="320" r:id="rId88"/>
    <p:sldId id="321" r:id="rId89"/>
    <p:sldId id="322" r:id="rId90"/>
    <p:sldId id="323" r:id="rId91"/>
    <p:sldId id="324" r:id="rId92"/>
    <p:sldId id="325" r:id="rId93"/>
    <p:sldId id="374" r:id="rId94"/>
    <p:sldId id="375" r:id="rId95"/>
    <p:sldId id="376" r:id="rId96"/>
    <p:sldId id="378" r:id="rId97"/>
    <p:sldId id="379" r:id="rId98"/>
    <p:sldId id="326" r:id="rId99"/>
    <p:sldId id="327" r:id="rId100"/>
    <p:sldId id="328" r:id="rId101"/>
    <p:sldId id="329" r:id="rId102"/>
    <p:sldId id="340" r:id="rId103"/>
    <p:sldId id="341" r:id="rId104"/>
    <p:sldId id="330" r:id="rId105"/>
    <p:sldId id="332" r:id="rId106"/>
    <p:sldId id="335" r:id="rId107"/>
    <p:sldId id="381" r:id="rId108"/>
    <p:sldId id="333" r:id="rId109"/>
    <p:sldId id="334" r:id="rId110"/>
    <p:sldId id="336" r:id="rId111"/>
    <p:sldId id="337" r:id="rId112"/>
    <p:sldId id="338" r:id="rId113"/>
    <p:sldId id="339" r:id="rId114"/>
    <p:sldId id="342" r:id="rId115"/>
    <p:sldId id="343" r:id="rId116"/>
    <p:sldId id="344" r:id="rId117"/>
    <p:sldId id="345" r:id="rId118"/>
    <p:sldId id="346" r:id="rId119"/>
    <p:sldId id="380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viewProps" Target="view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theme" Target="theme/theme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1F43B-FF7D-4FE2-9D32-B2775045AE77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01346-6837-4DE7-AFE9-41E5C8C0985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119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2DDBC1-693B-4F8D-BD5C-B8EC4237E2EF}" type="slidenum">
              <a:rPr lang="es-ES_tradnl" altLang="es-ES">
                <a:solidFill>
                  <a:prstClr val="black"/>
                </a:solidFill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A15109-C8D3-4B97-ABB0-CE627AFD80A2}" type="slidenum">
              <a:rPr lang="es-ES_tradnl" altLang="es-ES">
                <a:solidFill>
                  <a:prstClr val="black"/>
                </a:solidFill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CA7835-A022-4BF9-BE35-7187F1A0D169}" type="slidenum">
              <a:rPr lang="es-ES_tradnl" altLang="es-ES">
                <a:solidFill>
                  <a:prstClr val="black"/>
                </a:solidFill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 Gardens.-Wicklow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C75972-D0E8-4A23-AB99-F37B893B214B}" type="slidenum">
              <a:rPr lang="es-ES_tradnl" altLang="es-ES">
                <a:solidFill>
                  <a:prstClr val="black"/>
                </a:solidFill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223D5A-87DD-4591-A63F-0518C6D83519}" type="slidenum">
              <a:rPr lang="es-ES_tradnl" altLang="es-ES">
                <a:solidFill>
                  <a:prstClr val="black"/>
                </a:solidFill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7F23669-2AA8-44CF-8EBD-04BF895AFB27}" type="slidenum">
              <a:rPr lang="es-ES_tradnl" altLang="es-ES">
                <a:solidFill>
                  <a:prstClr val="black"/>
                </a:solidFill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6E5E60-464C-4ACD-956F-434273BF9651}" type="slidenum">
              <a:rPr lang="es-ES_tradnl" altLang="es-ES">
                <a:solidFill>
                  <a:prstClr val="black"/>
                </a:solidFill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390E3B-4AC3-4501-843F-C9493A5F69A8}" type="slidenum">
              <a:rPr lang="es-ES_tradnl" altLang="es-ES">
                <a:solidFill>
                  <a:prstClr val="black"/>
                </a:solidFill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E223A2-69FF-4527-9502-79D9758A2BDC}" type="slidenum">
              <a:rPr lang="es-ES_tradnl" altLang="es-ES">
                <a:solidFill>
                  <a:prstClr val="black"/>
                </a:solidFill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17C331-53CB-4247-9604-C5F98EEB4866}" type="slidenum">
              <a:rPr lang="es-ES_tradnl" altLang="es-ES">
                <a:solidFill>
                  <a:prstClr val="black"/>
                </a:solidFill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34F7AD-2389-484D-B098-7601EE331DC3}" type="slidenum">
              <a:rPr lang="es-ES_tradnl" altLang="es-ES">
                <a:solidFill>
                  <a:prstClr val="black"/>
                </a:solidFill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6BD9F8-08FB-49C8-95A5-8EDC65500617}" type="slidenum">
              <a:rPr lang="es-ES_tradnl" altLang="es-ES">
                <a:solidFill>
                  <a:prstClr val="black"/>
                </a:solidFill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7691D9-E133-402F-90C5-38B2F80AFF79}" type="slidenum">
              <a:rPr lang="es-ES_tradnl" altLang="es-ES">
                <a:solidFill>
                  <a:prstClr val="black"/>
                </a:solidFill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1712E1-EADA-4A31-925F-2E10523F5665}" type="slidenum">
              <a:rPr lang="es-ES_tradnl" altLang="es-ES">
                <a:solidFill>
                  <a:prstClr val="black"/>
                </a:solidFill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09C1BF-06DC-4F2F-BABC-D021005CFF60}" type="slidenum">
              <a:rPr lang="es-ES_tradnl" altLang="es-ES">
                <a:solidFill>
                  <a:prstClr val="black"/>
                </a:solidFill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Powercourt Gardens.-Wicklow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661CDE-A21C-4FA9-A81D-3F49E0DA1643}" type="slidenum">
              <a:rPr lang="es-ES_tradnl" altLang="es-ES">
                <a:solidFill>
                  <a:prstClr val="black"/>
                </a:solidFill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BE17E9-9D84-46A1-B705-855F2100AA60}" type="slidenum">
              <a:rPr lang="es-ES_tradnl" altLang="es-ES">
                <a:solidFill>
                  <a:prstClr val="black"/>
                </a:solidFill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1A797D-A3D4-4A69-A1EE-940D4B9BC4D9}" type="slidenum">
              <a:rPr lang="es-ES_tradnl" altLang="es-ES">
                <a:solidFill>
                  <a:prstClr val="black"/>
                </a:solidFill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F59620-21BF-4997-B3F2-8C40972C3B84}" type="slidenum">
              <a:rPr lang="es-ES_tradnl" altLang="es-ES">
                <a:solidFill>
                  <a:prstClr val="black"/>
                </a:solidFill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ED71C2-E6D7-42C0-8C24-D548328D16DA}" type="slidenum">
              <a:rPr lang="es-ES_tradnl" altLang="es-ES">
                <a:solidFill>
                  <a:prstClr val="black"/>
                </a:solidFill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5F0310-F8E1-4027-8639-44E162B64D36}" type="slidenum">
              <a:rPr lang="es-ES_tradnl" altLang="es-ES">
                <a:solidFill>
                  <a:prstClr val="black"/>
                </a:solidFill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713E8-3EAF-4C9A-90CD-E056E467DFA4}" type="slidenum">
              <a:rPr lang="es-ES_tradnl" altLang="es-ES">
                <a:solidFill>
                  <a:prstClr val="black"/>
                </a:solidFill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7E0132-A68A-4E7C-B044-D6CA1383148B}" type="slidenum">
              <a:rPr lang="es-ES_tradnl" altLang="es-ES">
                <a:solidFill>
                  <a:prstClr val="black"/>
                </a:solidFill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860F43-CFA2-417E-BA20-F4A884800A4B}" type="slidenum">
              <a:rPr lang="es-ES_tradnl" altLang="es-ES">
                <a:solidFill>
                  <a:prstClr val="black"/>
                </a:solidFill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6BEED7-1532-4500-BBAA-EBC6B563757D}" type="slidenum">
              <a:rPr lang="es-ES_tradnl" altLang="es-ES">
                <a:solidFill>
                  <a:prstClr val="black"/>
                </a:solidFill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7AF4D4-C306-486B-A7F9-86F629B21CA7}" type="slidenum">
              <a:rPr lang="es-ES_tradnl" altLang="es-ES">
                <a:solidFill>
                  <a:prstClr val="black"/>
                </a:solidFill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92AB24-4E51-4425-9964-6209FB46257D}" type="slidenum">
              <a:rPr lang="es-ES_tradnl" altLang="es-ES">
                <a:solidFill>
                  <a:prstClr val="black"/>
                </a:solidFill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AF27B1-136B-477D-AF5A-11D08F2D0423}" type="slidenum">
              <a:rPr lang="es-ES_tradnl" altLang="es-ES">
                <a:solidFill>
                  <a:prstClr val="black"/>
                </a:solidFill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644B90-F4F4-42CD-BFE2-54CD09F1BCAF}" type="slidenum">
              <a:rPr lang="es-ES_tradnl" altLang="es-ES">
                <a:solidFill>
                  <a:prstClr val="black"/>
                </a:solidFill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30A78A7-6E04-428A-9451-EAAFFCA930C8}" type="slidenum">
              <a:rPr lang="es-ES_tradnl" altLang="es-ES">
                <a:solidFill>
                  <a:prstClr val="black"/>
                </a:solidFill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ECBC72-CF88-43E8-B160-9E89C6C07F72}" type="slidenum">
              <a:rPr lang="es-ES_tradnl" altLang="es-ES">
                <a:solidFill>
                  <a:prstClr val="black"/>
                </a:solidFill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26546D-E324-42DB-9179-A304731E51F0}" type="slidenum">
              <a:rPr lang="es-ES_tradnl" altLang="es-ES">
                <a:solidFill>
                  <a:prstClr val="black"/>
                </a:solidFill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297E04-314A-4C02-822A-2D0019C47548}" type="slidenum">
              <a:rPr lang="es-ES_tradnl" altLang="es-ES">
                <a:solidFill>
                  <a:prstClr val="black"/>
                </a:solidFill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F4FDDA-DCCF-4753-88B1-D7C8918D8E5C}" type="slidenum">
              <a:rPr lang="es-ES_tradnl" altLang="es-ES">
                <a:solidFill>
                  <a:prstClr val="black"/>
                </a:solidFill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49774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Altamont Gardens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4D13F3-15C6-440E-BE24-E6FC61F6EFE0}" type="slidenum">
              <a:rPr lang="es-ES" altLang="es-ES">
                <a:solidFill>
                  <a:prstClr val="black"/>
                </a:solidFill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45289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09ACEA-4656-4FB6-8C44-B1379E75E3B7}" type="slidenum">
              <a:rPr lang="es-ES_tradnl" altLang="es-ES">
                <a:solidFill>
                  <a:prstClr val="black"/>
                </a:solidFill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Altamont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6609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Altamont 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A5F541D-3070-4A58-BEEF-4BC592607C37}" type="slidenum">
              <a:rPr lang="es-ES" alt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61674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0139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143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17223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99842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3385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Gardens.-Davidia involucrata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2327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71735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58451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24610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05750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25384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43018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4775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49645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04370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624942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7951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482092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Altamont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833594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</a:t>
            </a:r>
            <a:r>
              <a:rPr lang="es-ES" baseline="0" dirty="0"/>
              <a:t> National Stud Gardens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2757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410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333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4731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4883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8693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18590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752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8033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497587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203635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551293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174604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526271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02858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871258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557259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886249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910943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96880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94461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Heywood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34519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76964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09573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Birr Castle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930674-E251-4A25-8C0F-943872329C4C}" type="slidenum">
              <a:rPr lang="es-ES" altLang="es-ES">
                <a:solidFill>
                  <a:prstClr val="black"/>
                </a:solidFill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Birr Castle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36AE46-C623-4699-B008-ED5D06BA91CA}" type="slidenum">
              <a:rPr lang="es-ES" altLang="es-ES">
                <a:solidFill>
                  <a:prstClr val="black"/>
                </a:solidFill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948703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Castle.-Bojes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56793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42062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Birr Castle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dirty="0"/>
              <a:t>.-Taxus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D4C1DF-050D-471A-82C6-F446BB165E42}" type="slidenum">
              <a:rPr lang="es-ES" altLang="es-ES">
                <a:solidFill>
                  <a:prstClr val="black"/>
                </a:solidFill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880790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C0B3FC-28C1-40E8-8908-758604D6818C}" type="slidenum">
              <a:rPr lang="es-ES_tradnl" altLang="es-ES">
                <a:solidFill>
                  <a:prstClr val="black"/>
                </a:solidFill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Birr Castle</a:t>
            </a:r>
          </a:p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925B4D9-9766-4A48-88EF-8FC1C0236354}" type="slidenum">
              <a:rPr lang="es-ES" altLang="es-ES">
                <a:solidFill>
                  <a:prstClr val="black"/>
                </a:solidFill>
              </a:rPr>
              <a:pPr eaLnBrk="1" hangingPunct="1"/>
              <a:t>110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45145B-C23C-4F15-9BD4-F35C9A7A6BAA}" type="slidenum">
              <a:rPr lang="es-ES_tradnl" altLang="es-ES">
                <a:solidFill>
                  <a:prstClr val="black"/>
                </a:solidFill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819411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426241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A94C9E-32F1-490B-92B3-C5724CCB4ACE}" type="slidenum">
              <a:rPr lang="es-ES_tradnl" altLang="es-ES">
                <a:solidFill>
                  <a:prstClr val="black"/>
                </a:solidFill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6348453-1A6D-4FD2-B21E-F2C1F97BAAFA}" type="slidenum">
              <a:rPr lang="es-ES_tradnl" altLang="es-ES">
                <a:solidFill>
                  <a:prstClr val="black"/>
                </a:solidFill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AAF396-47D9-446E-AD90-F8C8C739477A}" type="slidenum">
              <a:rPr lang="es-ES_tradnl" altLang="es-ES">
                <a:solidFill>
                  <a:prstClr val="black"/>
                </a:solidFill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598087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Birr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01346-6837-4DE7-AFE9-41E5C8C0985C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309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0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07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1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8108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7154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75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24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9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7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70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31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9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1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45420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21680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30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237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4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64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42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1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335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3/7/2018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335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e/Tea_House.JPG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6/6d/Stepping_Stones_in_Japanese_Gardens.JPG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en/f/fe/Great_Telescope,_Birr,_Offaly_1.jpg" TargetMode="External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606480" cy="288032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 </a:t>
            </a:r>
            <a:r>
              <a:rPr lang="es-ES" sz="3600" dirty="0"/>
              <a:t>irlanda.-</a:t>
            </a:r>
            <a:r>
              <a:rPr lang="es-ES" sz="2800" dirty="0"/>
              <a:t>Powerscourt.-Altamont Gardens.-Iris National Stud Japanese Garden.-Heywood Gardens.-Birr Castle.-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03322"/>
            <a:ext cx="4536504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4643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2">
                    <a:satMod val="200000"/>
                  </a:schemeClr>
                </a:solidFill>
              </a:rPr>
              <a:t>POWERSCOURT GARDENS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7041976" cy="4319587"/>
          </a:xfrm>
        </p:spPr>
        <p:txBody>
          <a:bodyPr>
            <a:normAutofit/>
          </a:bodyPr>
          <a:lstStyle/>
          <a:p>
            <a:pPr marL="365760" lvl="1" indent="0">
              <a:lnSpc>
                <a:spcPct val="90000"/>
              </a:lnSpc>
              <a:buNone/>
            </a:pPr>
            <a:r>
              <a:rPr lang="es-ES_tradnl" altLang="es-ES" sz="2400" dirty="0"/>
              <a:t>Los jardines de Powerscourt fueron establecidos en dos grandes periodos.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primero, cuando la casa fue reconstruida en 1731, se creo un jardín que se integrara al paisaje circundante, con un eje central que daba perspectiva a la casa, mientras las cascadas, las grutas y las terrazas se diseñaban hacia el sur.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segundo, un siglo mas tarde cuando el 6º Vizconde de Powerscourt tuvo nuevos planes para el jardín.</a:t>
            </a:r>
          </a:p>
          <a:p>
            <a:pPr>
              <a:lnSpc>
                <a:spcPct val="90000"/>
              </a:lnSpc>
            </a:pPr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307701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4743"/>
            <a:ext cx="7355160" cy="5006181"/>
          </a:xfrm>
        </p:spPr>
        <p:txBody>
          <a:bodyPr/>
          <a:lstStyle/>
          <a:p>
            <a:r>
              <a:rPr lang="es-ES_tradnl" altLang="es-ES" dirty="0"/>
              <a:t>A través de su arquitecto Daniel Roberston se diseñaron las terrazas estilo italiano y se introdujo una importante colección de  esculturas y elementos decorativos.</a:t>
            </a:r>
          </a:p>
          <a:p>
            <a:r>
              <a:rPr lang="es-ES_tradnl" altLang="es-ES" dirty="0"/>
              <a:t>Continuo las reformas el 7º Vizconde con la inclusión del jardín japonés.</a:t>
            </a:r>
          </a:p>
          <a:p>
            <a:r>
              <a:rPr lang="es-ES_tradnl" altLang="es-ES" dirty="0"/>
              <a:t>En 1961 pasaron los jardines al Estado y desde entonces han recibido muchas atenciones y cuidados.</a:t>
            </a:r>
          </a:p>
          <a:p>
            <a:r>
              <a:rPr lang="es-ES_tradnl" altLang="es-ES" dirty="0"/>
              <a:t>Son un referente turístico de Irlanda</a:t>
            </a:r>
            <a:r>
              <a:rPr lang="es-ES_tradnl" alt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07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70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74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67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60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20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1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437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12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378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826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werscourt Japanes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665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074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125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027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086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956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108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594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782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362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446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346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757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306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144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155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562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556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902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91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573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512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ALTAMONT GARDENS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Plantados por las sucesivas generaciones de propietarios y jardineros, Altamont contiene una colección de árboles que datan desde 1750 hasta la actualidad.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En la Edad de Hielo Glen se pueden encontrar imponentes robles sésiles de más de 500 años de edad.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Hay una extensa colección de Sorbus, Quercus,  Acer,  Cornus, Nothofagus, Rosas y muchos buenos ejemplos de árboles, arbustos, plantas herbáceas y bulbos.</a:t>
            </a:r>
          </a:p>
          <a:p>
            <a:pPr marL="41148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4280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 Especialmente evidentes son los Galanthus (copos de nieve - 40 variedades diferentes), Narciso (narcisos, cientos de variedades), Lilium, Colchicum, Cyclamen y Sternbergia.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Muchos de los árboles en las avenidas de la fecha del siglo XVIII, mientras que la mayoría de las especies exóticas maduras se plantaron en el siglo XIX.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Éstos se intercalan con una selección muy variada de especies de árboles más recientemente plantados.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El jardín contiene muchas fronteras( arriates) plantados intensamente y de manera informal  con arbustos, plantas herbáceas y bulbos.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8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4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2849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s-ES" altLang="es-ES" dirty="0"/>
          </a:p>
          <a:p>
            <a:r>
              <a:rPr lang="es-ES" altLang="es-ES" dirty="0"/>
              <a:t>El Paseo formal, amplio, con sus recortados tejos irlandeses contiene colecciones de rosas floribunda y arbustos, mezclados con bulbos y  violetas.. </a:t>
            </a:r>
          </a:p>
          <a:p>
            <a:r>
              <a:rPr lang="es-ES" altLang="es-ES" dirty="0"/>
              <a:t>El pH del suelo permite que una amplia gama de plantas  se cultiven con éxito, incluyendo las amantes de tierras  ácidas como el rododendro, la camelia y el Embothrium.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96022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Altamont_hse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035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Altamont Gardens _hse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778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Alta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47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Altamont Gardens..-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261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2 Imagen" descr="Altamont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10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Altamont Garden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06" b="15833"/>
          <a:stretch/>
        </p:blipFill>
        <p:spPr bwMode="auto">
          <a:xfrm>
            <a:off x="0" y="0"/>
            <a:ext cx="9272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921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ltamont_gardens_carlow_60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8491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Altamont_gardens_lake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7053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368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420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64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81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1"/>
          <a:stretch/>
        </p:blipFill>
        <p:spPr>
          <a:xfrm>
            <a:off x="-108520" y="-99391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30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80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924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064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064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883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134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390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73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365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21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62" b="11459"/>
          <a:stretch/>
        </p:blipFill>
        <p:spPr>
          <a:xfrm>
            <a:off x="-1" y="0"/>
            <a:ext cx="9286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744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126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IRIS NATIONAL STUD</a:t>
            </a:r>
            <a:br>
              <a:rPr lang="es-E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JAPANESE GARDEN</a:t>
            </a:r>
          </a:p>
        </p:txBody>
      </p:sp>
      <p:sp>
        <p:nvSpPr>
          <p:cNvPr id="1187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dirty="0"/>
              <a:t>El Irish National Stud (nombre oficial: Comhlacht Groí Náisiúnta na hÉireann Teo (The Irish Nacional Stud Co. Ltd).)  es una instalación de cría de caballos pura sangre con base en Tully, Kildare , condado de Kildare , Irlanda . </a:t>
            </a:r>
          </a:p>
          <a:p>
            <a:r>
              <a:rPr lang="es-ES" altLang="es-ES" dirty="0"/>
              <a:t>Fue establecido formalmente por la incorporación el 11 de abril 1946 bajo la Ley Nacional de Stud de 1945 y es propiedad del Gobierno de Irlanda .</a:t>
            </a:r>
          </a:p>
          <a:p>
            <a:r>
              <a:rPr lang="es-ES" altLang="es-ES" dirty="0"/>
              <a:t>Los jardines japoneses en Tully fueron creados entre los años 1906-1910. Ideados por el coronel William Hall-Walker (más tarde Lord Wavertree) , un escocés rico de una familia famosa por su fábrica de cerveza y se construyeron por el artesano japonés Tassa Eida y su hijo Minoru.  </a:t>
            </a:r>
          </a:p>
        </p:txBody>
      </p:sp>
    </p:spTree>
    <p:extLst>
      <p:ext uri="{BB962C8B-B14F-4D97-AF65-F5344CB8AC3E}">
        <p14:creationId xmlns:p14="http://schemas.microsoft.com/office/powerpoint/2010/main" val="19383764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Tassa Eida, su esposa y sus dos hijos, Minoru y Kaiji, vivieron en Curragh House, que ahora es el Centro Aprendices de la  Educación Ecuestre. El nombre de Minoru que significa "la luz de mis ojos" o el "favorito de uno fue elegido por el coronel Hall-Walker por su potro de raza  favorito Tully . Tassa se mantuvo en Tully hasta 1911, cuando él y su familia se trasladaron a Londres, Inglaterra para crear otro jardín. </a:t>
            </a:r>
          </a:p>
          <a:p>
            <a:r>
              <a:rPr lang="es-ES" dirty="0"/>
              <a:t>Cuando alquiló al rey Eduardo VII de su carrera como piloto al potro Minoru lleva los colores reales de la victoria en el Derby de 1909 a gritos alegres de "Good Old peluche!" Eida murió en 1912 en su viaje de regreso previsto a Japón y no se supo más de él ni de su familia hasta que Brian Eida, un hijo de Minoru, se presentó en calidad de turista a finales de 1980 para admirar la obra de su abuelo Tassa.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95401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En 1915, el coronel Hall-Walker se fue a Inglaterra, la presentación de su propiedad entera Tully a "La Nación". </a:t>
            </a:r>
          </a:p>
          <a:p>
            <a:r>
              <a:rPr lang="es-ES" dirty="0"/>
              <a:t>Su Stud Farm convertido en la Yeguada Nacional Británica y los jardines japoneses entraron en un período de relativa oscuridad hasta 1945. </a:t>
            </a:r>
          </a:p>
          <a:p>
            <a:r>
              <a:rPr lang="es-ES" dirty="0"/>
              <a:t>En ese año (propiedades Tully habia regresado al Gobierno irlandés en 1943)  y se formó la Compañía Nacional Stud irlandés. </a:t>
            </a:r>
          </a:p>
          <a:p>
            <a:r>
              <a:rPr lang="es-ES" dirty="0"/>
              <a:t>En el año siguiente, 1946, después de un intervalo de 34 años, el Jardín Japonés tiene un supervisor hortícola. 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28053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859216" cy="6141296"/>
          </a:xfrm>
        </p:spPr>
        <p:txBody>
          <a:bodyPr>
            <a:normAutofit/>
          </a:bodyPr>
          <a:lstStyle/>
          <a:p>
            <a:r>
              <a:rPr lang="es-ES" dirty="0"/>
              <a:t>The Gardens, previsto para simbolizar la "Vida del Hombre", son ahora de fama internacional y son aclamados como los mejores jardines japoneses en Europa. </a:t>
            </a:r>
          </a:p>
          <a:p>
            <a:r>
              <a:rPr lang="es-ES" dirty="0"/>
              <a:t>Los jardines en Tully son un monumento vivo a la reunión de las culturas oriental y occidental en un ambiente occidental. </a:t>
            </a:r>
          </a:p>
          <a:p>
            <a:r>
              <a:rPr lang="es-ES" dirty="0"/>
              <a:t>El simbolismo de la vida del jardín retrata  y narra el viaje de un alma del olvido a la eternidad y de la experiencia humana de su encarnación en su viaje por los caminos de su elección a través de la vida. Ambiciones típicas respecto a la educación, el matrimonio o la vida contemplativa o preocupaciones, logros, vejez feliz y una puerta de entrada a la eternidad son representados. </a:t>
            </a:r>
          </a:p>
        </p:txBody>
      </p:sp>
    </p:spTree>
    <p:extLst>
      <p:ext uri="{BB962C8B-B14F-4D97-AF65-F5344CB8AC3E}">
        <p14:creationId xmlns:p14="http://schemas.microsoft.com/office/powerpoint/2010/main" val="9008703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Además, como un ejemplo de la jardinería japonesa de su período, es perfecto - un jardín japonés con un toque de ingles en ello, era precisamente el estilo de jardín que se realiza en Japón en ese momento. </a:t>
            </a:r>
          </a:p>
          <a:p>
            <a:r>
              <a:rPr lang="es-ES" dirty="0"/>
              <a:t>El viaje comienza en la puerta de entrada del olvido, a través del cual el alma del peregrino entra entre los árboles y pasa a la intemperie, donde hay una pequeña cueva, la cueva de nacimiento, coronada por un árbol de cerezo. </a:t>
            </a:r>
          </a:p>
          <a:p>
            <a:r>
              <a:rPr lang="es-ES" dirty="0"/>
              <a:t>Aquí un corto camino sinuoso hundido simboliza los años de la infancia, sin ver, y no saber, de donde venimos a un montículo de roca.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2217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A través de esta la vía tunelizada nos lleva de la oscuridad a la luz, de la ignorancia al conocimiento.</a:t>
            </a:r>
          </a:p>
          <a:p>
            <a:r>
              <a:rPr lang="es-ES" dirty="0"/>
              <a:t> A mitad de camino a través del bobinado hay una abertura que conduce a unos pasos de la colina del aprendizaje llena de un árbol de abeto antiguo.</a:t>
            </a:r>
          </a:p>
          <a:p>
            <a:r>
              <a:rPr lang="es-ES" dirty="0"/>
              <a:t> A menudo esta altura coronada del abeto tienta al estudiante a ir muy alto, pero hay un agujero sin vigilancia para enseñarle vigilancia antes de que llegue por la colina hasta el nivel de sus compañeros.</a:t>
            </a:r>
          </a:p>
          <a:p>
            <a:r>
              <a:rPr lang="es-ES" dirty="0"/>
              <a:t> Siguiendo el curso sinuoso siendo vigilado por las rocas que llegan a la bifurcación de los caminos. </a:t>
            </a:r>
          </a:p>
        </p:txBody>
      </p:sp>
    </p:spTree>
    <p:extLst>
      <p:ext uri="{BB962C8B-B14F-4D97-AF65-F5344CB8AC3E}">
        <p14:creationId xmlns:p14="http://schemas.microsoft.com/office/powerpoint/2010/main" val="35658466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En la ambición a la derecha en la izquierda es el camino recto de la vida austera en el centro es el camino hacia la vida matrimonial por la que el peregrino llega a la pequeña isla de la alegría y el asombro, a través de los peldaños de la exploración.</a:t>
            </a:r>
          </a:p>
          <a:p>
            <a:r>
              <a:rPr lang="es-ES" dirty="0"/>
              <a:t>Pero no puede quedarse ahí. </a:t>
            </a:r>
          </a:p>
          <a:p>
            <a:r>
              <a:rPr lang="es-ES" dirty="0"/>
              <a:t>Todos los caminos conducen a una mayor tentación a través de un puente de piedra ,el puente de bambú y de la casa de geishas, ​​pero más allá de ellos es el cerro de la ambición y el pozo de la sabiduría que esta a la vista al otro lado de la preciosa agua.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67418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Muy empinada es la cuesta y los que suben se puede separar, pero a medida que suben que tender una mano de ayuda y se unen en la parte superior. </a:t>
            </a:r>
          </a:p>
          <a:p>
            <a:r>
              <a:rPr lang="es-ES" dirty="0"/>
              <a:t>Descendiendo del peregrino encuentra un puente fácil a través del rugiente cae y pisa los peldaños a través del nivel de jardín  y se encuentra con la alegría de la colina de duelo donde su alma sale por la puerta hacia la eternidad. </a:t>
            </a:r>
          </a:p>
        </p:txBody>
      </p:sp>
    </p:spTree>
    <p:extLst>
      <p:ext uri="{BB962C8B-B14F-4D97-AF65-F5344CB8AC3E}">
        <p14:creationId xmlns:p14="http://schemas.microsoft.com/office/powerpoint/2010/main" val="8556203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5810250" cy="2667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1"/>
            <a:ext cx="3226246" cy="255746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2574032"/>
            <a:ext cx="3226246" cy="215111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54" y="4725144"/>
            <a:ext cx="3226246" cy="211055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8" y="2492896"/>
            <a:ext cx="5805116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947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Tea 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8721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3 Imagen" descr="Irish National Stud Farm and Japanese Gardens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2016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787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778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Archivo: Stepping Stones en Gardens.JPG japoné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9857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515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11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674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941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541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173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HEYWOOD GARDENS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1700213"/>
            <a:ext cx="7560071" cy="4319587"/>
          </a:xfrm>
        </p:spPr>
        <p:txBody>
          <a:bodyPr>
            <a:normAutofit/>
          </a:bodyPr>
          <a:lstStyle/>
          <a:p>
            <a:r>
              <a:rPr lang="es-ES" altLang="es-ES" dirty="0"/>
              <a:t>El coronel William Hutchinson Poe encargó al arquitecto líder, sir Edwin Lutyens, para planificar los jardines de Heywood. </a:t>
            </a:r>
          </a:p>
          <a:p>
            <a:r>
              <a:rPr lang="es-ES" altLang="es-ES" dirty="0"/>
              <a:t>Conocido localmente como "El Jardín italiano," que son el único ejemplo de trabajo Lutyens fuera de Dublín. </a:t>
            </a:r>
          </a:p>
          <a:p>
            <a:r>
              <a:rPr lang="es-ES" altLang="es-ES" dirty="0"/>
              <a:t>Los jardines se completaron en 1912 a un costo de 250.000 libras. </a:t>
            </a:r>
          </a:p>
        </p:txBody>
      </p:sp>
    </p:spTree>
    <p:extLst>
      <p:ext uri="{BB962C8B-B14F-4D97-AF65-F5344CB8AC3E}">
        <p14:creationId xmlns:p14="http://schemas.microsoft.com/office/powerpoint/2010/main" val="10373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5159598"/>
          </a:xfrm>
        </p:spPr>
        <p:txBody>
          <a:bodyPr>
            <a:normAutofit/>
          </a:bodyPr>
          <a:lstStyle/>
          <a:p>
            <a:r>
              <a:rPr lang="es-ES" altLang="es-ES" dirty="0"/>
              <a:t>Se componen de jardines, lagos, bosques y características arquitectónicas, como puertas góticas y ruinas artificiales, adornados con actos de vandalismo piezas medievales como la ventana de toma de la Abadia Aghaboe . </a:t>
            </a:r>
          </a:p>
          <a:p>
            <a:r>
              <a:rPr lang="es-ES" altLang="es-ES" dirty="0"/>
              <a:t>Después de la Primera Guerra Mundial, Sir Edwin Lutyens estuvo involucrado en el diseño de los cementerios de guerra británicos.</a:t>
            </a:r>
          </a:p>
          <a:p>
            <a:r>
              <a:rPr lang="es-ES" altLang="es-ES" dirty="0"/>
              <a:t> Él diseñó el Jardín Memorial de la Guerra en Islandbridge, el Cenotafio de Londres y la casa del virrey de Nueva Delhi.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585971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25952" cy="56149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S" altLang="es-ES" sz="2800" dirty="0"/>
          </a:p>
          <a:p>
            <a:r>
              <a:rPr lang="es-ES" altLang="es-ES" sz="2800" dirty="0"/>
              <a:t> </a:t>
            </a:r>
            <a:r>
              <a:rPr lang="es-ES" altLang="es-ES" dirty="0"/>
              <a:t>Afortunadamente, los jardines de Heywood, no sufrieron daños y se quedaron como estructuralmente intactos como  eran cuando se completaron a finales del siglo.</a:t>
            </a:r>
          </a:p>
          <a:p>
            <a:r>
              <a:rPr lang="es-ES" altLang="es-ES" dirty="0"/>
              <a:t>Los jardines cuentan con un escenario espectacular en una colina mirando hacia el sur-este, sobre un barrido del país ondulado que tiene en siete condados. </a:t>
            </a:r>
          </a:p>
        </p:txBody>
      </p:sp>
    </p:spTree>
    <p:extLst>
      <p:ext uri="{BB962C8B-B14F-4D97-AF65-F5344CB8AC3E}">
        <p14:creationId xmlns:p14="http://schemas.microsoft.com/office/powerpoint/2010/main" val="36699048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Heywood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2931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Heywood Gardens.-Pleached Lime Tr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8258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Heywood Gardens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937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Heywood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2782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Heywood Gardens.-Perg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438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841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504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039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438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73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BIRR CASTLE</a:t>
            </a:r>
          </a:p>
        </p:txBody>
      </p:sp>
      <p:sp>
        <p:nvSpPr>
          <p:cNvPr id="12185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Castillo de Birr es la casa más antigua habitada en el condado.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el siglo XVI los O'Carrolls de Eile tuvieron uno de sus castillos aquí y este fue otorgado a Sir Laurence Parsons en el curso de la plantación de Stuart, c. 1620.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Los jardines del castillo contienen el más antiguo puente de  hierro forjado en Irlanda, que data de 1820 . 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espacios protegidos en los terrenos cuentan con setos de boj que tienen más de 300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5533034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0"/>
            <a:ext cx="6753944" cy="6019800"/>
          </a:xfrm>
        </p:spPr>
        <p:txBody>
          <a:bodyPr>
            <a:normAutofit/>
          </a:bodyPr>
          <a:lstStyle/>
          <a:p>
            <a:endParaRPr lang="es-ES" altLang="es-ES" dirty="0"/>
          </a:p>
          <a:p>
            <a:r>
              <a:rPr lang="es-ES" altLang="es-ES" dirty="0"/>
              <a:t>Son también, según el Libro Guinness de los Récords , los setos más altos  del mundo.</a:t>
            </a:r>
            <a:endParaRPr lang="es-ES" altLang="es-ES" sz="2600" dirty="0"/>
          </a:p>
          <a:p>
            <a:r>
              <a:rPr lang="es-ES" altLang="es-ES" sz="2600" dirty="0"/>
              <a:t> </a:t>
            </a:r>
            <a:r>
              <a:rPr lang="es-ES" altLang="es-ES" dirty="0"/>
              <a:t>Sir Laurence Parsons construyó la mayor parte de la estructura del actual castillo</a:t>
            </a:r>
          </a:p>
          <a:p>
            <a:r>
              <a:rPr lang="es-ES" altLang="es-ES" dirty="0"/>
              <a:t> El castillo fue sitiado en dos ocasiones en el siglo XVII y una de las torres aún muestra las cicatrices de la artillería de Patrick Sarsfield , que intentó sin éxito tomarlo. </a:t>
            </a:r>
          </a:p>
          <a:p>
            <a:r>
              <a:rPr lang="es-ES" altLang="es-ES" dirty="0"/>
              <a:t>El castillo sigue siendo la sede de la condes de Rosse , y es la sede del séptimo conde (Brendan Parsons) en la actualidad.</a:t>
            </a:r>
          </a:p>
          <a:p>
            <a:r>
              <a:rPr lang="es-ES" altLang="es-ES" dirty="0"/>
              <a:t> Como una casa de familia, el castillo sólo se abrirá al público en ocasiones especiales.</a:t>
            </a:r>
          </a:p>
        </p:txBody>
      </p:sp>
    </p:spTree>
    <p:extLst>
      <p:ext uri="{BB962C8B-B14F-4D97-AF65-F5344CB8AC3E}">
        <p14:creationId xmlns:p14="http://schemas.microsoft.com/office/powerpoint/2010/main" val="1568108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8640"/>
            <a:ext cx="6969968" cy="6120680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señorío que lo  rodea sin embargo, esta abierto a los turistas todos los días del año, y los jardines contienen muchos hermosos árboles y arbustos en un parque con cascadas, ríos y lagos.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1960, el renombrado fotógrafo Antony Armstrong-Jones llevó a su nueva novia, la princesa Margarita , para reunirse con su madre, Anne, que reside en el castillo de Birr, la esposa del sexto conde 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característica principal de los terrenos del castillo es el gran Leviatán de Parsonstown , un astronómico telescopio con un espejo de metal de 72 pulgadas construido por el tercer conde de Rosse , que fue, hasta 1917 , el telescopio más grande del mundo.</a:t>
            </a:r>
          </a:p>
        </p:txBody>
      </p:sp>
    </p:spTree>
    <p:extLst>
      <p:ext uri="{BB962C8B-B14F-4D97-AF65-F5344CB8AC3E}">
        <p14:creationId xmlns:p14="http://schemas.microsoft.com/office/powerpoint/2010/main" val="24970946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irr Castle.-evening-beech-tree-birr-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8677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Birr_castle_desmesn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7424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irr-castle-and-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5584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irr Castle.-lakeside-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0867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Birr Castle.-gate-formal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2108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Birr Castle Garden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8947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157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009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irr Castle Gardens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8001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Birr Castle Gardens..-5g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5190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6806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Birr Castle_Parter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87888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ir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679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irr Castle.-lower-walk-birr-castle-offaly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6734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irr-castle-telescope-even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8035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23788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06790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61474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Archivo: Gran Telescopio, Birr, Offaly 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40194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75252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1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56</TotalTime>
  <Words>2184</Words>
  <Application>Microsoft Office PowerPoint</Application>
  <PresentationFormat>Presentación en pantalla (4:3)</PresentationFormat>
  <Paragraphs>273</Paragraphs>
  <Slides>118</Slides>
  <Notes>101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118</vt:i4>
      </vt:variant>
    </vt:vector>
  </HeadingPairs>
  <TitlesOfParts>
    <vt:vector size="125" baseType="lpstr">
      <vt:lpstr>Arial</vt:lpstr>
      <vt:lpstr>Calibri</vt:lpstr>
      <vt:lpstr>Century Schoolbook</vt:lpstr>
      <vt:lpstr>Wingdings</vt:lpstr>
      <vt:lpstr>Wingdings 2</vt:lpstr>
      <vt:lpstr>1_Default Theme</vt:lpstr>
      <vt:lpstr>2_Default Theme</vt:lpstr>
      <vt:lpstr>EUROPA.-LA VUELTA AL MUNDO EN 885 JARDINES.- irlanda.-Powerscourt.-Altamont Gardens.-Iris National Stud Japanese Garden.-Heywood Gardens.-Birr Castle.-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ALTAMONT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IRIS NATIONAL STUD JAPANESE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HEYWOOD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BIRR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 irlanda.-Powerscourt.-</dc:title>
  <dc:creator>Josep</dc:creator>
  <cp:lastModifiedBy>Usuario</cp:lastModifiedBy>
  <cp:revision>7</cp:revision>
  <dcterms:created xsi:type="dcterms:W3CDTF">2016-03-07T16:57:44Z</dcterms:created>
  <dcterms:modified xsi:type="dcterms:W3CDTF">2018-03-07T15:57:58Z</dcterms:modified>
</cp:coreProperties>
</file>