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8" r:id="rId103"/>
    <p:sldId id="359" r:id="rId104"/>
    <p:sldId id="360" r:id="rId105"/>
    <p:sldId id="357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9A70D-BBDE-4D33-ABD8-DE9A9640F415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4B719-3B4F-4266-87B7-8C604EE3955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931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74D83D-6A79-41DF-894A-083ECC5ECEE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Garden.-Dublin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362584-51CF-4E8C-A602-52EFB275C7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EC4BDE-2079-4B60-8825-9FC29C16A7A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32F8B4-102A-4BF3-9B73-40EB14D7F9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67146D-A788-4B89-BE87-02217AAFDD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5264B8-D51D-414A-B9BA-9F5FA6D9A19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E4215A-5D83-4620-8CF3-E99B288007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Gardens.-Dublin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0B3CCF-A6FD-432F-AFE8-8EEFEA127E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Dirleton Gardens.-Escocia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781FDF-04BC-4B3C-A984-C66E78E530B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Dirleton.-Glasgow.-Escocia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Dirleton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406837-2CB2-444C-B171-4924068FCC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Dirleton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3854B8-0C41-4E84-A677-A085C04646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00B2AD-8191-4CAD-B6BA-B6B7D16BC9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71000B-EEFF-4448-9F72-DAE1B1A3C9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C5F383-7D01-4B12-B0A4-19B19F4034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525E92-7419-4951-B416-F38029814F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4E8303-C901-4A87-B477-0DBEB953E4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108B38-CEC2-46F2-8018-41FF4844A8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660266-70BF-4943-9657-49576B7D450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FFEAD-FD47-4023-A9CB-1FAB04D3A57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4BD9B-03B7-4B22-B308-1CD5E1ABAE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1AB9E6-E3C4-4C6B-B459-507F365334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Gardens.-Escocia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37838E-25DD-46E4-ACC9-76E5FAB3EF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44AEED-9079-4E13-BE40-D3F07AF9A9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C7F610-0FF7-4A75-887C-BACE94E05C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0AF102-2BD6-4A5D-9AE0-2B6C04FDB1C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DA97CB-DB5A-45D9-B26E-5017D45722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Drummond Castle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A31A3A-2270-4606-AD91-34375A0931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0334E8-283B-4477-8DC0-5261A99816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8F19DA-2A5E-4D83-95C7-BF663DCF4D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F99CCC-4379-4789-B679-147A6C8F550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724FA2-F0C7-4F0D-8376-753AC39A55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 Gardens.-Victorian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D56C6A-BA66-41DE-9D81-F5EB5B1244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Gardens.-Escocia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2E2577-31E0-457C-B59E-40D6113498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AFE565-F4C7-4F64-8DC9-BFAE98B191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Dunrobin Castle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372098-91B6-4875-8FB1-16885C2F581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7F16C5-0482-40AC-B5B0-5CE3C55330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BE83FE-3FD9-4ED7-91F5-A279ADBC95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1AB964-F434-450F-8031-CFDEE6590D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0A0605-315A-4ACA-8073-8C04F3D805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EC4C60-B5AF-41C1-8221-03230F17A2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FAD11B-44E1-4BBD-93CE-DB21065C27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473B2D-721D-4B46-A745-FBBA771B82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60D635-425E-49A3-9AAE-32A45563FC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DA935A-B8F1-4EF8-8F10-2B3CD24321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Botanic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9EF56F-294E-4846-92AE-C076619D328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Royal Botanic Garden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265F9-C944-49DF-B3D0-787C489E5F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F034DF-C555-4C01-B320-C149EFD6DE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Floral O´clock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621605-4A23-4AA8-865E-6A3F56BEED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Edinburgh.-Floral Clock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23D64F-BFEC-4488-9649-82C7F0F1F6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Floral Clock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EC34F0-4C82-43EE-A60E-50199C3BB7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Edinburgh.-Floral Clock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1D8A0D-BE03-44AB-92CF-894336A575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Street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848C17-8543-498F-9815-14A62EF1BD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 Ainslie Place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E74A21-1B06-4F90-9E08-41F8201645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597AC1-8F9F-400C-8234-CC46FEE76F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19CA77-EE25-495A-80B6-56405130A8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 Street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649F6C-EE6F-48A8-97CD-E8BA1AEC9D7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Garden Street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BEB777-B015-44DE-A5A6-AE620C05573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Edinburgh.-Private Rose Garden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E36AFA-2A86-4004-AB91-14451FED48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Edinburgh.-Princess Street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CC924A-95B4-4D93-BA59-5AEFFBF61E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029E76-0388-4E9F-9747-66FC4C401F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Castle.-Escocia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76BBC5-D7BA-496F-B2B3-BB5DB638E8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65D870-B406-4C28-9218-546C9EE8DB6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Castle.-Escocia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B7C4DE-979D-4329-9B03-BC7FC59EAC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E7C619-286F-42E6-B817-EAF06D0C280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4BFA94-F1B6-4F01-96F3-E24ED4C1B0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67293E-2901-468B-AD95-68B0BA807C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Edzel Castle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C25B78-2B86-4680-9387-FA6D443594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Country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467164-A000-4E80-8B14-E0F0B9DC8A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Country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8A8FB2-4513-417B-A127-F204BA57EE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Country Garden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BAB47F-A445-4EC9-BA7C-D68D6A5801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Counttry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D145C3-C610-47F2-8B7F-A5EADF71FD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Country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CB5929-D1CE-4567-91C7-0A67C85F01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 Country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EF9CE2-B548-4796-9B64-FCCF68F1F07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Englishman´s Garden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4B81D3-A39B-4FA0-AC84-F0E6851794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Englishman´s Garden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B07B70-96B6-4413-A64D-ADC12157FC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Englishman ¨s garden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915D52-32AB-4F71-ABDF-DDE5F4EE12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Englishman´s Garden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827474-5FCF-4898-AA35-59BD021279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Detalles en jardín.-Escocia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DB9954-54AB-412C-AE48-6A9C15794A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Parterres en Escocia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CEEA6A-C5AE-4DF6-8008-3D95807E46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Detalle en Parque.-Escocia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B290E8-98F9-43F2-8503-5F05C01C4C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Eshadows.- Azaleas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52B945-07F8-4CD8-9645-E10909F0594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Eshadow.-Astilbes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D6FDA1-23E7-4288-9F2D-A93A3FD502F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825F3E-F821-4118-8A3B-D3DF93E19B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6D8CA5-786D-4A74-B10C-AFA6CD145EA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 Gardens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AF07DD-9833-43A4-8025-BAA3EF0E01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Eshadows.-Ericas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0D6B52-CFDF-49CB-935B-828B46454A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Eshadows.-Lythrum virgatum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F2D861-0B01-42AA-8735-F887D16C57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Eshadows.-Primulas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FE3C3A-39CC-49E3-BE0A-C4E9214C4A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Eshadows.-Colchicum speciosus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86388D-9569-46E6-9793-70BDF79D57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D736DF-53E6-438E-9F9C-29317A2D59E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E6DF50-FB1B-43CF-855D-4E804FBCFE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AAEB67-D6FA-4ABD-9728-D2FC0A2C4A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7B65D4-2539-49BC-B824-3F497BEBA0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8557B2-100A-4FE9-82D1-147790B4F7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01CE52-4628-4E87-93F7-555EE16BA84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F330ED-8AE6-4932-B5D6-A68CA98FB8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Gardens.-Rhododendrons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1190FC-ACEB-4982-AE90-33DF4FAE37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Gardens.-Hampshire.England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8F5C96-349A-40EA-B462-AE0E5E4C21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045600-152B-4070-B099-1090A371FE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Exbury.-Japanese Garden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3DB044-C6EC-4626-81B0-2A62993520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Exbury Rose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sl=en&amp;u=http://en.wikipedia.org/wiki/Edzell_Castle&amp;prev=/search?q%3DEdzel%2BCastle%2BGarden%2Bwikipedia%26hl%3Des%26sa%3DG&amp;rurl=translate.google.es&amp;usg=ALkJrhjPaOht6Pdin6y9FZqIofSKjM3xrg#cite_note-Simpson135-26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</a:t>
            </a:r>
            <a:br>
              <a:rPr lang="es-ES" sz="3600" dirty="0"/>
            </a:br>
            <a:r>
              <a:rPr lang="es-ES" sz="3600" dirty="0"/>
              <a:t>ISLAS BRITANICAS.-A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68375"/>
          </a:xfrm>
        </p:spPr>
        <p:txBody>
          <a:bodyPr/>
          <a:lstStyle/>
          <a:p>
            <a:pPr>
              <a:defRPr/>
            </a:pPr>
            <a:r>
              <a:rPr lang="es-ES" dirty="0"/>
              <a:t>DILLON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700808"/>
            <a:ext cx="7870775" cy="43983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Jardín de un cultivador con fuertes elementos de diseño y muchas plantas selectas..</a:t>
            </a:r>
          </a:p>
          <a:p>
            <a:pPr>
              <a:defRPr/>
            </a:pPr>
            <a:r>
              <a:rPr lang="es-ES" dirty="0"/>
              <a:t>El jardín siempre ser ajustado de acuerdo a los gustos cambiantes. </a:t>
            </a:r>
          </a:p>
          <a:p>
            <a:pPr>
              <a:defRPr/>
            </a:pPr>
            <a:r>
              <a:rPr lang="es-ES" dirty="0"/>
              <a:t>En los alrededores de una casa del Dublín georgiano, hermosamente diseñado, el jardín es notable por su canal y una serie de piscinas  </a:t>
            </a:r>
          </a:p>
          <a:p>
            <a:pPr>
              <a:defRPr/>
            </a:pPr>
            <a:r>
              <a:rPr lang="es-ES" dirty="0"/>
              <a:t>Una serie de habitaciones secretas, una terraza hundida, una casa alpina y un invernadero contienen muchas especies raras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5634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Dill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79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ll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31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ill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554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ll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76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930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07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8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DIRLETON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98767" cy="4038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El Castillo de Dirleton</a:t>
            </a:r>
            <a:r>
              <a:rPr lang="es-ES" dirty="0"/>
              <a:t> es una fortaleza medieval en la aldea de Dirleton, East Lothian, Escocia.</a:t>
            </a:r>
          </a:p>
          <a:p>
            <a:pPr>
              <a:defRPr/>
            </a:pPr>
            <a:r>
              <a:rPr lang="es-ES" dirty="0"/>
              <a:t>El castillo está situado dentro de un extenso jardín, delimitado por una muralla del siglo XIX. </a:t>
            </a:r>
          </a:p>
          <a:p>
            <a:pPr>
              <a:defRPr/>
            </a:pPr>
            <a:r>
              <a:rPr lang="es-ES" dirty="0"/>
              <a:t>Los jardines fueron establecidos en el siglo XVI, pero han sufrido muchos cambios.</a:t>
            </a:r>
          </a:p>
        </p:txBody>
      </p:sp>
    </p:spTree>
    <p:extLst>
      <p:ext uri="{BB962C8B-B14F-4D97-AF65-F5344CB8AC3E}">
        <p14:creationId xmlns:p14="http://schemas.microsoft.com/office/powerpoint/2010/main" val="234984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irlet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225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re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800" y="-4800600"/>
            <a:ext cx="21945600" cy="164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636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Dirleton_Gaze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53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Dirleton_garde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05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DRUMMOND CASTLE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26759" cy="4038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El Castillo de Drummond, </a:t>
            </a:r>
            <a:r>
              <a:rPr lang="es-ES" dirty="0"/>
              <a:t> en la parroquia Muthill al sur de Crieff, Perthshire, Escocia.</a:t>
            </a:r>
          </a:p>
          <a:p>
            <a:pPr>
              <a:defRPr/>
            </a:pPr>
            <a:r>
              <a:rPr lang="es-ES" dirty="0"/>
              <a:t>Al sur del Castillo en su formación rocosa esta uno de los jardines más finos de Escocia , establecido en estilo renacentista italiano desde 1828-1838 por Charles Barry.</a:t>
            </a:r>
          </a:p>
        </p:txBody>
      </p:sp>
    </p:spTree>
    <p:extLst>
      <p:ext uri="{BB962C8B-B14F-4D97-AF65-F5344CB8AC3E}">
        <p14:creationId xmlns:p14="http://schemas.microsoft.com/office/powerpoint/2010/main" val="80389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301625" y="1125538"/>
            <a:ext cx="7798767" cy="49736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El castillo fue modernizado en el siglo  XVIII y finales de los tiempos victorianos. </a:t>
            </a:r>
          </a:p>
          <a:p>
            <a:pPr>
              <a:defRPr/>
            </a:pPr>
            <a:r>
              <a:rPr lang="es-ES" dirty="0"/>
              <a:t>El castillo es ahora la sede de la baronesa  y del 28º Conde de Willoughby de Eresby, mientras que los Drummond, Condes de Perth, tienen su casa en Stobhall, al noreste de Perth.</a:t>
            </a:r>
          </a:p>
          <a:p>
            <a:pPr>
              <a:defRPr/>
            </a:pPr>
            <a:r>
              <a:rPr lang="es-ES" dirty="0"/>
              <a:t>Los edificios y los jardines del Castillo de Drummond aparece como telón de fondo en la película Rob Roy (1995).</a:t>
            </a:r>
          </a:p>
        </p:txBody>
      </p:sp>
    </p:spTree>
    <p:extLst>
      <p:ext uri="{BB962C8B-B14F-4D97-AF65-F5344CB8AC3E}">
        <p14:creationId xmlns:p14="http://schemas.microsoft.com/office/powerpoint/2010/main" val="3583345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749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579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ru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042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456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418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 bwMode="auto">
          <a:xfrm>
            <a:off x="1393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003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775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rummond Castle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461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522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rummond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796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Drumond Cast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351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781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rummond_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228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823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rummond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365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DUNROBIN CASTLE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847"/>
            <a:ext cx="7798767" cy="40383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El castillo de Dunrobin </a:t>
            </a:r>
            <a:r>
              <a:rPr lang="es-ES" dirty="0"/>
              <a:t> es una casa solariega en Sutherland, en el área de las Tierras Altas de Escocia. </a:t>
            </a:r>
          </a:p>
          <a:p>
            <a:pPr>
              <a:defRPr/>
            </a:pPr>
            <a:r>
              <a:rPr lang="es-ES" dirty="0"/>
              <a:t>Es la sede de la condesa de Sutherland y el Clan Sutherland.</a:t>
            </a:r>
          </a:p>
          <a:p>
            <a:pPr>
              <a:defRPr/>
            </a:pPr>
            <a:r>
              <a:rPr lang="es-ES" dirty="0"/>
              <a:t> Sus orígenes  radican en la Edad Media, pero la mayor parte del edificio actual es obra de Sir Charles Barry, el arquitecto del Palacio de Westminster,en 1845.</a:t>
            </a:r>
          </a:p>
        </p:txBody>
      </p:sp>
    </p:spTree>
    <p:extLst>
      <p:ext uri="{BB962C8B-B14F-4D97-AF65-F5344CB8AC3E}">
        <p14:creationId xmlns:p14="http://schemas.microsoft.com/office/powerpoint/2010/main" val="4239109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196752"/>
            <a:ext cx="7870775" cy="5304061"/>
          </a:xfrm>
        </p:spPr>
        <p:txBody>
          <a:bodyPr/>
          <a:lstStyle/>
          <a:p>
            <a:pPr>
              <a:defRPr/>
            </a:pPr>
            <a:r>
              <a:rPr lang="es-ES" dirty="0"/>
              <a:t>El castillo y los jardines tienen categoría de  protegidos, los jardines están incluidos en el </a:t>
            </a:r>
            <a:r>
              <a:rPr lang="es-ES" i="1" dirty="0"/>
              <a:t>Inventario de Jardines y Paisajes Diseñado en Escocia.</a:t>
            </a:r>
          </a:p>
          <a:p>
            <a:pPr>
              <a:defRPr/>
            </a:pPr>
            <a:r>
              <a:rPr lang="es-ES" dirty="0"/>
              <a:t>El jardín fue diseñado y se presentará poco después de las adiciones a la casa por el mismo arquitecto. </a:t>
            </a:r>
          </a:p>
          <a:p>
            <a:pPr>
              <a:defRPr/>
            </a:pPr>
            <a:r>
              <a:rPr lang="es-ES" dirty="0"/>
              <a:t>La inspiración para el jardín era el de Versalles. </a:t>
            </a:r>
          </a:p>
          <a:p>
            <a:pPr>
              <a:defRPr/>
            </a:pPr>
            <a:r>
              <a:rPr lang="es-ES" dirty="0"/>
              <a:t>El jardín es formal y se divide en dos parterres  establecidos alrededor de los estanques circulares con fuentes. </a:t>
            </a:r>
            <a:br>
              <a:rPr lang="es-ES" dirty="0"/>
            </a:br>
            <a:endParaRPr lang="es-ES" dirty="0"/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752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unrobin CastelliH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403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unrobin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6219825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614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unrobin Castle Gard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510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unrob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20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unrobin Cast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3530" r="1470" b="25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12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Dunrob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943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unrobin-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092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unrobin-castle--Esco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0773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THE EDEN PROJECT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>
              <a:defRPr/>
            </a:pPr>
            <a:r>
              <a:rPr lang="es-ES" dirty="0"/>
              <a:t>El </a:t>
            </a:r>
            <a:r>
              <a:rPr lang="es-ES" b="1" dirty="0"/>
              <a:t>Proyecto Edén</a:t>
            </a:r>
            <a:r>
              <a:rPr lang="es-ES" dirty="0"/>
              <a:t> es una atracción turística en el Reino Unido, incluida la de efecto invernadero más grande del mundo.</a:t>
            </a:r>
          </a:p>
          <a:p>
            <a:pPr>
              <a:defRPr/>
            </a:pPr>
            <a:r>
              <a:rPr lang="es-ES" dirty="0"/>
              <a:t> Dentro de los biomas artificiales están las plantas que se recogen en todo el mundo.</a:t>
            </a:r>
          </a:p>
          <a:p>
            <a:pPr>
              <a:defRPr/>
            </a:pPr>
            <a:r>
              <a:rPr lang="es-ES" dirty="0"/>
              <a:t> El proyecto se encuentra en una cantera de caolinita recuperada, ubicado a 2 kilómetros  de la ciudad de San Blazey y a  5 kilómetros  de la mayor ciudad de St Austell, Cornwall.</a:t>
            </a:r>
          </a:p>
        </p:txBody>
      </p:sp>
    </p:spTree>
    <p:extLst>
      <p:ext uri="{BB962C8B-B14F-4D97-AF65-F5344CB8AC3E}">
        <p14:creationId xmlns:p14="http://schemas.microsoft.com/office/powerpoint/2010/main" val="127478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196751"/>
            <a:ext cx="7726759" cy="5304061"/>
          </a:xfrm>
        </p:spPr>
        <p:txBody>
          <a:bodyPr/>
          <a:lstStyle/>
          <a:p>
            <a:pPr>
              <a:defRPr/>
            </a:pPr>
            <a:r>
              <a:rPr lang="es-ES" dirty="0"/>
              <a:t>El complejo cuenta con un número de cúpulas de  especies de plantas de todo el mundo, cada cúpula emulando un bioma natural. </a:t>
            </a:r>
          </a:p>
          <a:p>
            <a:pPr>
              <a:defRPr/>
            </a:pPr>
            <a:r>
              <a:rPr lang="es-ES" dirty="0"/>
              <a:t>Las cúpulas están hechas de cientos de hexágonos más un pentágonos que conectan a la construcción en su conjunto, cada uno de estos es un cojín de plástico transparente resistente.</a:t>
            </a:r>
          </a:p>
          <a:p>
            <a:pPr>
              <a:defRPr/>
            </a:pPr>
            <a:r>
              <a:rPr lang="es-ES" dirty="0"/>
              <a:t> La cúpula primera emula un entorno tropical, el segundo, un clima templado cálido ambiente del Mediterráneo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86574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E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1622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0947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225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-242888"/>
            <a:ext cx="4211637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 descr="Eden Proj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4932363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Eden Proj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493236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3280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3910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EDINBURGH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>
              <a:defRPr/>
            </a:pPr>
            <a:r>
              <a:rPr lang="es-ES" dirty="0"/>
              <a:t>El </a:t>
            </a:r>
            <a:r>
              <a:rPr lang="es-ES" b="1" dirty="0"/>
              <a:t>Real Jardín Botánico de Edimburgo</a:t>
            </a:r>
            <a:r>
              <a:rPr lang="es-ES" dirty="0"/>
              <a:t> es un centro científico para el estudio de las plantas, su diversidad y conservación, así como una atracción turística popular.</a:t>
            </a:r>
          </a:p>
          <a:p>
            <a:pPr>
              <a:defRPr/>
            </a:pPr>
            <a:r>
              <a:rPr lang="es-ES" dirty="0"/>
              <a:t> Fundada originalmente  en 1670 como un jardín físico para cultivar plantas medicinales, en la actualidad ocupa cuatro sitios en Escocia - Edimburgo, Dawyck, Logan y Benmore .</a:t>
            </a:r>
          </a:p>
        </p:txBody>
      </p:sp>
    </p:spTree>
    <p:extLst>
      <p:ext uri="{BB962C8B-B14F-4D97-AF65-F5344CB8AC3E}">
        <p14:creationId xmlns:p14="http://schemas.microsoft.com/office/powerpoint/2010/main" val="2979939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908719"/>
            <a:ext cx="7272808" cy="5663531"/>
          </a:xfrm>
        </p:spPr>
        <p:txBody>
          <a:bodyPr/>
          <a:lstStyle/>
          <a:p>
            <a:pPr>
              <a:defRPr/>
            </a:pPr>
            <a:r>
              <a:rPr lang="es-ES" dirty="0"/>
              <a:t>La colección viviente del RBGE consta de más de 15.000 especies de plantas,  y el herbario contiene más de 3 millones de especímenes conservadas.</a:t>
            </a:r>
          </a:p>
          <a:p>
            <a:pPr>
              <a:defRPr/>
            </a:pPr>
            <a:r>
              <a:rPr lang="es-ES" dirty="0"/>
              <a:t>El Jardín botánico de Edimburgo juega un importante papel en una red mundial de instituciones que tratan de asegurar que la biodiversidad no sea más erosionada. </a:t>
            </a:r>
          </a:p>
          <a:p>
            <a:pPr>
              <a:defRPr/>
            </a:pPr>
            <a:r>
              <a:rPr lang="es-ES" dirty="0"/>
              <a:t>El RBGE participa activamente  y coordina  in situ y ex situ  los proyectos de conservación,  tanto en el Reino Unido como internacionalmente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1842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dimburg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9043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Edimburg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0"/>
            <a:ext cx="9144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689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dimburg botanic-gardens-rock-garde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63" y="-898525"/>
            <a:ext cx="11541126" cy="865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4664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Edimburg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899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Edimburgh Royal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81000"/>
            <a:ext cx="11430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045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Edinburgh Royal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6152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Edinburgh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9144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222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dinburgh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1458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4526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951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688" y="0"/>
            <a:ext cx="102393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4582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5750" y="-26924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8889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9222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7168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9399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685800"/>
            <a:ext cx="109728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7550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00" y="-2043113"/>
            <a:ext cx="15240000" cy="1143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7318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Edinbur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1295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Edinbur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865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EDZELL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2132856"/>
            <a:ext cx="7344816" cy="47251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Edzell Castle</a:t>
            </a:r>
            <a:r>
              <a:rPr lang="es-ES" dirty="0"/>
              <a:t> es un castillo arruinado del siglo XVI, con jardín amurallado del  siglo XVII,principios de jardín amurallado.</a:t>
            </a:r>
          </a:p>
          <a:p>
            <a:pPr>
              <a:defRPr/>
            </a:pPr>
            <a:r>
              <a:rPr lang="es-ES" dirty="0"/>
              <a:t> Se encuentra cerca de Edzel.</a:t>
            </a:r>
          </a:p>
          <a:p>
            <a:pPr>
              <a:defRPr/>
            </a:pPr>
            <a:r>
              <a:rPr lang="es-ES" dirty="0"/>
              <a:t>El jardín renacentista adyacente, la incorpora relieves complicados, es única en Escocia. </a:t>
            </a:r>
            <a:endParaRPr lang="es-ES" baseline="30000" dirty="0"/>
          </a:p>
          <a:p>
            <a:pPr>
              <a:defRPr/>
            </a:pPr>
            <a:r>
              <a:rPr lang="es-ES" dirty="0"/>
              <a:t> Fue replantado en la década de 1930, y se considera que tienen vínculos con las tradiciones esotéricas, como los rosacruces y la masonería.</a:t>
            </a:r>
          </a:p>
        </p:txBody>
      </p:sp>
    </p:spTree>
    <p:extLst>
      <p:ext uri="{BB962C8B-B14F-4D97-AF65-F5344CB8AC3E}">
        <p14:creationId xmlns:p14="http://schemas.microsoft.com/office/powerpoint/2010/main" val="4845146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5" y="1124744"/>
            <a:ext cx="7416825" cy="5447506"/>
          </a:xfrm>
        </p:spPr>
        <p:txBody>
          <a:bodyPr/>
          <a:lstStyle/>
          <a:p>
            <a:pPr>
              <a:defRPr/>
            </a:pPr>
            <a:r>
              <a:rPr lang="es-ES" dirty="0"/>
              <a:t>Además de ampliar el castillo, Sir David Lindsay también creó el característico jardín cerrado, o "Pleasaunce". </a:t>
            </a:r>
          </a:p>
          <a:p>
            <a:pPr>
              <a:defRPr/>
            </a:pPr>
            <a:r>
              <a:rPr lang="es-ES" dirty="0"/>
              <a:t>Jardines similares fueron probablemente comunes en Escocia durante el Renacimiento, pero Edzell es uno de los que sobrevive.</a:t>
            </a:r>
          </a:p>
          <a:p>
            <a:pPr>
              <a:defRPr/>
            </a:pPr>
            <a:r>
              <a:rPr lang="es-ES" dirty="0"/>
              <a:t>El jardín estaba destinado para deleitar, entretener e instruir a los huéspedes distinguidos Sir David</a:t>
            </a:r>
            <a:r>
              <a:rPr lang="es-ES" baseline="30000" dirty="0">
                <a:hlinkClick r:id="rId2"/>
              </a:rPr>
              <a:t>]</a:t>
            </a:r>
            <a:r>
              <a:rPr lang="es-ES" dirty="0"/>
              <a:t>.</a:t>
            </a:r>
          </a:p>
          <a:p>
            <a:pPr>
              <a:defRPr/>
            </a:pPr>
            <a:r>
              <a:rPr lang="es-ES" dirty="0"/>
              <a:t>El proyecto se inició alrededor de 1604, y muestra signos de estar completado a su muerte en 1610. </a:t>
            </a:r>
          </a:p>
        </p:txBody>
      </p:sp>
    </p:spTree>
    <p:extLst>
      <p:ext uri="{BB962C8B-B14F-4D97-AF65-F5344CB8AC3E}">
        <p14:creationId xmlns:p14="http://schemas.microsoft.com/office/powerpoint/2010/main" val="33209306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Edze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6485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4217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8472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3007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Edzel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081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dze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1665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Edzell-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9047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Edze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8187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latin typeface="Algerian" pitchFamily="82" charset="0"/>
              </a:rPr>
              <a:t>ENGLISH COUNTRY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43608" y="1600200"/>
            <a:ext cx="6881192" cy="4873752"/>
          </a:xfrm>
        </p:spPr>
        <p:txBody>
          <a:bodyPr/>
          <a:lstStyle/>
          <a:p>
            <a:pPr>
              <a:defRPr/>
            </a:pPr>
            <a:r>
              <a:rPr lang="es-ES" dirty="0"/>
              <a:t>Jardines de la campiña inglesa.</a:t>
            </a:r>
          </a:p>
        </p:txBody>
      </p:sp>
    </p:spTree>
    <p:extLst>
      <p:ext uri="{BB962C8B-B14F-4D97-AF65-F5344CB8AC3E}">
        <p14:creationId xmlns:p14="http://schemas.microsoft.com/office/powerpoint/2010/main" val="2572916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English Count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3527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English Count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4862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nglish Count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400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English Count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1685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Englis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77891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English Count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25"/>
            <a:ext cx="9144000" cy="728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0997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>
              <a:defRPr/>
            </a:pPr>
            <a:r>
              <a:rPr lang="es-ES" dirty="0">
                <a:latin typeface="Algerian" pitchFamily="82" charset="0"/>
              </a:rPr>
              <a:t>ENGLISHMAN GARDENS</a:t>
            </a:r>
          </a:p>
        </p:txBody>
      </p:sp>
    </p:spTree>
    <p:extLst>
      <p:ext uri="{BB962C8B-B14F-4D97-AF65-F5344CB8AC3E}">
        <p14:creationId xmlns:p14="http://schemas.microsoft.com/office/powerpoint/2010/main" val="21839557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Englishman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2725" y="-4348163"/>
            <a:ext cx="19507200" cy="1463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7052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Englishman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6424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 descr="Englishman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-319088"/>
            <a:ext cx="11144250" cy="749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5632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Englishman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1075" y="-352425"/>
            <a:ext cx="1110615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112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1" y="228600"/>
            <a:ext cx="7942783" cy="2271713"/>
          </a:xfrm>
        </p:spPr>
        <p:txBody>
          <a:bodyPr/>
          <a:lstStyle/>
          <a:p>
            <a:pPr>
              <a:defRPr/>
            </a:pPr>
            <a:r>
              <a:rPr lang="es-ES" dirty="0">
                <a:latin typeface="Algerian" pitchFamily="82" charset="0"/>
              </a:rPr>
              <a:t>DETALLES DE JARDIN EN ESCOCIA</a:t>
            </a:r>
          </a:p>
        </p:txBody>
      </p:sp>
    </p:spTree>
    <p:extLst>
      <p:ext uri="{BB962C8B-B14F-4D97-AF65-F5344CB8AC3E}">
        <p14:creationId xmlns:p14="http://schemas.microsoft.com/office/powerpoint/2010/main" val="24428261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Esco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0906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Esco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8212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Esco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0724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latin typeface="Algerian" pitchFamily="82" charset="0"/>
              </a:rPr>
              <a:t>  ESHADOWS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Maple Glen en Nueva Zelanda.</a:t>
            </a:r>
          </a:p>
        </p:txBody>
      </p:sp>
    </p:spTree>
    <p:extLst>
      <p:ext uri="{BB962C8B-B14F-4D97-AF65-F5344CB8AC3E}">
        <p14:creationId xmlns:p14="http://schemas.microsoft.com/office/powerpoint/2010/main" val="42837267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Esha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2735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Eshadow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89669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9192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7086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7553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6352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485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Esha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70466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Eshadow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4027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5" y="228600"/>
            <a:ext cx="7726759" cy="700088"/>
          </a:xfrm>
        </p:spPr>
        <p:txBody>
          <a:bodyPr/>
          <a:lstStyle/>
          <a:p>
            <a:pPr>
              <a:defRPr/>
            </a:pPr>
            <a:r>
              <a:rPr lang="es-ES" dirty="0"/>
              <a:t>EXBURY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628775"/>
            <a:ext cx="7488832" cy="4470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Los Jardines Exbury </a:t>
            </a:r>
            <a:r>
              <a:rPr lang="es-ES" dirty="0"/>
              <a:t>son un jardín famoso en Hampshire, Inglaterra, que pertenece a una rama de la familia Rothschild. </a:t>
            </a:r>
          </a:p>
          <a:p>
            <a:pPr>
              <a:defRPr/>
            </a:pPr>
            <a:r>
              <a:rPr lang="es-ES" dirty="0"/>
              <a:t>Está situado justo al este de Beaulieu a través del río de Bucklers.</a:t>
            </a:r>
          </a:p>
          <a:p>
            <a:pPr>
              <a:defRPr/>
            </a:pPr>
            <a:r>
              <a:rPr lang="es-ES" dirty="0"/>
              <a:t>Exbury tiene 81 hectáreas) jardín arbolado con colecciones muy grandes de rododendros, azaleas y camelias,  es a menudo considerado como el mejor jardín de su tipo en el Reino Unido.</a:t>
            </a:r>
          </a:p>
        </p:txBody>
      </p:sp>
    </p:spTree>
    <p:extLst>
      <p:ext uri="{BB962C8B-B14F-4D97-AF65-F5344CB8AC3E}">
        <p14:creationId xmlns:p14="http://schemas.microsoft.com/office/powerpoint/2010/main" val="5803501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934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3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1563" y="-2332038"/>
            <a:ext cx="15240001" cy="1143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14366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6900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9425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000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488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72203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1714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3" descr="Exbu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275" y="0"/>
            <a:ext cx="121031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45352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Exbu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3995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Exbu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0379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Exbu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8673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1378</Words>
  <Application>Microsoft Office PowerPoint</Application>
  <PresentationFormat>Presentación en pantalla (4:3)</PresentationFormat>
  <Paragraphs>258</Paragraphs>
  <Slides>118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118</vt:i4>
      </vt:variant>
    </vt:vector>
  </HeadingPairs>
  <TitlesOfParts>
    <vt:vector size="125" baseType="lpstr">
      <vt:lpstr>Algerian</vt:lpstr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ISLAS BRITANICAS.-A </vt:lpstr>
      <vt:lpstr>DILLON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DIRLETON GARDENS</vt:lpstr>
      <vt:lpstr>Presentación de PowerPoint</vt:lpstr>
      <vt:lpstr>Presentación de PowerPoint</vt:lpstr>
      <vt:lpstr>Presentación de PowerPoint</vt:lpstr>
      <vt:lpstr>Presentación de PowerPoint</vt:lpstr>
      <vt:lpstr>DRUMMOND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DUNROBIN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EDEN PROJECT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EDINBURGH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EDZELL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ENGLISH COUNTRY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ENGLISHMAN GARDENS</vt:lpstr>
      <vt:lpstr>Presentación de PowerPoint</vt:lpstr>
      <vt:lpstr>Presentación de PowerPoint</vt:lpstr>
      <vt:lpstr>Presentación de PowerPoint</vt:lpstr>
      <vt:lpstr>Presentación de PowerPoint</vt:lpstr>
      <vt:lpstr>DETALLES DE JARDIN EN ESCOCIA</vt:lpstr>
      <vt:lpstr>Presentación de PowerPoint</vt:lpstr>
      <vt:lpstr>Presentación de PowerPoint</vt:lpstr>
      <vt:lpstr>Presentación de PowerPoint</vt:lpstr>
      <vt:lpstr>  ESHADOWS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EXBURY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2018-03-07T07:49:35Z</dcterms:modified>
</cp:coreProperties>
</file>