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404"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notesMaster" Target="notesMasters/notes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98432C-80B4-4B7C-8E4A-8BF345A605ED}"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AF7478-C1B9-4700-9493-BBD7BE61011B}" type="slidenum">
              <a:rPr lang="es-ES" smtClean="0"/>
              <a:t>‹Nº›</a:t>
            </a:fld>
            <a:endParaRPr lang="es-ES" dirty="0"/>
          </a:p>
        </p:txBody>
      </p:sp>
    </p:spTree>
    <p:extLst>
      <p:ext uri="{BB962C8B-B14F-4D97-AF65-F5344CB8AC3E}">
        <p14:creationId xmlns:p14="http://schemas.microsoft.com/office/powerpoint/2010/main" val="2016376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4BE381-B4B8-4236-A677-5A75FF596F84}"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DD09E1-3339-4DFD-A42A-64749B3BB004}"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1741E6B-7A8C-44AE-B4C0-20304F01B83B}"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CF26AD-A65F-4625-9B54-D22EEA1484E9}"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852EAC-94BB-4370-A935-ECECF050E3DF}"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Green.-Primavera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64B90D-B250-4258-90E7-2548E0CA0CC1}"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Lanhydrocs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824F48-00E9-4527-8429-53C4F2F03483}"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Lanhydroks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4022B3-610E-41B8-AB49-BC14001ED3A3}"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Lanhydroks Gardens.-Bodmin.-Cornwall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9403A9-1E99-4796-8370-E367C07C31C3}"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0534FD-E750-4E79-88C6-48A0385C6895}"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030857-4842-4467-A303-F0A5780E3B8C}"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DC6FF06-13A9-43CE-AB23-26C31A5D2801}"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D06EDE-292F-44C9-BCEB-E94D619B49CB}"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8D0C98-2D48-45F9-855C-C249064402EC}"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4F27468-4CAE-497B-A189-2CA606D111CD}"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Gardens.-Bodmin.-Cornwall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C8C2487-16C4-4019-9D27-2678A96E0D03}" type="slidenum">
              <a:rPr lang="es-ES_tradnl">
                <a:solidFill>
                  <a:prstClr val="black"/>
                </a:solidFill>
                <a:latin typeface="Arial" charset="0"/>
              </a:rPr>
              <a:pPr eaLnBrk="1" hangingPunct="1"/>
              <a:t>22</a:t>
            </a:fld>
            <a:endParaRPr lang="es-ES_tradnl"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97766E-C8D6-4D19-BB7E-72BE0E4BA28E}"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3A1BC8-CC06-4436-A2DF-32180D5C1232}"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Gardens.-Maidstone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A56AD9-3141-4B11-A079-38CB9CAAD5A0}"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3417B0-C68E-4D4B-8019-19E6AFE96022}"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Gardens.-Laberinto</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A30F58-F179-4E9C-AC28-A0B9A937D0DD}"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Gardens.-English Garden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67F1D31-B5F8-4326-8F03-39910F6536D4}"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B44B209-8D82-4277-B7A0-F0D99DC2879C}"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Gardens.-Cascada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90A45C-DCA1-4416-AD84-FC17F2A66060}"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C72A32-7F9E-457A-A102-9FA230FDF0DE}"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AEF1E1-A5C4-42B2-8481-9088192301CD}"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F0BDED-3031-4B85-943B-4955DB6DDBB3}"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DC7B64-CC64-43C6-A81A-2C7A7ABADD23}"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960224F-BC22-4821-9DBB-39F2873A42A0}"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176A53-5F17-4B40-9583-E8C0EFC327B5}"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82B990-3D7A-4F2A-AE55-79D2DA69C945}"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5A0EBC-2C38-4841-941D-EE09BB423E2B}"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50E70B-6755-4CC9-B870-BED1F4143453}"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0A1632-700A-4EA8-A6EF-D97E4CD013AA}"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B827598-C2BF-4B4D-90B9-B9213E0FA09B}"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Gardens.-Autumn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DD2A8D-6CE9-44D6-94BD-C8F5999D2126}"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BD546C-BE18-489A-8DF9-652EE518095E}"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Gardens.-Autumn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458F66-2904-4E36-BAFC-41A76D8A380A}"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73A34B9-DBEF-401D-8900-408C7065A28A}"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C81007-E5FC-462C-862A-7A004D0BCE30}"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Gardens.-Autumn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DE5954-2BA0-4E75-9552-E020EAC68A76}"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6182A1-A543-49B6-A712-BEE083A49C8A}"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F40F50-9153-4C05-94A7-CF2727EE991C}"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B184924-0264-417F-AF57-CF9AE2DB585E}"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BAFB93-E6A4-4F2D-949C-9317966DDE9C}"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2F740A-1D79-4D07-B86F-DFB5C52CF984}"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BFFCF2C-B81E-4BD9-8E28-22565F834A96}"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A61617-087D-4663-9752-B2306E089673}"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Gardens.-Azaleas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4FE749-4CC1-4062-A60D-9276604A52B6}"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511035-3BAE-42ED-947B-43C774699BBD}"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Garden.-Hortensias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32A9F1-585E-43DD-98DE-E56800FCB52C}"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Rock Garden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834F27-2BA7-488B-8145-5D23BFFA2B1B}"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Rock Garden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0A62C6-A31D-4256-B7FA-DA05A280C080}"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Gardens.-Gunnera manicata</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469F24-40C8-4695-8CAC-15E5CE911206}"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Gardens.-Autumn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7CBB61-D671-46B8-8F4A-FBB1190EBFB1}" type="slidenum">
              <a:rPr lang="es-ES_tradnl">
                <a:solidFill>
                  <a:prstClr val="black"/>
                </a:solidFill>
                <a:latin typeface="Arial" charset="0"/>
              </a:rPr>
              <a:pPr eaLnBrk="1" hangingPunct="1"/>
              <a:t>68</a:t>
            </a:fld>
            <a:endParaRPr lang="es-ES_tradnl"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Hall.-Kendal.-Cumbria</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F3E9C1-42A5-44CA-9A89-095FE9A5A000}"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963A33-586F-4CC5-843E-2E254FA02513}"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491F1E-C862-479B-9A06-4B5FD806D33C}"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F9B125-A17C-417F-B9F4-C7DEA517DDD3}" type="slidenum">
              <a:rPr lang="es-ES_tradnl">
                <a:solidFill>
                  <a:prstClr val="black"/>
                </a:solidFill>
                <a:latin typeface="Arial" charset="0"/>
              </a:rPr>
              <a:pPr eaLnBrk="1" hangingPunct="1"/>
              <a:t>72</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F74D82-23E3-4D91-BC9F-12CDBC4123FC}" type="slidenum">
              <a:rPr lang="es-ES_tradnl">
                <a:solidFill>
                  <a:prstClr val="black"/>
                </a:solidFill>
                <a:latin typeface="Arial" charset="0"/>
              </a:rPr>
              <a:pPr eaLnBrk="1" hangingPunct="1"/>
              <a:t>73</a:t>
            </a:fld>
            <a:endParaRPr lang="es-ES_tradnl"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17B17BA-5509-48E3-801F-49943B27EC01}" type="slidenum">
              <a:rPr lang="es-ES_tradnl">
                <a:solidFill>
                  <a:prstClr val="black"/>
                </a:solidFill>
                <a:latin typeface="Arial" charset="0"/>
              </a:rPr>
              <a:pPr eaLnBrk="1" hangingPunct="1"/>
              <a:t>74</a:t>
            </a:fld>
            <a:endParaRPr lang="es-ES_tradnl"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B243B5-AA5C-491E-878B-03B6DDDEE080}" type="slidenum">
              <a:rPr lang="es-ES_tradnl">
                <a:solidFill>
                  <a:prstClr val="black"/>
                </a:solidFill>
                <a:latin typeface="Arial" charset="0"/>
              </a:rPr>
              <a:pPr eaLnBrk="1" hangingPunct="1"/>
              <a:t>75</a:t>
            </a:fld>
            <a:endParaRPr lang="es-ES_tradnl"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506E3D-0E9C-4A02-90FF-3E18783146BF}" type="slidenum">
              <a:rPr lang="es-ES_tradnl">
                <a:solidFill>
                  <a:prstClr val="black"/>
                </a:solidFill>
                <a:latin typeface="Arial" charset="0"/>
              </a:rPr>
              <a:pPr eaLnBrk="1" hangingPunct="1"/>
              <a:t>76</a:t>
            </a:fld>
            <a:endParaRPr lang="es-ES_tradnl"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B15818E-FEBC-4E72-852C-2F84F2F669E1}" type="slidenum">
              <a:rPr lang="es-ES_tradnl">
                <a:solidFill>
                  <a:prstClr val="black"/>
                </a:solidFill>
                <a:latin typeface="Arial" charset="0"/>
              </a:rPr>
              <a:pPr eaLnBrk="1" hangingPunct="1"/>
              <a:t>77</a:t>
            </a:fld>
            <a:endParaRPr lang="es-ES_tradnl"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1AD001-FDD0-44F3-A1D1-206A0B3C4528}" type="slidenum">
              <a:rPr lang="es-ES_tradnl">
                <a:solidFill>
                  <a:prstClr val="black"/>
                </a:solidFill>
                <a:latin typeface="Arial" charset="0"/>
              </a:rPr>
              <a:pPr eaLnBrk="1" hangingPunct="1"/>
              <a:t>78</a:t>
            </a:fld>
            <a:endParaRPr lang="es-ES_tradnl"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30C3EA-17E4-4CC5-9A90-3D2A0E57C25A}" type="slidenum">
              <a:rPr lang="es-ES_tradnl">
                <a:solidFill>
                  <a:prstClr val="black"/>
                </a:solidFill>
                <a:latin typeface="Arial" charset="0"/>
              </a:rPr>
              <a:pPr eaLnBrk="1" hangingPunct="1"/>
              <a:t>79</a:t>
            </a:fld>
            <a:endParaRPr lang="es-ES_tradnl"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0CE4FB-A6FE-4248-9C0D-97019AF72913}" type="slidenum">
              <a:rPr lang="es-ES_tradnl">
                <a:solidFill>
                  <a:prstClr val="black"/>
                </a:solidFill>
                <a:latin typeface="Arial" charset="0"/>
              </a:rPr>
              <a:pPr eaLnBrk="1" hangingPunct="1"/>
              <a:t>80</a:t>
            </a:fld>
            <a:endParaRPr lang="es-ES_tradnl"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814715-E307-4B7E-80E6-09E0C2BE2283}" type="slidenum">
              <a:rPr lang="es-ES_tradnl">
                <a:solidFill>
                  <a:prstClr val="black"/>
                </a:solidFill>
                <a:latin typeface="Arial" charset="0"/>
              </a:rPr>
              <a:pPr eaLnBrk="1" hangingPunct="1"/>
              <a:t>81</a:t>
            </a:fld>
            <a:endParaRPr lang="es-ES_tradnl"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0E2786-6C90-400C-B6B6-9FFF96FC7BD4}"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Hall.-La Corona</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ABD8D3-B126-48CC-B0FD-58A60B45434E}"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Hall.-Topiaria</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350629-2E34-4FA3-BF9F-1256BABBD813}"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Londres.-Kensington Park</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4E99FA-3107-49D5-87A5-3A46CCD18985}"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Londres.-Parlament Grass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BAF335-DC78-447B-BE61-6C42AD70C297}" type="slidenum">
              <a:rPr lang="es-ES_tradnl">
                <a:solidFill>
                  <a:prstClr val="black"/>
                </a:solidFill>
                <a:latin typeface="Arial" charset="0"/>
              </a:rPr>
              <a:pPr eaLnBrk="1" hangingPunct="1"/>
              <a:t>87</a:t>
            </a:fld>
            <a:endParaRPr lang="es-ES_tradnl"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Londres.-Green Park</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3F84F5-FC59-4353-A617-60094D00DECC}" type="slidenum">
              <a:rPr lang="es-ES_tradnl">
                <a:solidFill>
                  <a:prstClr val="black"/>
                </a:solidFill>
                <a:latin typeface="Arial" charset="0"/>
              </a:rPr>
              <a:pPr eaLnBrk="1" hangingPunct="1"/>
              <a:t>88</a:t>
            </a:fld>
            <a:endParaRPr lang="es-ES_tradnl"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Londres.-Garden</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1ABA3D-9002-4B68-8ACC-A250E88F74B0}" type="slidenum">
              <a:rPr lang="es-ES_tradnl">
                <a:solidFill>
                  <a:prstClr val="black"/>
                </a:solidFill>
                <a:latin typeface="Arial" charset="0"/>
              </a:rPr>
              <a:pPr eaLnBrk="1" hangingPunct="1"/>
              <a:t>89</a:t>
            </a:fld>
            <a:endParaRPr lang="es-ES_tradnl"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Londres.-Green Park</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86C6FE-F778-48FF-BB35-A934E959A72E}"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 .-Green Park</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3CD06A-F55D-4F82-8451-23A85ADCA249}"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London.-Green Park</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DE60CF-AD23-4B0A-9F52-B8EADDDC0E58}"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 Hyde Park</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27F596-A3D2-4D46-95C7-17BDE355449A}"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London.-Kensington Park</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4995EAF-870F-426D-B8B3-C23304E7F0FE}" type="slidenum">
              <a:rPr lang="es-ES_tradnl">
                <a:solidFill>
                  <a:prstClr val="black"/>
                </a:solidFill>
                <a:latin typeface="Arial" charset="0"/>
              </a:rPr>
              <a:pPr eaLnBrk="1" hangingPunct="1"/>
              <a:t>94</a:t>
            </a:fld>
            <a:endParaRPr lang="es-ES_tradnl" dirty="0">
              <a:solidFill>
                <a:prstClr val="black"/>
              </a:solidFill>
              <a:latin typeface="Arial"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London.-Hyde Park</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FF9E02-7A88-4921-A72C-BACF14D21AF2}"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London.-Hyde Park Parterre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007E38-221C-49C1-A62D-9D877F2166B4}"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London.-Hyde Park</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7E1EB3-02BF-41FF-8F12-71A1860DEF4A}"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London.-Kesington Park-The flowers walk</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C244F4-66F7-4236-9A5D-B5D97F0B0B6A}"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London.-Hyde Park.-Serpentine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C04994-BB9E-4CB5-90CE-B2B7A27880D9}" type="slidenum">
              <a:rPr lang="es-ES_tradnl">
                <a:solidFill>
                  <a:prstClr val="black"/>
                </a:solidFill>
                <a:latin typeface="Arial" charset="0"/>
              </a:rPr>
              <a:pPr eaLnBrk="1" hangingPunct="1"/>
              <a:t>101</a:t>
            </a:fld>
            <a:endParaRPr lang="es-ES_tradnl" dirty="0">
              <a:solidFill>
                <a:prstClr val="black"/>
              </a:solidFill>
              <a:latin typeface="Arial"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Park.-Entrance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4819B1-C9CB-4B91-9BDE-BBE74C9E92E5}" type="slidenum">
              <a:rPr lang="es-ES_tradnl">
                <a:solidFill>
                  <a:prstClr val="black"/>
                </a:solidFill>
                <a:latin typeface="Arial" charset="0"/>
              </a:rPr>
              <a:pPr eaLnBrk="1" hangingPunct="1"/>
              <a:t>102</a:t>
            </a:fld>
            <a:endParaRPr lang="es-ES_tradnl" dirty="0">
              <a:solidFill>
                <a:prstClr val="black"/>
              </a:solidFill>
              <a:latin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876C76-8F5A-4171-BBD1-0292C631840E}"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D2D379-A5ED-40DA-AAA1-B87396B847DB}" type="slidenum">
              <a:rPr lang="es-ES_tradnl">
                <a:solidFill>
                  <a:prstClr val="black"/>
                </a:solidFill>
                <a:latin typeface="Arial" charset="0"/>
              </a:rPr>
              <a:pPr eaLnBrk="1" hangingPunct="1"/>
              <a:t>104</a:t>
            </a:fld>
            <a:endParaRPr lang="es-ES_tradnl" dirty="0">
              <a:solidFill>
                <a:prstClr val="black"/>
              </a:solidFill>
              <a:latin typeface="Arial"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Londres.-Holland Park.-Kyoto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93D28A-234C-4DFD-82B5-47855D99612D}"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Park.-Kyoto Garden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85B5BE-07DC-437D-BB08-9ECFC1E93023}"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Park.-Kyoto Garden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614242-6482-42CE-9988-3232E96E9C7B}" type="slidenum">
              <a:rPr lang="es-ES_tradnl">
                <a:solidFill>
                  <a:prstClr val="black"/>
                </a:solidFill>
                <a:latin typeface="Arial" charset="0"/>
              </a:rPr>
              <a:pPr eaLnBrk="1" hangingPunct="1"/>
              <a:t>109</a:t>
            </a:fld>
            <a:endParaRPr lang="es-ES_tradnl" dirty="0">
              <a:solidFill>
                <a:prstClr val="black"/>
              </a:solidFill>
              <a:latin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London.-Regent´s Park</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AFEFB8-1166-471C-A059-08A60BE3AD70}"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London.-Regent´s Park</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636989-B01E-437B-8573-85B4D40B9305}"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London.-Regent´s Park.-Rose Garden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BF9D6E-C244-4C41-BEA2-78ABC9B56A2E}" type="slidenum">
              <a:rPr lang="es-ES_tradnl">
                <a:solidFill>
                  <a:prstClr val="black"/>
                </a:solidFill>
                <a:latin typeface="Arial" charset="0"/>
              </a:rPr>
              <a:pPr eaLnBrk="1" hangingPunct="1"/>
              <a:t>112</a:t>
            </a:fld>
            <a:endParaRPr lang="es-ES_tradnl" dirty="0">
              <a:solidFill>
                <a:prstClr val="black"/>
              </a:solidFill>
              <a:latin typeface="Arial"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London.-Regent´s Park</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438841-8A5B-4197-9350-116B28EA8EBA}"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London.-St.James Park</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FCF3C5-5E4A-431D-AD7E-76982510153F}"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London.-St.James Park</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AB91E5-5B10-457E-8488-258E05E15036}"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London.-St.James Park</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5C9058-7925-4E7E-9896-0A099B489E64}" type="slidenum">
              <a:rPr lang="es-ES_tradnl">
                <a:solidFill>
                  <a:prstClr val="black"/>
                </a:solidFill>
                <a:latin typeface="Arial" charset="0"/>
              </a:rPr>
              <a:pPr eaLnBrk="1" hangingPunct="1"/>
              <a:t>118</a:t>
            </a:fld>
            <a:endParaRPr lang="es-ES_tradnl" dirty="0">
              <a:solidFill>
                <a:prstClr val="black"/>
              </a:solidFill>
              <a:latin typeface="Arial"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Longleat Gardens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E0D9C9-5E40-434F-9DDE-679518F88D27}" type="slidenum">
              <a:rPr lang="es-ES_tradnl">
                <a:solidFill>
                  <a:prstClr val="black"/>
                </a:solidFill>
                <a:latin typeface="Arial" charset="0"/>
              </a:rPr>
              <a:pPr eaLnBrk="1" hangingPunct="1"/>
              <a:t>119</a:t>
            </a:fld>
            <a:endParaRPr lang="es-ES_tradnl" dirty="0">
              <a:solidFill>
                <a:prstClr val="black"/>
              </a:solidFill>
              <a:latin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Longleat Gardens.-Teatro de verdor</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A6D329D-52F7-4C24-8A17-0D4E5604A3BC}" type="slidenum">
              <a:rPr lang="es-ES_tradnl">
                <a:solidFill>
                  <a:prstClr val="black"/>
                </a:solidFill>
                <a:latin typeface="Arial" charset="0"/>
              </a:rPr>
              <a:pPr eaLnBrk="1" hangingPunct="1"/>
              <a:t>120</a:t>
            </a:fld>
            <a:endParaRPr lang="es-ES_tradnl" dirty="0">
              <a:solidFill>
                <a:prstClr val="black"/>
              </a:solidFill>
              <a:latin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Longleat Gardens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1DAF21-052E-4581-B97B-F52F105F98C0}" type="slidenum">
              <a:rPr lang="es-ES_tradnl">
                <a:solidFill>
                  <a:prstClr val="black"/>
                </a:solidFill>
                <a:latin typeface="Arial" charset="0"/>
              </a:rPr>
              <a:pPr eaLnBrk="1" hangingPunct="1"/>
              <a:t>121</a:t>
            </a:fld>
            <a:endParaRPr lang="es-ES_tradnl" dirty="0">
              <a:solidFill>
                <a:prstClr val="black"/>
              </a:solidFill>
              <a:latin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Longleat Gardens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57A1EC-991E-421A-8D64-FB54AB583F00}" type="slidenum">
              <a:rPr lang="es-ES_tradnl">
                <a:solidFill>
                  <a:prstClr val="black"/>
                </a:solidFill>
                <a:latin typeface="Arial" charset="0"/>
              </a:rPr>
              <a:pPr eaLnBrk="1" hangingPunct="1"/>
              <a:t>124</a:t>
            </a:fld>
            <a:endParaRPr lang="es-ES_tradnl" dirty="0">
              <a:solidFill>
                <a:prstClr val="black"/>
              </a:solidFill>
              <a:latin typeface="Arial"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 Gardens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6DC827-7E66-45A2-9AC2-4C7197274996}" type="slidenum">
              <a:rPr lang="es-ES_tradnl">
                <a:solidFill>
                  <a:prstClr val="black"/>
                </a:solidFill>
                <a:latin typeface="Arial" charset="0"/>
              </a:rPr>
              <a:pPr eaLnBrk="1" hangingPunct="1"/>
              <a:t>125</a:t>
            </a:fld>
            <a:endParaRPr lang="es-ES_tradnl" dirty="0">
              <a:solidFill>
                <a:prstClr val="black"/>
              </a:solidFill>
              <a:latin typeface="Arial"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 Gardens.-Roses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E83883-1894-4B8B-8E23-F95E21DA671C}" type="slidenum">
              <a:rPr lang="es-ES_tradnl">
                <a:solidFill>
                  <a:prstClr val="black"/>
                </a:solidFill>
                <a:latin typeface="Arial" charset="0"/>
              </a:rPr>
              <a:pPr eaLnBrk="1" hangingPunct="1"/>
              <a:t>126</a:t>
            </a:fld>
            <a:endParaRPr lang="es-ES_tradnl" dirty="0">
              <a:solidFill>
                <a:prstClr val="black"/>
              </a:solidFill>
              <a:latin typeface="Arial"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Loseley.-Rose Garden</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32335E-D0F8-404D-8AB8-38EA40F694AE}" type="slidenum">
              <a:rPr lang="es-ES_tradnl">
                <a:solidFill>
                  <a:prstClr val="black"/>
                </a:solidFill>
                <a:latin typeface="Arial" charset="0"/>
              </a:rPr>
              <a:pPr eaLnBrk="1" hangingPunct="1"/>
              <a:t>127</a:t>
            </a:fld>
            <a:endParaRPr lang="es-ES_tradnl" dirty="0">
              <a:solidFill>
                <a:prstClr val="black"/>
              </a:solidFill>
              <a:latin typeface="Arial"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 Park</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8501A9-7129-4AB0-9BF4-90D4F7B31C54}" type="slidenum">
              <a:rPr lang="es-ES_tradnl">
                <a:solidFill>
                  <a:prstClr val="black"/>
                </a:solidFill>
                <a:latin typeface="Arial" charset="0"/>
              </a:rPr>
              <a:pPr eaLnBrk="1" hangingPunct="1"/>
              <a:t>128</a:t>
            </a:fld>
            <a:endParaRPr lang="es-ES_tradnl" dirty="0">
              <a:solidFill>
                <a:prstClr val="black"/>
              </a:solidFill>
              <a:latin typeface="Arial"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 Garden.-Roses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398DFC-46F4-4D78-A17A-036A45D797EC}" type="slidenum">
              <a:rPr lang="es-ES_tradnl">
                <a:solidFill>
                  <a:prstClr val="black"/>
                </a:solidFill>
                <a:latin typeface="Arial" charset="0"/>
              </a:rPr>
              <a:pPr eaLnBrk="1" hangingPunct="1"/>
              <a:t>129</a:t>
            </a:fld>
            <a:endParaRPr lang="es-ES_tradnl" dirty="0">
              <a:solidFill>
                <a:prstClr val="black"/>
              </a:solidFill>
              <a:latin typeface="Arial"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Lucca Garden</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345F12E-6CF2-4195-84F4-2296E4D1D8C2}" type="slidenum">
              <a:rPr lang="es-ES_tradnl">
                <a:solidFill>
                  <a:prstClr val="black"/>
                </a:solidFill>
                <a:latin typeface="Arial" charset="0"/>
              </a:rPr>
              <a:pPr eaLnBrk="1" hangingPunct="1"/>
              <a:t>130</a:t>
            </a:fld>
            <a:endParaRPr lang="es-ES_tradnl" dirty="0">
              <a:solidFill>
                <a:prstClr val="black"/>
              </a:solidFill>
              <a:latin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Lucca Garden</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B95D17-CCC1-4623-BED8-C037915D577C}" type="slidenum">
              <a:rPr lang="es-ES_tradnl">
                <a:solidFill>
                  <a:prstClr val="black"/>
                </a:solidFill>
                <a:latin typeface="Arial" charset="0"/>
              </a:rPr>
              <a:pPr eaLnBrk="1" hangingPunct="1"/>
              <a:t>132</a:t>
            </a:fld>
            <a:endParaRPr lang="es-ES_tradnl" dirty="0">
              <a:solidFill>
                <a:prstClr val="black"/>
              </a:solidFill>
              <a:latin typeface="Arial"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AA4AD2-097D-4BDE-B04F-B6C10B91E4F5}" type="slidenum">
              <a:rPr lang="es-ES_tradnl">
                <a:solidFill>
                  <a:prstClr val="black"/>
                </a:solidFill>
                <a:latin typeface="Arial" charset="0"/>
              </a:rPr>
              <a:pPr eaLnBrk="1" hangingPunct="1"/>
              <a:t>133</a:t>
            </a:fld>
            <a:endParaRPr lang="es-ES_tradnl" dirty="0">
              <a:solidFill>
                <a:prstClr val="black"/>
              </a:solidFill>
              <a:latin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Park.-Cheshire</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DA72DB-132E-4836-9A37-B2D3DC294E68}" type="slidenum">
              <a:rPr lang="es-ES_tradnl">
                <a:solidFill>
                  <a:prstClr val="black"/>
                </a:solidFill>
                <a:latin typeface="Arial" charset="0"/>
              </a:rPr>
              <a:pPr eaLnBrk="1" hangingPunct="1"/>
              <a:t>134</a:t>
            </a:fld>
            <a:endParaRPr lang="es-ES_tradnl"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8E4611-6AC5-4EDC-B7BA-AC2A11C6DA06}" type="slidenum">
              <a:rPr lang="es-ES_tradnl">
                <a:solidFill>
                  <a:prstClr val="black"/>
                </a:solidFill>
                <a:latin typeface="Arial" charset="0"/>
              </a:rPr>
              <a:pPr eaLnBrk="1" hangingPunct="1"/>
              <a:t>135</a:t>
            </a:fld>
            <a:endParaRPr lang="es-ES_tradnl" dirty="0">
              <a:solidFill>
                <a:prstClr val="black"/>
              </a:solidFill>
              <a:latin typeface="Arial"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a:ln/>
        </p:spPr>
      </p:sp>
      <p:sp>
        <p:nvSpPr>
          <p:cNvPr id="271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1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436416-5239-4D6E-97BD-A0C377C61E95}" type="slidenum">
              <a:rPr lang="es-ES_tradnl">
                <a:solidFill>
                  <a:prstClr val="black"/>
                </a:solidFill>
                <a:latin typeface="Arial" charset="0"/>
              </a:rPr>
              <a:pPr eaLnBrk="1" hangingPunct="1"/>
              <a:t>136</a:t>
            </a:fld>
            <a:endParaRPr lang="es-ES_tradnl" dirty="0">
              <a:solidFill>
                <a:prstClr val="black"/>
              </a:solidFill>
              <a:latin typeface="Arial"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a:ln/>
        </p:spPr>
      </p:sp>
      <p:sp>
        <p:nvSpPr>
          <p:cNvPr id="272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2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06D47F-F49E-40EB-B056-DC5492A4C199}" type="slidenum">
              <a:rPr lang="es-ES_tradnl">
                <a:solidFill>
                  <a:prstClr val="black"/>
                </a:solidFill>
                <a:latin typeface="Arial" charset="0"/>
              </a:rPr>
              <a:pPr eaLnBrk="1" hangingPunct="1"/>
              <a:t>137</a:t>
            </a:fld>
            <a:endParaRPr lang="es-ES_tradnl" dirty="0">
              <a:solidFill>
                <a:prstClr val="black"/>
              </a:solidFill>
              <a:latin typeface="Arial"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a:ln/>
        </p:spPr>
      </p:sp>
      <p:sp>
        <p:nvSpPr>
          <p:cNvPr id="273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3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2400278-E969-46C1-B117-868084FD8053}" type="slidenum">
              <a:rPr lang="es-ES_tradnl">
                <a:solidFill>
                  <a:prstClr val="black"/>
                </a:solidFill>
                <a:latin typeface="Arial" charset="0"/>
              </a:rPr>
              <a:pPr eaLnBrk="1" hangingPunct="1"/>
              <a:t>138</a:t>
            </a:fld>
            <a:endParaRPr lang="es-ES_tradnl" dirty="0">
              <a:solidFill>
                <a:prstClr val="black"/>
              </a:solidFill>
              <a:latin typeface="Arial"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A14520-95A2-4082-8009-4DB0A8DB102B}" type="slidenum">
              <a:rPr lang="es-ES_tradnl">
                <a:solidFill>
                  <a:prstClr val="black"/>
                </a:solidFill>
                <a:latin typeface="Arial" charset="0"/>
              </a:rPr>
              <a:pPr eaLnBrk="1" hangingPunct="1"/>
              <a:t>139</a:t>
            </a:fld>
            <a:endParaRPr lang="es-ES_tradnl" dirty="0">
              <a:solidFill>
                <a:prstClr val="black"/>
              </a:solidFill>
              <a:latin typeface="Arial"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8442A8-79F8-444D-B3A8-FED88EEC1B42}" type="slidenum">
              <a:rPr lang="es-ES_tradnl">
                <a:solidFill>
                  <a:prstClr val="black"/>
                </a:solidFill>
                <a:latin typeface="Arial" charset="0"/>
              </a:rPr>
              <a:pPr eaLnBrk="1" hangingPunct="1"/>
              <a:t>140</a:t>
            </a:fld>
            <a:endParaRPr lang="es-ES_tradnl" dirty="0">
              <a:solidFill>
                <a:prstClr val="black"/>
              </a:solidFill>
              <a:latin typeface="Arial"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BA311C-2241-4AC8-A2D2-679847813BE5}" type="slidenum">
              <a:rPr lang="es-ES_tradnl">
                <a:solidFill>
                  <a:prstClr val="black"/>
                </a:solidFill>
                <a:latin typeface="Arial" charset="0"/>
              </a:rPr>
              <a:pPr eaLnBrk="1" hangingPunct="1"/>
              <a:t>141</a:t>
            </a:fld>
            <a:endParaRPr lang="es-ES_tradnl" dirty="0">
              <a:solidFill>
                <a:prstClr val="black"/>
              </a:solidFill>
              <a:latin typeface="Arial"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Park.-Roses</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0DC9D5-4D46-452F-8AEA-DC877A72BB6F}" type="slidenum">
              <a:rPr lang="es-ES_tradnl">
                <a:solidFill>
                  <a:prstClr val="black"/>
                </a:solidFill>
                <a:latin typeface="Arial" charset="0"/>
              </a:rPr>
              <a:pPr eaLnBrk="1" hangingPunct="1"/>
              <a:t>142</a:t>
            </a:fld>
            <a:endParaRPr lang="es-ES_tradnl" dirty="0">
              <a:solidFill>
                <a:prstClr val="black"/>
              </a:solidFill>
              <a:latin typeface="Arial"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a:ln/>
        </p:spPr>
      </p:sp>
      <p:sp>
        <p:nvSpPr>
          <p:cNvPr id="2785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85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34C9EE-2D30-44BA-8F05-D226FC12EFFE}" type="slidenum">
              <a:rPr lang="es-ES_tradnl">
                <a:solidFill>
                  <a:prstClr val="black"/>
                </a:solidFill>
                <a:latin typeface="Arial" charset="0"/>
              </a:rPr>
              <a:pPr eaLnBrk="1" hangingPunct="1"/>
              <a:t>143</a:t>
            </a:fld>
            <a:endParaRPr lang="es-ES_tradnl" dirty="0">
              <a:solidFill>
                <a:prstClr val="black"/>
              </a:solidFill>
              <a:latin typeface="Arial"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a:ln/>
        </p:spPr>
      </p:sp>
      <p:sp>
        <p:nvSpPr>
          <p:cNvPr id="2795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95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EB380F-E619-4009-9417-C8C03F7DD8FD}" type="slidenum">
              <a:rPr lang="es-ES_tradnl">
                <a:solidFill>
                  <a:prstClr val="black"/>
                </a:solidFill>
                <a:latin typeface="Arial" charset="0"/>
              </a:rPr>
              <a:pPr eaLnBrk="1" hangingPunct="1"/>
              <a:t>144</a:t>
            </a:fld>
            <a:endParaRPr lang="es-ES_tradnl" dirty="0">
              <a:solidFill>
                <a:prstClr val="black"/>
              </a:solidFill>
              <a:latin typeface="Arial"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a:ln/>
        </p:spPr>
      </p:sp>
      <p:sp>
        <p:nvSpPr>
          <p:cNvPr id="2805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805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DAC3DB-4B5C-469E-967D-D0E123D3F65D}" type="slidenum">
              <a:rPr lang="es-ES_tradnl">
                <a:solidFill>
                  <a:prstClr val="black"/>
                </a:solidFill>
                <a:latin typeface="Arial" charset="0"/>
              </a:rPr>
              <a:pPr eaLnBrk="1" hangingPunct="1"/>
              <a:t>145</a:t>
            </a:fld>
            <a:endParaRPr lang="es-ES_tradnl" dirty="0">
              <a:solidFill>
                <a:prstClr val="black"/>
              </a:solidFill>
              <a:latin typeface="Arial"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a:ln/>
        </p:spPr>
      </p:sp>
      <p:sp>
        <p:nvSpPr>
          <p:cNvPr id="281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81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563142-CA9A-4B9E-949A-1DD2A8773108}" type="slidenum">
              <a:rPr lang="es-ES_tradnl">
                <a:solidFill>
                  <a:prstClr val="black"/>
                </a:solidFill>
                <a:latin typeface="Arial" charset="0"/>
              </a:rPr>
              <a:pPr eaLnBrk="1" hangingPunct="1"/>
              <a:t>146</a:t>
            </a:fld>
            <a:endParaRPr lang="es-ES_tradnl" dirty="0">
              <a:solidFill>
                <a:prstClr val="black"/>
              </a:solidFill>
              <a:latin typeface="Arial"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a:ln/>
        </p:spPr>
      </p:sp>
      <p:sp>
        <p:nvSpPr>
          <p:cNvPr id="282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82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EA070E6-E805-4FFC-8782-9F5E07FBA683}" type="slidenum">
              <a:rPr lang="es-ES_tradnl">
                <a:solidFill>
                  <a:prstClr val="black"/>
                </a:solidFill>
                <a:latin typeface="Arial" charset="0"/>
              </a:rPr>
              <a:pPr eaLnBrk="1" hangingPunct="1"/>
              <a:t>147</a:t>
            </a:fld>
            <a:endParaRPr lang="es-ES_tradnl" dirty="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462464" cy="1944216"/>
          </a:xfrm>
        </p:spPr>
        <p:txBody>
          <a:bodyPr>
            <a:normAutofit fontScale="90000"/>
          </a:bodyPr>
          <a:lstStyle/>
          <a:p>
            <a:r>
              <a:rPr lang="es-ES" sz="3600" dirty="0"/>
              <a:t>EUROPA.-LA VUELTA AL MUNDO EN 885 JARDINES.- ISLAS BRITANICAS.-C</a:t>
            </a:r>
            <a:br>
              <a:rPr lang="es-ES" dirty="0"/>
            </a:br>
            <a:endParaRPr lang="es-ES" dirty="0"/>
          </a:p>
        </p:txBody>
      </p:sp>
      <p:sp>
        <p:nvSpPr>
          <p:cNvPr id="3" name="2 Subtítulo"/>
          <p:cNvSpPr>
            <a:spLocks noGrp="1"/>
          </p:cNvSpPr>
          <p:nvPr>
            <p:ph type="subTitle" idx="1"/>
          </p:nvPr>
        </p:nvSpPr>
        <p:spPr>
          <a:xfrm>
            <a:off x="2411760" y="4869160"/>
            <a:ext cx="4536504" cy="1371600"/>
          </a:xfrm>
        </p:spPr>
        <p:txBody>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LACEY GREEN</a:t>
            </a:r>
          </a:p>
        </p:txBody>
      </p:sp>
      <p:sp>
        <p:nvSpPr>
          <p:cNvPr id="3" name="2 Marcador de contenido"/>
          <p:cNvSpPr>
            <a:spLocks noGrp="1"/>
          </p:cNvSpPr>
          <p:nvPr>
            <p:ph sz="quarter" idx="1"/>
          </p:nvPr>
        </p:nvSpPr>
        <p:spPr>
          <a:xfrm>
            <a:off x="827584" y="2132856"/>
            <a:ext cx="6912768" cy="4297688"/>
          </a:xfrm>
        </p:spPr>
        <p:txBody>
          <a:bodyPr/>
          <a:lstStyle/>
          <a:p>
            <a:pPr>
              <a:defRPr/>
            </a:pPr>
            <a:r>
              <a:rPr lang="es-ES" dirty="0"/>
              <a:t>Lacey Green es un pueblo y una parroquia civil en el distrito de Wycombe cerca de Princes Risborough , en Buckinghamshire , Inglaterra . Se encuentra en las colinas de Chiltern sobre la ciudad. </a:t>
            </a:r>
          </a:p>
          <a:p>
            <a:pPr>
              <a:defRPr/>
            </a:pPr>
            <a:r>
              <a:rPr lang="es-ES" dirty="0"/>
              <a:t>Fue el hogar de Heston Blumenthal - cuyos padres solía poseer muchos locales ( en esta área) salas de juego. </a:t>
            </a:r>
          </a:p>
          <a:p>
            <a:pPr>
              <a:defRPr/>
            </a:pPr>
            <a:endParaRPr lang="es-ES" dirty="0"/>
          </a:p>
        </p:txBody>
      </p:sp>
    </p:spTree>
    <p:extLst>
      <p:ext uri="{BB962C8B-B14F-4D97-AF65-F5344CB8AC3E}">
        <p14:creationId xmlns:p14="http://schemas.microsoft.com/office/powerpoint/2010/main" val="3517055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71600" y="908720"/>
            <a:ext cx="7056784" cy="5544468"/>
          </a:xfrm>
        </p:spPr>
        <p:txBody>
          <a:bodyPr>
            <a:normAutofit lnSpcReduction="10000"/>
          </a:bodyPr>
          <a:lstStyle/>
          <a:p>
            <a:pPr>
              <a:defRPr/>
            </a:pPr>
            <a:r>
              <a:rPr lang="es-ES" dirty="0"/>
              <a:t>RAF Bomber Comando requisó algunas tierras agrícolas de un campo de aviación durante la Segunda Guerra Mundial .</a:t>
            </a:r>
          </a:p>
          <a:p>
            <a:pPr>
              <a:defRPr/>
            </a:pPr>
            <a:r>
              <a:rPr lang="es-ES" dirty="0"/>
              <a:t> La tierra se ha vuelto a la agricultura, el patio de la escuela y el campo de deportes del pueblo.  </a:t>
            </a:r>
          </a:p>
          <a:p>
            <a:pPr>
              <a:defRPr/>
            </a:pPr>
            <a:r>
              <a:rPr lang="es-ES" dirty="0"/>
              <a:t>El pueblo ha perdido su capilla metodista, taller y oficina sub-post, pero aún conserva un club deportivo, escuela primaria, dos bares (tres si se incluye la Rosa y Lily en Loma de Parslow), Village Hall y por supuesto, el molino de viento. </a:t>
            </a:r>
          </a:p>
          <a:p>
            <a:pPr>
              <a:defRPr/>
            </a:pPr>
            <a:r>
              <a:rPr lang="es-ES" dirty="0"/>
              <a:t>La aldea era conocida como leasy verde en el siglo XIX . Está hermanada con Hambye en Francia . </a:t>
            </a:r>
          </a:p>
          <a:p>
            <a:pPr>
              <a:defRPr/>
            </a:pPr>
            <a:endParaRPr lang="es-ES" dirty="0"/>
          </a:p>
        </p:txBody>
      </p:sp>
    </p:spTree>
    <p:extLst>
      <p:ext uri="{BB962C8B-B14F-4D97-AF65-F5344CB8AC3E}">
        <p14:creationId xmlns:p14="http://schemas.microsoft.com/office/powerpoint/2010/main" val="330628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71600" y="404664"/>
            <a:ext cx="7582743" cy="5694362"/>
          </a:xfrm>
        </p:spPr>
        <p:txBody>
          <a:bodyPr/>
          <a:lstStyle/>
          <a:p>
            <a:pPr>
              <a:defRPr/>
            </a:pPr>
            <a:r>
              <a:rPr lang="es-ES" dirty="0"/>
              <a:t>La aldea era conocida como Leasy green en el siglo XIX.</a:t>
            </a:r>
          </a:p>
          <a:p>
            <a:pPr>
              <a:defRPr/>
            </a:pPr>
            <a:r>
              <a:rPr lang="es-ES" dirty="0"/>
              <a:t> Está hermanada con Hambye en Francia . </a:t>
            </a:r>
          </a:p>
          <a:p>
            <a:pPr>
              <a:defRPr/>
            </a:pPr>
            <a:r>
              <a:rPr lang="es-ES" dirty="0"/>
              <a:t>Lacey Green es ahora también el hogar de un nuevo club de polo verde de encaje Polo Club. </a:t>
            </a:r>
          </a:p>
          <a:p>
            <a:pPr>
              <a:defRPr/>
            </a:pPr>
            <a:endParaRPr lang="es-ES" dirty="0"/>
          </a:p>
          <a:p>
            <a:pPr>
              <a:defRPr/>
            </a:pPr>
            <a:endParaRPr lang="es-ES" dirty="0"/>
          </a:p>
        </p:txBody>
      </p:sp>
    </p:spTree>
    <p:extLst>
      <p:ext uri="{BB962C8B-B14F-4D97-AF65-F5344CB8AC3E}">
        <p14:creationId xmlns:p14="http://schemas.microsoft.com/office/powerpoint/2010/main" val="864683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733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485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795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1467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673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LANHYDROCKS GARDENS</a:t>
            </a:r>
          </a:p>
        </p:txBody>
      </p:sp>
      <p:sp>
        <p:nvSpPr>
          <p:cNvPr id="3" name="2 Marcador de contenido"/>
          <p:cNvSpPr>
            <a:spLocks noGrp="1"/>
          </p:cNvSpPr>
          <p:nvPr>
            <p:ph sz="quarter" idx="1"/>
          </p:nvPr>
        </p:nvSpPr>
        <p:spPr>
          <a:xfrm>
            <a:off x="827584" y="1916831"/>
            <a:ext cx="7416824" cy="4182343"/>
          </a:xfrm>
        </p:spPr>
        <p:txBody>
          <a:bodyPr/>
          <a:lstStyle/>
          <a:p>
            <a:pPr>
              <a:defRPr/>
            </a:pPr>
            <a:r>
              <a:rPr lang="es-ES" b="1" dirty="0"/>
              <a:t>Lanhydrock</a:t>
            </a:r>
            <a:r>
              <a:rPr lang="es-ES" dirty="0"/>
              <a:t> es una gran casa de campo cerca de Bodmin en Cornwall, Inglaterra, en el Reino Unido. </a:t>
            </a:r>
          </a:p>
          <a:p>
            <a:pPr>
              <a:defRPr/>
            </a:pPr>
            <a:r>
              <a:rPr lang="es-ES" dirty="0"/>
              <a:t>Está situada en extensos terrenos 360 hectáreas o 890 hectáreas por encima del  rio Fowey , hoy administrada por la National Trust, desde 1953.</a:t>
            </a:r>
          </a:p>
          <a:p>
            <a:pPr>
              <a:defRPr/>
            </a:pPr>
            <a:r>
              <a:rPr lang="es-ES" dirty="0"/>
              <a:t>Gran parte de la casa actual se remonta a la época victoriana.</a:t>
            </a:r>
          </a:p>
        </p:txBody>
      </p:sp>
    </p:spTree>
    <p:extLst>
      <p:ext uri="{BB962C8B-B14F-4D97-AF65-F5344CB8AC3E}">
        <p14:creationId xmlns:p14="http://schemas.microsoft.com/office/powerpoint/2010/main" val="211440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908720"/>
            <a:ext cx="7272808" cy="5190455"/>
          </a:xfrm>
        </p:spPr>
        <p:txBody>
          <a:bodyPr/>
          <a:lstStyle/>
          <a:p>
            <a:pPr>
              <a:defRPr/>
            </a:pPr>
            <a:r>
              <a:rPr lang="es-ES" dirty="0"/>
              <a:t>En 1953 la casa y sus alrededores de 160 hectáreas de zonas verdes fueron entregados a la Fundación Nacional por el 7º  Vizconde de Clifden. </a:t>
            </a:r>
          </a:p>
          <a:p>
            <a:pPr>
              <a:defRPr/>
            </a:pPr>
            <a:r>
              <a:rPr lang="es-ES" dirty="0"/>
              <a:t>Lanhydrock fue el escenario principal de una versión de la película de 1996 </a:t>
            </a:r>
            <a:r>
              <a:rPr lang="es-ES" i="1" dirty="0"/>
              <a:t>Noche de Reyes,</a:t>
            </a:r>
            <a:r>
              <a:rPr lang="es-ES" dirty="0"/>
              <a:t> dirigida por Trevor Nunn, y protagonizada por Helena Bonham Carter como Olivia.</a:t>
            </a:r>
          </a:p>
        </p:txBody>
      </p:sp>
    </p:spTree>
    <p:extLst>
      <p:ext uri="{BB962C8B-B14F-4D97-AF65-F5344CB8AC3E}">
        <p14:creationId xmlns:p14="http://schemas.microsoft.com/office/powerpoint/2010/main" val="3554113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anhydro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690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Lanhydrock garde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555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Lanhydrock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14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Lanhydrock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732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Lanhydroc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145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Lanhydrock Gardens i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314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Lanhydroc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311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Lanhydroc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170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Lanhydroc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349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Lanhydr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390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Lanhydrocks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838" y="-315913"/>
            <a:ext cx="12192001" cy="807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784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274638"/>
            <a:ext cx="6737176" cy="1143000"/>
          </a:xfrm>
        </p:spPr>
        <p:txBody>
          <a:bodyPr/>
          <a:lstStyle/>
          <a:p>
            <a:pPr>
              <a:defRPr/>
            </a:pPr>
            <a:r>
              <a:rPr lang="es-ES" dirty="0"/>
              <a:t>LEEDS CASTLE</a:t>
            </a:r>
          </a:p>
        </p:txBody>
      </p:sp>
      <p:sp>
        <p:nvSpPr>
          <p:cNvPr id="3" name="2 Marcador de contenido"/>
          <p:cNvSpPr>
            <a:spLocks noGrp="1"/>
          </p:cNvSpPr>
          <p:nvPr>
            <p:ph sz="quarter" idx="1"/>
          </p:nvPr>
        </p:nvSpPr>
        <p:spPr>
          <a:xfrm>
            <a:off x="899592" y="2132856"/>
            <a:ext cx="6840760" cy="4153644"/>
          </a:xfrm>
        </p:spPr>
        <p:txBody>
          <a:bodyPr/>
          <a:lstStyle/>
          <a:p>
            <a:pPr>
              <a:defRPr/>
            </a:pPr>
            <a:r>
              <a:rPr lang="es-ES" dirty="0"/>
              <a:t>El Parque fue creado en la Edad Media, lo que refleja la importancia Castillo de Leeds como residencia real.</a:t>
            </a:r>
          </a:p>
          <a:p>
            <a:pPr>
              <a:defRPr/>
            </a:pPr>
            <a:r>
              <a:rPr lang="es-ES" dirty="0"/>
              <a:t> Hay pruebas documentadas de un viñedo en el castillo en un registro de gastos para 1291-1293 de fecha Royal Eduardo I y la reina Leonor de Castilla. </a:t>
            </a:r>
          </a:p>
          <a:p>
            <a:pPr>
              <a:defRPr/>
            </a:pPr>
            <a:r>
              <a:rPr lang="es-ES" dirty="0"/>
              <a:t>Se replantaron las vides de Alemania en 1980 y fue ampliada con una gama más amplia de variedades en el 2000.</a:t>
            </a:r>
          </a:p>
        </p:txBody>
      </p:sp>
    </p:spTree>
    <p:extLst>
      <p:ext uri="{BB962C8B-B14F-4D97-AF65-F5344CB8AC3E}">
        <p14:creationId xmlns:p14="http://schemas.microsoft.com/office/powerpoint/2010/main" val="1776977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043608" y="1124744"/>
            <a:ext cx="7128792" cy="5233194"/>
          </a:xfrm>
        </p:spPr>
        <p:txBody>
          <a:bodyPr/>
          <a:lstStyle/>
          <a:p>
            <a:pPr>
              <a:buFont typeface="Arial" charset="0"/>
              <a:buNone/>
              <a:defRPr/>
            </a:pPr>
            <a:r>
              <a:rPr lang="es-ES" dirty="0"/>
              <a:t>  En la década de 1730,  el Sr.Fairfax envió ginseng silvestre y  aceitunas de Virginia para ser cultivadas en los invernaderos del Castillo. </a:t>
            </a:r>
          </a:p>
          <a:p>
            <a:pPr>
              <a:buFont typeface="Arial" charset="0"/>
              <a:buNone/>
              <a:defRPr/>
            </a:pPr>
            <a:r>
              <a:rPr lang="es-ES" dirty="0"/>
              <a:t>   El Duckery se creó en la década de 1960 por Oliva, Lady Baillie y por Russell Page, que también transformó el antiguo jardin de flores del castillo en un jardín de domestico , ahora llamado el Jardín de Culpeper. </a:t>
            </a:r>
          </a:p>
          <a:p>
            <a:pPr>
              <a:buFont typeface="Arial" charset="0"/>
              <a:buNone/>
              <a:defRPr/>
            </a:pPr>
            <a:r>
              <a:rPr lang="es-ES" dirty="0"/>
              <a:t>La Princesa Alexandra abrió el Jardín Baillie  en 1999, en el lugar donde existía un jardín anterior siglo XVIII.</a:t>
            </a:r>
          </a:p>
        </p:txBody>
      </p:sp>
    </p:spTree>
    <p:extLst>
      <p:ext uri="{BB962C8B-B14F-4D97-AF65-F5344CB8AC3E}">
        <p14:creationId xmlns:p14="http://schemas.microsoft.com/office/powerpoint/2010/main" val="3011794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Leed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9277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Leeds Castle &amp;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799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Leed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368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Leed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0932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Leeds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741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Leeds_Castle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144780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677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Leeds_Castle_Gardens_045"/>
          <p:cNvPicPr>
            <a:picLocks noChangeAspect="1" noChangeArrowheads="1"/>
          </p:cNvPicPr>
          <p:nvPr/>
        </p:nvPicPr>
        <p:blipFill rotWithShape="1">
          <a:blip r:embed="rId3">
            <a:extLst>
              <a:ext uri="{28A0092B-C50C-407E-A947-70E740481C1C}">
                <a14:useLocalDpi xmlns:a14="http://schemas.microsoft.com/office/drawing/2010/main" val="0"/>
              </a:ext>
            </a:extLst>
          </a:blip>
          <a:srcRect l="1" r="-1471" b="4314"/>
          <a:stretch/>
        </p:blipFill>
        <p:spPr bwMode="auto">
          <a:xfrm>
            <a:off x="-1" y="0"/>
            <a:ext cx="92784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10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LEONARDSLEE GARDENS</a:t>
            </a:r>
          </a:p>
        </p:txBody>
      </p:sp>
      <p:sp>
        <p:nvSpPr>
          <p:cNvPr id="3" name="2 Marcador de contenido"/>
          <p:cNvSpPr>
            <a:spLocks noGrp="1"/>
          </p:cNvSpPr>
          <p:nvPr>
            <p:ph sz="quarter" idx="1"/>
          </p:nvPr>
        </p:nvSpPr>
        <p:spPr>
          <a:xfrm>
            <a:off x="457200" y="2132856"/>
            <a:ext cx="7467600" cy="4341096"/>
          </a:xfrm>
        </p:spPr>
        <p:txBody>
          <a:bodyPr>
            <a:normAutofit lnSpcReduction="10000"/>
          </a:bodyPr>
          <a:lstStyle/>
          <a:p>
            <a:pPr>
              <a:defRPr/>
            </a:pPr>
            <a:r>
              <a:rPr lang="es-ES" b="1" dirty="0"/>
              <a:t>Leonardslee</a:t>
            </a:r>
            <a:r>
              <a:rPr lang="es-ES" dirty="0"/>
              <a:t> es una casa de campo y jardín, cerca de Baja Beeding en West Sussex, Inglaterra.</a:t>
            </a:r>
          </a:p>
          <a:p>
            <a:pPr>
              <a:defRPr/>
            </a:pPr>
            <a:r>
              <a:rPr lang="es-ES" dirty="0"/>
              <a:t>Una característica inusual, de Inglaterra, es la colonia de canguros que han segado la hierba en los jardines durante más de un siglo..</a:t>
            </a:r>
          </a:p>
          <a:p>
            <a:pPr>
              <a:defRPr/>
            </a:pPr>
            <a:r>
              <a:rPr lang="es-ES" dirty="0"/>
              <a:t> Un jardín rocoso cerca de la casa fue construido 1890 por el famoso James Pulham e Hijo Victoria empresa de jardinería. </a:t>
            </a:r>
          </a:p>
          <a:p>
            <a:pPr>
              <a:defRPr/>
            </a:pPr>
            <a:r>
              <a:rPr lang="es-ES" dirty="0"/>
              <a:t>Leonardslee se compró  en 1801 por la familia Beauclerk, quienes hicieron las primeras plantaciones ornamentales.</a:t>
            </a:r>
          </a:p>
          <a:p>
            <a:pPr>
              <a:defRPr/>
            </a:pPr>
            <a:endParaRPr lang="es-ES" dirty="0"/>
          </a:p>
        </p:txBody>
      </p:sp>
    </p:spTree>
    <p:extLst>
      <p:ext uri="{BB962C8B-B14F-4D97-AF65-F5344CB8AC3E}">
        <p14:creationId xmlns:p14="http://schemas.microsoft.com/office/powerpoint/2010/main" val="1404785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01625" y="1124743"/>
            <a:ext cx="7438727" cy="4974431"/>
          </a:xfrm>
        </p:spPr>
        <p:txBody>
          <a:bodyPr>
            <a:normAutofit/>
          </a:bodyPr>
          <a:lstStyle/>
          <a:p>
            <a:pPr>
              <a:defRPr/>
            </a:pPr>
            <a:r>
              <a:rPr lang="en-US" dirty="0"/>
              <a:t>En 1852 se vendieron a la familia Hubbard que construyó la actual casa de estilo italiano.</a:t>
            </a:r>
          </a:p>
          <a:p>
            <a:pPr>
              <a:defRPr/>
            </a:pPr>
            <a:r>
              <a:rPr lang="es-ES" dirty="0"/>
              <a:t>Edmund Loder de Flore, en Northampton-shire casó con Marion Hubbard en 1876 y compró la propiedad de sus suegros en 1889.</a:t>
            </a:r>
          </a:p>
          <a:p>
            <a:pPr>
              <a:defRPr/>
            </a:pPr>
            <a:r>
              <a:rPr lang="es-ES" dirty="0"/>
              <a:t>Se plantó una gran cantidad de flora exótica en un corto tiempo y también introdujo gacelas, castores, canguros etc...</a:t>
            </a:r>
          </a:p>
          <a:p>
            <a:pPr>
              <a:defRPr/>
            </a:pPr>
            <a:r>
              <a:rPr lang="es-ES" dirty="0"/>
              <a:t>El Pulhams construyó el jardín de rocas 1890 utilizando una mezcla de piedra arenisca del Cretácico natural y artificial.</a:t>
            </a:r>
          </a:p>
          <a:p>
            <a:pPr>
              <a:defRPr/>
            </a:pPr>
            <a:r>
              <a:rPr lang="es-ES" dirty="0"/>
              <a:t>.</a:t>
            </a:r>
          </a:p>
          <a:p>
            <a:pPr>
              <a:defRPr/>
            </a:pPr>
            <a:endParaRPr lang="es-ES" dirty="0"/>
          </a:p>
        </p:txBody>
      </p:sp>
    </p:spTree>
    <p:extLst>
      <p:ext uri="{BB962C8B-B14F-4D97-AF65-F5344CB8AC3E}">
        <p14:creationId xmlns:p14="http://schemas.microsoft.com/office/powerpoint/2010/main" val="2255519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jardín de rocas es de tamaño moderado y rodeado de coníferas para proporcionar protección. Leonardslee se ha mantenido en la familia Loder hasta el presente, con el dueño actual, Robin Loder ha realizado cuatro nuevos lagos y las nuevas plantaciones en el lado este del valle.</a:t>
            </a:r>
          </a:p>
          <a:p>
            <a:endParaRPr lang="es-ES" dirty="0"/>
          </a:p>
        </p:txBody>
      </p:sp>
    </p:spTree>
    <p:extLst>
      <p:ext uri="{BB962C8B-B14F-4D97-AF65-F5344CB8AC3E}">
        <p14:creationId xmlns:p14="http://schemas.microsoft.com/office/powerpoint/2010/main" val="4582676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268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Leonardslee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597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Leonardsle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302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Leonardsle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056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154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0845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0224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611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0983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633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3365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6379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191000"/>
            <a:ext cx="22860000" cy="15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5608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3"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6088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463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7420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5478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0159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507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396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191000"/>
            <a:ext cx="22860000" cy="15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3376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5676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3645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0029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5372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8867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Leonardslee hortensi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404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Leonardslee rock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7114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Leonardslee Rock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8538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Leonards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7132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3" descr="Leonardslee_Autumn_WoodlandWal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49745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274638"/>
            <a:ext cx="6953200" cy="1143000"/>
          </a:xfrm>
        </p:spPr>
        <p:txBody>
          <a:bodyPr/>
          <a:lstStyle/>
          <a:p>
            <a:pPr>
              <a:defRPr/>
            </a:pPr>
            <a:r>
              <a:rPr lang="es-ES" dirty="0"/>
              <a:t>LEVENS HALL</a:t>
            </a:r>
          </a:p>
        </p:txBody>
      </p:sp>
      <p:sp>
        <p:nvSpPr>
          <p:cNvPr id="3" name="2 Marcador de contenido"/>
          <p:cNvSpPr>
            <a:spLocks noGrp="1"/>
          </p:cNvSpPr>
          <p:nvPr>
            <p:ph sz="quarter" idx="1"/>
          </p:nvPr>
        </p:nvSpPr>
        <p:spPr>
          <a:xfrm>
            <a:off x="755576" y="1500188"/>
            <a:ext cx="7272808" cy="4498975"/>
          </a:xfrm>
        </p:spPr>
        <p:txBody>
          <a:bodyPr>
            <a:normAutofit lnSpcReduction="10000"/>
          </a:bodyPr>
          <a:lstStyle/>
          <a:p>
            <a:pPr>
              <a:defRPr/>
            </a:pPr>
            <a:r>
              <a:rPr lang="es-ES" dirty="0"/>
              <a:t>Histórico Jardín topiario en el sur de Cumbria </a:t>
            </a:r>
          </a:p>
          <a:p>
            <a:pPr>
              <a:defRPr/>
            </a:pPr>
            <a:r>
              <a:rPr lang="es-ES" dirty="0"/>
              <a:t>Un jardín que data de 1694 - mediante una combinación de las circunstancias y el amor de los jardines en Levens Hall han sobrevivido en su diseño original. </a:t>
            </a:r>
          </a:p>
          <a:p>
            <a:pPr>
              <a:defRPr/>
            </a:pPr>
            <a:r>
              <a:rPr lang="es-ES" dirty="0"/>
              <a:t>Las Topiarias son algunas de las más antiguas del mundo .</a:t>
            </a:r>
          </a:p>
          <a:p>
            <a:pPr>
              <a:defRPr/>
            </a:pPr>
            <a:r>
              <a:rPr lang="es-ES" dirty="0"/>
              <a:t>El jardín histórico , también incorpora un pequeño huerto de manzanos y nísperos, un nuttery y un jardín de hierbas, una bolera, un jardín de rosas, los bordes herbáceos y plantas de temporada</a:t>
            </a:r>
          </a:p>
        </p:txBody>
      </p:sp>
    </p:spTree>
    <p:extLst>
      <p:ext uri="{BB962C8B-B14F-4D97-AF65-F5344CB8AC3E}">
        <p14:creationId xmlns:p14="http://schemas.microsoft.com/office/powerpoint/2010/main" val="33115886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043608" y="836712"/>
            <a:ext cx="7128792" cy="5262463"/>
          </a:xfrm>
        </p:spPr>
        <p:txBody>
          <a:bodyPr/>
          <a:lstStyle/>
          <a:p>
            <a:pPr>
              <a:defRPr/>
            </a:pPr>
            <a:r>
              <a:rPr lang="es-ES" dirty="0"/>
              <a:t>Para celebrar la alianza del coronel James Grahme y su jardinero Guillaume Beaumont, se coloco una fuente en el jardin, se añadió en 1994.</a:t>
            </a:r>
          </a:p>
        </p:txBody>
      </p:sp>
    </p:spTree>
    <p:extLst>
      <p:ext uri="{BB962C8B-B14F-4D97-AF65-F5344CB8AC3E}">
        <p14:creationId xmlns:p14="http://schemas.microsoft.com/office/powerpoint/2010/main" val="10091367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3" descr="Levens_hall_a28"/>
          <p:cNvPicPr>
            <a:picLocks noChangeAspect="1" noChangeArrowheads="1"/>
          </p:cNvPicPr>
          <p:nvPr/>
        </p:nvPicPr>
        <p:blipFill rotWithShape="1">
          <a:blip r:embed="rId3">
            <a:extLst>
              <a:ext uri="{28A0092B-C50C-407E-A947-70E740481C1C}">
                <a14:useLocalDpi xmlns:a14="http://schemas.microsoft.com/office/drawing/2010/main" val="0"/>
              </a:ext>
            </a:extLst>
          </a:blip>
          <a:srcRect b="4132"/>
          <a:stretch/>
        </p:blipFill>
        <p:spPr bwMode="auto">
          <a:xfrm>
            <a:off x="-684213" y="0"/>
            <a:ext cx="98282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99464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4" descr="Leven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7215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Leve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6495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Leven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3654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Leve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7346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Leven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5332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8572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Levens Hall 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1643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1153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Levens Hal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6736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2909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0866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4466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7710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3094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Levens-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893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LONDON PARKS</a:t>
            </a:r>
          </a:p>
        </p:txBody>
      </p:sp>
      <p:sp>
        <p:nvSpPr>
          <p:cNvPr id="3" name="2 Marcador de contenido"/>
          <p:cNvSpPr>
            <a:spLocks noGrp="1"/>
          </p:cNvSpPr>
          <p:nvPr>
            <p:ph sz="quarter" idx="1"/>
          </p:nvPr>
        </p:nvSpPr>
        <p:spPr/>
        <p:txBody>
          <a:bodyPr/>
          <a:lstStyle/>
          <a:p>
            <a:r>
              <a:rPr lang="es-ES" dirty="0"/>
              <a:t>Hay muchos parques y espacios abiertos en Londres , Inglaterra . El espacio verde en el centro de Londres se compone de cinco parques reales , complementados por una serie de pequeñas plazas ajardinadas esparcidos por el centro de la ciudad. Espacio abierto en el resto de la ciudad está dominada por los restantes tres parques reales y muchos otros parques y espacios abiertos de una gama de tamaños, dirigidos principalmente por los locales de ciudades de Londres , aunque otros propietarios incluyen el National Trust y la City of London Corporation . </a:t>
            </a:r>
          </a:p>
        </p:txBody>
      </p:sp>
    </p:spTree>
    <p:extLst>
      <p:ext uri="{BB962C8B-B14F-4D97-AF65-F5344CB8AC3E}">
        <p14:creationId xmlns:p14="http://schemas.microsoft.com/office/powerpoint/2010/main" val="23157123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Londo¡res-Kensington Gardens-The Flowers Walk-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9360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Lond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0768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London 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1684338"/>
            <a:ext cx="15240000"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937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Lond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2271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London 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9393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Lond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7374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London 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3700463"/>
            <a:ext cx="15240000"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322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London Hyd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23223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Londres- Kensington Gardens-The Flowers Walk-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4088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Londres Hyde Park-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5784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Londres-Hyde Park-Parter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9134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Londres-Hyde P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372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Londres-Kensington Gardens-The Flowers Wal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5153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Londres-Hyde Park-Serpentin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4717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HOLLAND PARK</a:t>
            </a:r>
          </a:p>
        </p:txBody>
      </p:sp>
      <p:sp>
        <p:nvSpPr>
          <p:cNvPr id="3" name="2 Marcador de contenido"/>
          <p:cNvSpPr>
            <a:spLocks noGrp="1"/>
          </p:cNvSpPr>
          <p:nvPr>
            <p:ph sz="quarter" idx="1"/>
          </p:nvPr>
        </p:nvSpPr>
        <p:spPr/>
        <p:txBody>
          <a:bodyPr/>
          <a:lstStyle/>
          <a:p>
            <a:pPr>
              <a:defRPr/>
            </a:pPr>
            <a:r>
              <a:rPr lang="es-ES" dirty="0"/>
              <a:t>, </a:t>
            </a:r>
            <a:r>
              <a:rPr lang="es-ES" b="1" dirty="0"/>
              <a:t>Holland Park</a:t>
            </a:r>
            <a:r>
              <a:rPr lang="es-ES" dirty="0"/>
              <a:t> es un barrio y un parque público en el distrito real de Kensington y Chelsea, en Londres, centro-oeste de Inglaterra. </a:t>
            </a:r>
          </a:p>
          <a:p>
            <a:pPr>
              <a:defRPr/>
            </a:pPr>
            <a:r>
              <a:rPr lang="es-ES" dirty="0"/>
              <a:t>Holland Park tiene una reputación como una zona próspera y de moda, conocido por terrazas atractivas de grandes casas victorianas, y de centros comerciales y restaurantes de lujo.</a:t>
            </a:r>
          </a:p>
          <a:p>
            <a:pPr>
              <a:defRPr/>
            </a:pPr>
            <a:endParaRPr lang="es-ES" dirty="0"/>
          </a:p>
        </p:txBody>
      </p:sp>
    </p:spTree>
    <p:extLst>
      <p:ext uri="{BB962C8B-B14F-4D97-AF65-F5344CB8AC3E}">
        <p14:creationId xmlns:p14="http://schemas.microsoft.com/office/powerpoint/2010/main" val="28997222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sz="quarter" idx="1"/>
          </p:nvPr>
        </p:nvSpPr>
        <p:spPr>
          <a:xfrm>
            <a:off x="755576" y="1052736"/>
            <a:ext cx="7272808" cy="5046439"/>
          </a:xfrm>
        </p:spPr>
        <p:txBody>
          <a:bodyPr/>
          <a:lstStyle/>
          <a:p>
            <a:pPr>
              <a:defRPr/>
            </a:pPr>
            <a:r>
              <a:rPr lang="es-ES" dirty="0"/>
              <a:t>'Holland Park' contiene un invernadero famoso, un campo de críquet, pistas de tenis, un jardín japonés, un albergue juvenil uno  en mejores condiciones de Londres, parques infantiles, ardillas ,impresionante para un parque de Londres y pavos reales. </a:t>
            </a:r>
          </a:p>
          <a:p>
            <a:pPr>
              <a:defRPr/>
            </a:pPr>
            <a:r>
              <a:rPr lang="es-ES" dirty="0"/>
              <a:t>Hoy en día los restos de la casa forman un telón de fondo para el Open Air Holland Park Theatre, que es la casa de la Opera de Holland Park. </a:t>
            </a:r>
          </a:p>
        </p:txBody>
      </p:sp>
    </p:spTree>
    <p:extLst>
      <p:ext uri="{BB962C8B-B14F-4D97-AF65-F5344CB8AC3E}">
        <p14:creationId xmlns:p14="http://schemas.microsoft.com/office/powerpoint/2010/main" val="35452201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Londres-Holand P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3208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3" descr="Londres-Holand Park-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2270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Londres-Holand Park-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6869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Londres-Holand Park-Kyoto Garden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681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Londres-Holand Park-Kyoto Garde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0476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Londres-Holand Park-Kyoto Garden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72787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REGENT´S PARK</a:t>
            </a:r>
          </a:p>
        </p:txBody>
      </p:sp>
      <p:sp>
        <p:nvSpPr>
          <p:cNvPr id="3" name="2 Marcador de contenido"/>
          <p:cNvSpPr>
            <a:spLocks noGrp="1"/>
          </p:cNvSpPr>
          <p:nvPr>
            <p:ph sz="quarter" idx="1"/>
          </p:nvPr>
        </p:nvSpPr>
        <p:spPr/>
        <p:txBody>
          <a:bodyPr/>
          <a:lstStyle/>
          <a:p>
            <a:pPr>
              <a:defRPr/>
            </a:pPr>
            <a:r>
              <a:rPr lang="es-ES_tradnl" dirty="0"/>
              <a:t>En uno de los parques reales de Londres, en Westminster.</a:t>
            </a:r>
            <a:endParaRPr lang="es-ES" i="1" dirty="0"/>
          </a:p>
          <a:p>
            <a:pPr>
              <a:defRPr/>
            </a:pPr>
            <a:r>
              <a:rPr lang="es-ES_tradnl" dirty="0"/>
              <a:t>El parque fue diseñado por John N, tiene 192 has y en él de hallan instalados un gran lago con barcas, áreas deportivas y para juegos de niños.</a:t>
            </a:r>
            <a:endParaRPr lang="es-ES" i="1" dirty="0"/>
          </a:p>
          <a:p>
            <a:pPr>
              <a:defRPr/>
            </a:pPr>
            <a:r>
              <a:rPr lang="es-ES_tradnl" dirty="0"/>
              <a:t>En el mismo esta ubicado el zoológico de Londres.</a:t>
            </a:r>
          </a:p>
          <a:p>
            <a:pPr>
              <a:defRPr/>
            </a:pPr>
            <a:r>
              <a:rPr lang="es-ES" dirty="0"/>
              <a:t>Uno de los más famosos jardines dentro del parque  el Queen´s Mary Garden construido en el 1930,un teatro al aire libre y un jardín italiano junto a otro ingles.</a:t>
            </a:r>
          </a:p>
          <a:p>
            <a:pPr>
              <a:defRPr/>
            </a:pPr>
            <a:endParaRPr lang="es-ES_tradnl" dirty="0"/>
          </a:p>
          <a:p>
            <a:pPr>
              <a:defRPr/>
            </a:pPr>
            <a:endParaRPr lang="es-ES" b="1" i="1" u="sng" dirty="0"/>
          </a:p>
        </p:txBody>
      </p:sp>
    </p:spTree>
    <p:extLst>
      <p:ext uri="{BB962C8B-B14F-4D97-AF65-F5344CB8AC3E}">
        <p14:creationId xmlns:p14="http://schemas.microsoft.com/office/powerpoint/2010/main" val="15175658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836712"/>
            <a:ext cx="7200800" cy="6021288"/>
          </a:xfrm>
        </p:spPr>
        <p:txBody>
          <a:bodyPr/>
          <a:lstStyle/>
          <a:p>
            <a:pPr marL="0" indent="0">
              <a:buNone/>
              <a:defRPr/>
            </a:pPr>
            <a:endParaRPr lang="es-ES_tradnl" dirty="0"/>
          </a:p>
          <a:p>
            <a:pPr>
              <a:defRPr/>
            </a:pPr>
            <a:r>
              <a:rPr lang="es-ES_tradnl" dirty="0"/>
              <a:t> La Mezquita Central de Londres y la casa del Embajador de los Estados Unidos están dentro del parque.</a:t>
            </a:r>
            <a:endParaRPr lang="es-ES" i="1" dirty="0"/>
          </a:p>
          <a:p>
            <a:pPr>
              <a:defRPr/>
            </a:pPr>
            <a:r>
              <a:rPr lang="es-ES_tradnl" dirty="0"/>
              <a:t>El parque fue abierto al publico en 1845,inicialmente dos días a la semana.</a:t>
            </a:r>
            <a:endParaRPr lang="es-ES" i="1" dirty="0"/>
          </a:p>
          <a:p>
            <a:pPr>
              <a:defRPr/>
            </a:pPr>
            <a:r>
              <a:rPr lang="es-ES_tradnl" dirty="0"/>
              <a:t>En 1882 una bomba del Ira estallo en el parque matando a siete soldados.</a:t>
            </a:r>
            <a:endParaRPr lang="es-ES" i="1" dirty="0"/>
          </a:p>
          <a:p>
            <a:pPr>
              <a:defRPr/>
            </a:pPr>
            <a:endParaRPr lang="es-ES_tradnl" b="1" dirty="0"/>
          </a:p>
          <a:p>
            <a:pPr>
              <a:defRPr/>
            </a:pPr>
            <a:endParaRPr lang="es-ES" dirty="0"/>
          </a:p>
          <a:p>
            <a:pPr>
              <a:defRPr/>
            </a:pPr>
            <a:endParaRPr lang="es-ES" dirty="0"/>
          </a:p>
        </p:txBody>
      </p:sp>
    </p:spTree>
    <p:extLst>
      <p:ext uri="{BB962C8B-B14F-4D97-AF65-F5344CB8AC3E}">
        <p14:creationId xmlns:p14="http://schemas.microsoft.com/office/powerpoint/2010/main" val="14834345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Londres-Regents Park-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6473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Londres-regents P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5660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Londres-Regents Park-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7117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Londres-Regents Park-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6691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Londres-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0042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Londres-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453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Londres-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82537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5" y="228600"/>
            <a:ext cx="7726759" cy="1557338"/>
          </a:xfrm>
        </p:spPr>
        <p:txBody>
          <a:bodyPr/>
          <a:lstStyle/>
          <a:p>
            <a:pPr>
              <a:defRPr/>
            </a:pPr>
            <a:r>
              <a:rPr lang="es-ES" dirty="0"/>
              <a:t>LONGLEAT GARDENS</a:t>
            </a:r>
          </a:p>
        </p:txBody>
      </p:sp>
      <p:sp>
        <p:nvSpPr>
          <p:cNvPr id="3" name="2 Marcador de contenido"/>
          <p:cNvSpPr>
            <a:spLocks noGrp="1"/>
          </p:cNvSpPr>
          <p:nvPr>
            <p:ph sz="quarter" idx="1"/>
          </p:nvPr>
        </p:nvSpPr>
        <p:spPr>
          <a:xfrm>
            <a:off x="899592" y="2060849"/>
            <a:ext cx="7200800" cy="5011464"/>
          </a:xfrm>
        </p:spPr>
        <p:txBody>
          <a:bodyPr/>
          <a:lstStyle/>
          <a:p>
            <a:pPr>
              <a:defRPr/>
            </a:pPr>
            <a:r>
              <a:rPr lang="es-ES" dirty="0"/>
              <a:t>. </a:t>
            </a:r>
            <a:r>
              <a:rPr lang="es-ES" b="1" dirty="0"/>
              <a:t>Longleat</a:t>
            </a:r>
            <a:r>
              <a:rPr lang="es-ES" dirty="0"/>
              <a:t> es una casa de campo inglésa, en la actualidad la sede de los Marqueses de Bath, junto a la aldea de Horningsham y cerca de las ciudades de Warminster, en Wiltshire y Frome en Somerset. </a:t>
            </a:r>
          </a:p>
          <a:p>
            <a:pPr>
              <a:defRPr/>
            </a:pPr>
            <a:r>
              <a:rPr lang="es-ES" dirty="0"/>
              <a:t>Es conocido por su casa de campo isabelina, laberinto, parque ajardinado y parque de safari. La casa se encuentra en más de 364 hectáreas de zonas verdes, jardines de Capability Brown, con 8.000 hectáreas  de bosques y tierras de cultivo.</a:t>
            </a:r>
          </a:p>
          <a:p>
            <a:pPr>
              <a:defRPr/>
            </a:pPr>
            <a:endParaRPr lang="es-ES" dirty="0"/>
          </a:p>
        </p:txBody>
      </p:sp>
    </p:spTree>
    <p:extLst>
      <p:ext uri="{BB962C8B-B14F-4D97-AF65-F5344CB8AC3E}">
        <p14:creationId xmlns:p14="http://schemas.microsoft.com/office/powerpoint/2010/main" val="13442781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1052736"/>
            <a:ext cx="7272808" cy="5046439"/>
          </a:xfrm>
        </p:spPr>
        <p:txBody>
          <a:bodyPr/>
          <a:lstStyle/>
          <a:p>
            <a:pPr>
              <a:defRPr/>
            </a:pPr>
            <a:r>
              <a:rPr lang="es-ES" dirty="0"/>
              <a:t>El Bosque de Longleat es también hogar de un complejo vacacional operado por Center Parcs. que operan varios sitios en el Reino Unido en las zonas forestales, basado en la oferta de vacaciones como actividad en un parque rural, con alojamientos en chalets o casas de campo y parques de caravanas.</a:t>
            </a:r>
          </a:p>
        </p:txBody>
      </p:sp>
    </p:spTree>
    <p:extLst>
      <p:ext uri="{BB962C8B-B14F-4D97-AF65-F5344CB8AC3E}">
        <p14:creationId xmlns:p14="http://schemas.microsoft.com/office/powerpoint/2010/main" val="6883755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Longlea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6630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Longlea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4978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Longlea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6447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Longleath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305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74638"/>
            <a:ext cx="7241232" cy="1143000"/>
          </a:xfrm>
        </p:spPr>
        <p:txBody>
          <a:bodyPr/>
          <a:lstStyle/>
          <a:p>
            <a:pPr>
              <a:defRPr/>
            </a:pPr>
            <a:r>
              <a:rPr lang="es-ES" dirty="0"/>
              <a:t>LOSELEY GARDENS</a:t>
            </a:r>
          </a:p>
        </p:txBody>
      </p:sp>
      <p:sp>
        <p:nvSpPr>
          <p:cNvPr id="3" name="2 Marcador de contenido"/>
          <p:cNvSpPr>
            <a:spLocks noGrp="1"/>
          </p:cNvSpPr>
          <p:nvPr>
            <p:ph sz="quarter" idx="1"/>
          </p:nvPr>
        </p:nvSpPr>
        <p:spPr/>
        <p:txBody>
          <a:bodyPr/>
          <a:lstStyle/>
          <a:p>
            <a:pPr>
              <a:defRPr/>
            </a:pPr>
            <a:r>
              <a:rPr lang="es-ES" b="1" dirty="0"/>
              <a:t>Loseley Park</a:t>
            </a:r>
            <a:r>
              <a:rPr lang="es-ES" dirty="0"/>
              <a:t> es una casa solariega  histórica situada fuera de Guildford en Surrey, Inglaterra, cerca de Compton.</a:t>
            </a:r>
          </a:p>
          <a:p>
            <a:pPr>
              <a:defRPr/>
            </a:pPr>
            <a:r>
              <a:rPr lang="es-ES" dirty="0"/>
              <a:t> La finca fue adquirida por los antepasados directos de los actuales propietarios,los Molyneux, a principios del siglo XVI. </a:t>
            </a:r>
          </a:p>
          <a:p>
            <a:pPr>
              <a:defRPr/>
            </a:pPr>
            <a:r>
              <a:rPr lang="es-ES" dirty="0"/>
              <a:t> Loseley Park es la residencia de la familia Molyneux en la actualidad.</a:t>
            </a:r>
          </a:p>
          <a:p>
            <a:pPr>
              <a:defRPr/>
            </a:pPr>
            <a:r>
              <a:rPr lang="es-ES" dirty="0"/>
              <a:t>El jardín, en base a un diseño de Gertrude Jekyll, contiene una serie de "habitaciones" con temas diferentes</a:t>
            </a:r>
          </a:p>
          <a:p>
            <a:pPr>
              <a:defRPr/>
            </a:pPr>
            <a:endParaRPr lang="es-ES" dirty="0"/>
          </a:p>
        </p:txBody>
      </p:sp>
    </p:spTree>
    <p:extLst>
      <p:ext uri="{BB962C8B-B14F-4D97-AF65-F5344CB8AC3E}">
        <p14:creationId xmlns:p14="http://schemas.microsoft.com/office/powerpoint/2010/main" val="2710999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980728"/>
            <a:ext cx="7416824" cy="6234460"/>
          </a:xfrm>
        </p:spPr>
        <p:txBody>
          <a:bodyPr/>
          <a:lstStyle/>
          <a:p>
            <a:pPr>
              <a:defRPr/>
            </a:pPr>
            <a:r>
              <a:rPr lang="es-ES" dirty="0"/>
              <a:t>La remodelación del jardín comenzó en 1993 / 4 con el Jardín de las Rosas y continuó con el jardín de hierbas, Jardín de Flores, Jardín Blanco y, más recientemente, la de verduras orgánicas y el de las flores cortadas.. </a:t>
            </a:r>
          </a:p>
          <a:p>
            <a:pPr>
              <a:defRPr/>
            </a:pPr>
            <a:r>
              <a:rPr lang="es-ES" dirty="0"/>
              <a:t>Los jardines están rodeados por un viejo muro antiguo similar a la casa y que contienen pies de vid, una extensión enorme de glicina, el foso  y un árbol de la morera en torno al cual gira la profecía de una familia..</a:t>
            </a:r>
          </a:p>
        </p:txBody>
      </p:sp>
    </p:spTree>
    <p:extLst>
      <p:ext uri="{BB962C8B-B14F-4D97-AF65-F5344CB8AC3E}">
        <p14:creationId xmlns:p14="http://schemas.microsoft.com/office/powerpoint/2010/main" val="15898996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Loseley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76892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Loseley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79746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Lose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8504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Loseley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28605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Lose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1949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Lucca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01816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Lucc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7896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p:spPr>
        <p:txBody>
          <a:bodyPr/>
          <a:lstStyle/>
          <a:p>
            <a:pPr>
              <a:defRPr/>
            </a:pPr>
            <a:r>
              <a:rPr lang="es-ES" dirty="0"/>
              <a:t>LYME PARK</a:t>
            </a:r>
          </a:p>
        </p:txBody>
      </p:sp>
      <p:sp>
        <p:nvSpPr>
          <p:cNvPr id="3" name="2 Marcador de contenido"/>
          <p:cNvSpPr>
            <a:spLocks noGrp="1"/>
          </p:cNvSpPr>
          <p:nvPr>
            <p:ph sz="quarter" idx="1"/>
          </p:nvPr>
        </p:nvSpPr>
        <p:spPr/>
        <p:txBody>
          <a:bodyPr/>
          <a:lstStyle/>
          <a:p>
            <a:pPr>
              <a:defRPr/>
            </a:pPr>
            <a:r>
              <a:rPr lang="es-ES_tradnl" dirty="0"/>
              <a:t>Es un parque cerca de  Disley en el condado de Chesire en Inglaterra.</a:t>
            </a:r>
            <a:endParaRPr lang="es-ES" i="1" dirty="0"/>
          </a:p>
          <a:p>
            <a:pPr>
              <a:defRPr/>
            </a:pPr>
            <a:r>
              <a:rPr lang="es-ES_tradnl" dirty="0"/>
              <a:t>El edificio principal es Lime Hall, una casa estilo isabelino parecida a un palacio italiano.</a:t>
            </a:r>
            <a:endParaRPr lang="es-ES" i="1" dirty="0"/>
          </a:p>
          <a:p>
            <a:pPr>
              <a:defRPr/>
            </a:pPr>
            <a:r>
              <a:rPr lang="es-ES_tradnl" dirty="0"/>
              <a:t>En 1860 el jardín podía verse como hoy en día.</a:t>
            </a:r>
          </a:p>
          <a:p>
            <a:pPr>
              <a:defRPr/>
            </a:pPr>
            <a:r>
              <a:rPr lang="es-ES" i="1" dirty="0"/>
              <a:t>En el siglo XX la familia tenia problemas para mantener Lyme, en 1942 el 3º Lord Newton dono Lyme y sus alrededores 556 has. de tierra a la National Trust con el fin de garantizar su futuro.</a:t>
            </a:r>
          </a:p>
        </p:txBody>
      </p:sp>
    </p:spTree>
    <p:extLst>
      <p:ext uri="{BB962C8B-B14F-4D97-AF65-F5344CB8AC3E}">
        <p14:creationId xmlns:p14="http://schemas.microsoft.com/office/powerpoint/2010/main" val="34814816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p:cNvPicPr>
            <a:picLocks noChangeAspect="1"/>
          </p:cNvPicPr>
          <p:nvPr/>
        </p:nvPicPr>
        <p:blipFill>
          <a:blip r:embed="rId3">
            <a:extLst>
              <a:ext uri="{28A0092B-C50C-407E-A947-70E740481C1C}">
                <a14:useLocalDpi xmlns:a14="http://schemas.microsoft.com/office/drawing/2010/main" val="0"/>
              </a:ext>
            </a:extLst>
          </a:blip>
          <a:srcRect l="1451" t="1408" b="12276"/>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21190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3"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99249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0"/>
            <a:ext cx="952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903464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4"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12773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138241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76928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0583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3450" y="-5140325"/>
            <a:ext cx="22860000" cy="171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3238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78181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57141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03125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44969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4457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1489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94213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2016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TotalTime>
  <Words>2159</Words>
  <Application>Microsoft Office PowerPoint</Application>
  <PresentationFormat>Presentación en pantalla (4:3)</PresentationFormat>
  <Paragraphs>324</Paragraphs>
  <Slides>147</Slides>
  <Notes>124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147</vt:i4>
      </vt:variant>
    </vt:vector>
  </HeadingPairs>
  <TitlesOfParts>
    <vt:vector size="153" baseType="lpstr">
      <vt:lpstr>Arial</vt:lpstr>
      <vt:lpstr>Calibri</vt:lpstr>
      <vt:lpstr>Century Schoolbook</vt:lpstr>
      <vt:lpstr>Wingdings</vt:lpstr>
      <vt:lpstr>Wingdings 2</vt:lpstr>
      <vt:lpstr>Default Theme</vt:lpstr>
      <vt:lpstr>EUROPA.-LA VUELTA AL MUNDO EN 885 JARDINES.- ISLAS BRITANICAS.-C </vt:lpstr>
      <vt:lpstr>LACEY GREEN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LANHYDROCKS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LEEDS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LEONARDSLEE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LEVENS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LONDON PARKS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HOLLAND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REGENT´S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LONGLEAT GARDENS</vt:lpstr>
      <vt:lpstr>Presentación de PowerPoint</vt:lpstr>
      <vt:lpstr>Presentación de PowerPoint</vt:lpstr>
      <vt:lpstr>Presentación de PowerPoint</vt:lpstr>
      <vt:lpstr>Presentación de PowerPoint</vt:lpstr>
      <vt:lpstr>Presentación de PowerPoint</vt:lpstr>
      <vt:lpstr>LOSELEY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LYME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2018-03-07T16:07:18Z</dcterms:modified>
</cp:coreProperties>
</file>