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02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46ABCB-C3A5-46DE-92BD-02BE052F036C}"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A95349-D8F1-4CE0-8787-2500098D18F6}" type="slidenum">
              <a:rPr lang="es-ES" smtClean="0"/>
              <a:t>‹Nº›</a:t>
            </a:fld>
            <a:endParaRPr lang="es-ES" dirty="0"/>
          </a:p>
        </p:txBody>
      </p:sp>
    </p:spTree>
    <p:extLst>
      <p:ext uri="{BB962C8B-B14F-4D97-AF65-F5344CB8AC3E}">
        <p14:creationId xmlns:p14="http://schemas.microsoft.com/office/powerpoint/2010/main" val="1166588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6D03780-34FA-4CBD-A6C4-CF408377687A}" type="slidenum">
              <a:rPr lang="es-ES_tradnl" smtClean="0">
                <a:solidFill>
                  <a:prstClr val="black"/>
                </a:solidFill>
                <a:latin typeface="Calibri" pitchFamily="34" charset="0"/>
              </a:rPr>
              <a:pPr>
                <a:defRPr/>
              </a:pPr>
              <a:t>2</a:t>
            </a:fld>
            <a:endParaRPr lang="es-ES_tradnl" dirty="0">
              <a:solidFill>
                <a:prstClr val="black"/>
              </a:solidFill>
              <a:latin typeface="Calibri" pitchFamily="34" charset="0"/>
            </a:endParaRPr>
          </a:p>
        </p:txBody>
      </p:sp>
      <p:sp>
        <p:nvSpPr>
          <p:cNvPr id="1228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F757B14-C71D-4164-99E8-1D12ABB722D5}" type="slidenum">
              <a:rPr lang="es-ES_tradnl" smtClean="0">
                <a:solidFill>
                  <a:prstClr val="black"/>
                </a:solidFill>
                <a:latin typeface="Calibri" pitchFamily="34" charset="0"/>
              </a:rPr>
              <a:pPr>
                <a:defRPr/>
              </a:pPr>
              <a:t>3</a:t>
            </a:fld>
            <a:endParaRPr lang="es-ES_tradnl" dirty="0">
              <a:solidFill>
                <a:prstClr val="black"/>
              </a:solidFill>
              <a:latin typeface="Calibri" pitchFamily="34" charset="0"/>
            </a:endParaRPr>
          </a:p>
        </p:txBody>
      </p:sp>
      <p:sp>
        <p:nvSpPr>
          <p:cNvPr id="1239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778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4FEF917-DA90-4700-A613-AE8EC4C4F686}" type="slidenum">
              <a:rPr lang="es-ES" smtClean="0">
                <a:solidFill>
                  <a:prstClr val="black"/>
                </a:solidFill>
                <a:latin typeface="Calibri" pitchFamily="34" charset="0"/>
              </a:rPr>
              <a:pPr>
                <a:defRPr/>
              </a:pPr>
              <a:t>5</a:t>
            </a:fld>
            <a:endParaRPr lang="es-ES" dirty="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Acceso al jardin</a:t>
            </a:r>
          </a:p>
        </p:txBody>
      </p:sp>
      <p:sp>
        <p:nvSpPr>
          <p:cNvPr id="788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F76C2AF-B390-4F2B-B830-28A1D5A19DF7}" type="slidenum">
              <a:rPr lang="es-ES" smtClean="0">
                <a:solidFill>
                  <a:prstClr val="black"/>
                </a:solidFill>
                <a:latin typeface="Calibri" pitchFamily="34" charset="0"/>
              </a:rPr>
              <a:pPr>
                <a:defRPr/>
              </a:pPr>
              <a:t>6</a:t>
            </a:fld>
            <a:endParaRPr 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548C319-BD49-4133-9D75-35A2BA4938B9}" type="slidenum">
              <a:rPr lang="es-ES_tradnl" smtClean="0">
                <a:solidFill>
                  <a:prstClr val="black"/>
                </a:solidFill>
                <a:latin typeface="Calibri" pitchFamily="34" charset="0"/>
              </a:rPr>
              <a:pPr>
                <a:defRPr/>
              </a:pPr>
              <a:t>7</a:t>
            </a:fld>
            <a:endParaRPr lang="es-ES_tradnl" dirty="0">
              <a:solidFill>
                <a:prstClr val="black"/>
              </a:solidFill>
              <a:latin typeface="Calibri" pitchFamily="34" charset="0"/>
            </a:endParaRPr>
          </a:p>
        </p:txBody>
      </p:sp>
      <p:sp>
        <p:nvSpPr>
          <p:cNvPr id="1269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Bormazo.-La gran boca</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D814EBA-732C-45AB-97DF-929704CDE6E6}" type="slidenum">
              <a:rPr lang="es-ES" smtClean="0">
                <a:solidFill>
                  <a:prstClr val="black"/>
                </a:solidFill>
                <a:latin typeface="Calibri" pitchFamily="34" charset="0"/>
              </a:rPr>
              <a:pPr>
                <a:defRPr/>
              </a:pPr>
              <a:t>8</a:t>
            </a:fld>
            <a:endParaRPr lang="es-ES" dirty="0">
              <a:solidFill>
                <a:prstClr val="black"/>
              </a:solidFill>
              <a:latin typeface="Calibri" pitchFamily="34" charset="0"/>
            </a:endParaRPr>
          </a:p>
        </p:txBody>
      </p:sp>
      <p:sp>
        <p:nvSpPr>
          <p:cNvPr id="1280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Bomarzo.-Boca del Infierno</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6170B52-7F47-408D-8B43-E24BDC54FB11}" type="slidenum">
              <a:rPr lang="es-ES" smtClean="0">
                <a:solidFill>
                  <a:prstClr val="black"/>
                </a:solidFill>
                <a:latin typeface="Calibri" pitchFamily="34" charset="0"/>
              </a:rPr>
              <a:pPr>
                <a:defRPr/>
              </a:pPr>
              <a:t>9</a:t>
            </a:fld>
            <a:endParaRPr lang="es-ES" dirty="0">
              <a:solidFill>
                <a:prstClr val="black"/>
              </a:solidFill>
              <a:latin typeface="Calibri" pitchFamily="34" charset="0"/>
            </a:endParaRPr>
          </a:p>
        </p:txBody>
      </p:sp>
      <p:sp>
        <p:nvSpPr>
          <p:cNvPr id="1290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C7251B2-5D1C-4ADD-96E7-E5C38C4FD45B}" type="slidenum">
              <a:rPr lang="es-ES" smtClean="0">
                <a:solidFill>
                  <a:prstClr val="black"/>
                </a:solidFill>
                <a:latin typeface="Calibri" pitchFamily="34" charset="0"/>
              </a:rPr>
              <a:pPr>
                <a:defRPr/>
              </a:pPr>
              <a:t>10</a:t>
            </a:fld>
            <a:endParaRPr lang="es-ES" dirty="0">
              <a:solidFill>
                <a:prstClr val="black"/>
              </a:solidFill>
              <a:latin typeface="Calibri" pitchFamily="34" charset="0"/>
            </a:endParaRPr>
          </a:p>
        </p:txBody>
      </p:sp>
      <p:sp>
        <p:nvSpPr>
          <p:cNvPr id="1300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4A3F0F1-1A77-45A9-AE69-8B6729B9AC3A}" type="slidenum">
              <a:rPr lang="es-ES" smtClean="0">
                <a:solidFill>
                  <a:prstClr val="black"/>
                </a:solidFill>
                <a:latin typeface="Calibri" pitchFamily="34" charset="0"/>
              </a:rPr>
              <a:pPr>
                <a:defRPr/>
              </a:pPr>
              <a:t>11</a:t>
            </a:fld>
            <a:endParaRPr lang="es-ES" dirty="0">
              <a:solidFill>
                <a:prstClr val="black"/>
              </a:solidFill>
              <a:latin typeface="Calibri" pitchFamily="34" charset="0"/>
            </a:endParaRPr>
          </a:p>
        </p:txBody>
      </p:sp>
      <p:sp>
        <p:nvSpPr>
          <p:cNvPr id="1310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Bormazo</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2A2DFD2-4D74-417C-8DA7-C46C8ADF592B}" type="slidenum">
              <a:rPr lang="es-ES" smtClean="0">
                <a:solidFill>
                  <a:prstClr val="black"/>
                </a:solidFill>
                <a:latin typeface="Calibri" pitchFamily="34" charset="0"/>
              </a:rPr>
              <a:pPr>
                <a:defRPr/>
              </a:pPr>
              <a:t>12</a:t>
            </a:fld>
            <a:endParaRPr lang="es-ES" dirty="0">
              <a:solidFill>
                <a:prstClr val="black"/>
              </a:solidFill>
              <a:latin typeface="Calibri" pitchFamily="34" charset="0"/>
            </a:endParaRPr>
          </a:p>
        </p:txBody>
      </p:sp>
      <p:sp>
        <p:nvSpPr>
          <p:cNvPr id="1320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1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Bomarzo.-Poseidon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34D7C78-C127-4315-8E89-3AD5F8BBDF62}" type="slidenum">
              <a:rPr lang="es-ES" smtClean="0">
                <a:solidFill>
                  <a:prstClr val="black"/>
                </a:solidFill>
                <a:latin typeface="Calibri" pitchFamily="34" charset="0"/>
              </a:rPr>
              <a:pPr>
                <a:defRPr/>
              </a:pPr>
              <a:t>13</a:t>
            </a:fld>
            <a:endParaRPr lang="es-ES" dirty="0">
              <a:solidFill>
                <a:prstClr val="black"/>
              </a:solidFill>
              <a:latin typeface="Calibri" pitchFamily="34" charset="0"/>
            </a:endParaRPr>
          </a:p>
        </p:txBody>
      </p:sp>
      <p:sp>
        <p:nvSpPr>
          <p:cNvPr id="1331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Bomarzo.-Sirena</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2682CE5-6A33-4D6A-A52A-EE497E2EF7FE}" type="slidenum">
              <a:rPr lang="es-ES" smtClean="0">
                <a:solidFill>
                  <a:prstClr val="black"/>
                </a:solidFill>
                <a:latin typeface="Calibri" pitchFamily="34" charset="0"/>
              </a:rPr>
              <a:pPr>
                <a:defRPr/>
              </a:pPr>
              <a:t>14</a:t>
            </a:fld>
            <a:endParaRPr lang="es-ES" dirty="0">
              <a:solidFill>
                <a:prstClr val="black"/>
              </a:solidFill>
              <a:latin typeface="Calibri" pitchFamily="34" charset="0"/>
            </a:endParaRPr>
          </a:p>
        </p:txBody>
      </p:sp>
      <p:sp>
        <p:nvSpPr>
          <p:cNvPr id="1341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Bomarzo.-Pegaso</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CE35002-1862-462D-9230-951F9FB3097F}" type="slidenum">
              <a:rPr lang="es-ES_tradnl" smtClean="0">
                <a:solidFill>
                  <a:prstClr val="black"/>
                </a:solidFill>
                <a:latin typeface="Calibri" pitchFamily="34" charset="0"/>
              </a:rPr>
              <a:pPr>
                <a:defRPr/>
              </a:pPr>
              <a:t>15</a:t>
            </a:fld>
            <a:endParaRPr lang="es-ES_tradnl" dirty="0">
              <a:solidFill>
                <a:prstClr val="black"/>
              </a:solidFill>
              <a:latin typeface="Calibri" pitchFamily="34" charset="0"/>
            </a:endParaRPr>
          </a:p>
        </p:txBody>
      </p:sp>
      <p:sp>
        <p:nvSpPr>
          <p:cNvPr id="1351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Bormazo.-La casa inclinada</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27D3E09-6EF9-4507-97B6-FD4FAB70E7B5}" type="slidenum">
              <a:rPr lang="es-ES_tradnl" smtClean="0">
                <a:solidFill>
                  <a:prstClr val="black"/>
                </a:solidFill>
                <a:latin typeface="Calibri" pitchFamily="34" charset="0"/>
              </a:rPr>
              <a:pPr>
                <a:defRPr/>
              </a:pPr>
              <a:t>16</a:t>
            </a:fld>
            <a:endParaRPr lang="es-ES_tradnl" dirty="0">
              <a:solidFill>
                <a:prstClr val="black"/>
              </a:solidFill>
              <a:latin typeface="Calibri" pitchFamily="34" charset="0"/>
            </a:endParaRPr>
          </a:p>
        </p:txBody>
      </p:sp>
      <p:sp>
        <p:nvSpPr>
          <p:cNvPr id="1361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Bormazo.-Hercules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F2A4182-4E05-4CDE-A11E-A11B3B437B69}" type="slidenum">
              <a:rPr lang="es-ES_tradnl" smtClean="0">
                <a:solidFill>
                  <a:prstClr val="black"/>
                </a:solidFill>
                <a:latin typeface="Calibri" pitchFamily="34" charset="0"/>
              </a:rPr>
              <a:pPr>
                <a:defRPr/>
              </a:pPr>
              <a:t>17</a:t>
            </a:fld>
            <a:endParaRPr lang="es-ES_tradnl" dirty="0">
              <a:solidFill>
                <a:prstClr val="black"/>
              </a:solidFill>
              <a:latin typeface="Calibri" pitchFamily="34" charset="0"/>
            </a:endParaRPr>
          </a:p>
        </p:txBody>
      </p:sp>
      <p:sp>
        <p:nvSpPr>
          <p:cNvPr id="1372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Bormazo.-La cortesana</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AD1614E-D443-4A12-90F8-9C9D49DC30BD}" type="slidenum">
              <a:rPr lang="es-ES_tradnl" smtClean="0">
                <a:solidFill>
                  <a:prstClr val="black"/>
                </a:solidFill>
                <a:latin typeface="Calibri" pitchFamily="34" charset="0"/>
              </a:rPr>
              <a:pPr>
                <a:defRPr/>
              </a:pPr>
              <a:t>18</a:t>
            </a:fld>
            <a:endParaRPr lang="es-ES_tradnl" dirty="0">
              <a:solidFill>
                <a:prstClr val="black"/>
              </a:solidFill>
              <a:latin typeface="Calibri" pitchFamily="34" charset="0"/>
            </a:endParaRPr>
          </a:p>
        </p:txBody>
      </p:sp>
      <p:sp>
        <p:nvSpPr>
          <p:cNvPr id="1382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Bormazo.-Dragon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05B7589-E1F0-4DCE-AEAE-CA36A90DC4E5}" type="slidenum">
              <a:rPr lang="es-ES_tradnl" smtClean="0">
                <a:solidFill>
                  <a:prstClr val="black"/>
                </a:solidFill>
                <a:latin typeface="Calibri" pitchFamily="34" charset="0"/>
              </a:rPr>
              <a:pPr>
                <a:defRPr/>
              </a:pPr>
              <a:t>19</a:t>
            </a:fld>
            <a:endParaRPr lang="es-ES_tradnl" dirty="0">
              <a:solidFill>
                <a:prstClr val="black"/>
              </a:solidFill>
              <a:latin typeface="Calibri" pitchFamily="34" charset="0"/>
            </a:endParaRPr>
          </a:p>
        </p:txBody>
      </p:sp>
      <p:sp>
        <p:nvSpPr>
          <p:cNvPr id="1392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Bomarzo.-Parco sentado</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229E944-F1DA-46BD-A72A-8DCB101F8965}" type="slidenum">
              <a:rPr lang="es-ES_tradnl" smtClean="0">
                <a:solidFill>
                  <a:prstClr val="black"/>
                </a:solidFill>
                <a:latin typeface="Calibri" pitchFamily="34" charset="0"/>
              </a:rPr>
              <a:pPr>
                <a:defRPr/>
              </a:pPr>
              <a:t>20</a:t>
            </a:fld>
            <a:endParaRPr lang="es-ES_tradnl" dirty="0">
              <a:solidFill>
                <a:prstClr val="black"/>
              </a:solidFill>
              <a:latin typeface="Calibri" pitchFamily="34" charset="0"/>
            </a:endParaRPr>
          </a:p>
        </p:txBody>
      </p:sp>
      <p:sp>
        <p:nvSpPr>
          <p:cNvPr id="1402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Bormazo.-Poseidon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380C314-DCCA-4C5D-8529-D3DC7325EAFE}" type="slidenum">
              <a:rPr lang="es-ES_tradnl" smtClean="0">
                <a:solidFill>
                  <a:prstClr val="black"/>
                </a:solidFill>
                <a:latin typeface="Calibri" pitchFamily="34" charset="0"/>
              </a:rPr>
              <a:pPr>
                <a:defRPr/>
              </a:pPr>
              <a:t>21</a:t>
            </a:fld>
            <a:endParaRPr lang="es-ES_tradnl" dirty="0">
              <a:solidFill>
                <a:prstClr val="black"/>
              </a:solidFill>
              <a:latin typeface="Calibri" pitchFamily="34" charset="0"/>
            </a:endParaRPr>
          </a:p>
        </p:txBody>
      </p:sp>
      <p:sp>
        <p:nvSpPr>
          <p:cNvPr id="1413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Bormazo.-Mascara</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FDE8F6F-F239-47AB-AD06-054670407438}" type="slidenum">
              <a:rPr lang="es-ES_tradnl" smtClean="0">
                <a:solidFill>
                  <a:prstClr val="black"/>
                </a:solidFill>
                <a:latin typeface="Calibri" pitchFamily="34" charset="0"/>
              </a:rPr>
              <a:pPr>
                <a:defRPr/>
              </a:pPr>
              <a:t>22</a:t>
            </a:fld>
            <a:endParaRPr lang="es-ES_tradnl" dirty="0">
              <a:solidFill>
                <a:prstClr val="black"/>
              </a:solidFill>
              <a:latin typeface="Calibri" pitchFamily="34" charset="0"/>
            </a:endParaRPr>
          </a:p>
        </p:txBody>
      </p:sp>
      <p:sp>
        <p:nvSpPr>
          <p:cNvPr id="1423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Bomarzo.-Elefante y Dragon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80A6043-B9AF-4191-BE13-5C77C284AC8C}" type="slidenum">
              <a:rPr lang="es-ES_tradnl" smtClean="0">
                <a:solidFill>
                  <a:prstClr val="black"/>
                </a:solidFill>
                <a:latin typeface="Calibri" pitchFamily="34" charset="0"/>
              </a:rPr>
              <a:pPr>
                <a:defRPr/>
              </a:pPr>
              <a:t>23</a:t>
            </a:fld>
            <a:endParaRPr lang="es-ES_tradnl" dirty="0">
              <a:solidFill>
                <a:prstClr val="black"/>
              </a:solidFill>
              <a:latin typeface="Calibri" pitchFamily="34" charset="0"/>
            </a:endParaRPr>
          </a:p>
        </p:txBody>
      </p:sp>
      <p:sp>
        <p:nvSpPr>
          <p:cNvPr id="143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Bomarzo.-La Sirena</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22283C8-E2FF-44A6-98CD-AE021F5FFB8A}" type="slidenum">
              <a:rPr lang="es-ES_tradnl" smtClean="0">
                <a:solidFill>
                  <a:prstClr val="black"/>
                </a:solidFill>
                <a:latin typeface="Calibri" pitchFamily="34" charset="0"/>
              </a:rPr>
              <a:pPr>
                <a:defRPr/>
              </a:pPr>
              <a:t>24</a:t>
            </a:fld>
            <a:endParaRPr lang="es-ES_tradnl" dirty="0">
              <a:solidFill>
                <a:prstClr val="black"/>
              </a:solidFill>
              <a:latin typeface="Calibri" pitchFamily="34" charset="0"/>
            </a:endParaRPr>
          </a:p>
        </p:txBody>
      </p:sp>
      <p:sp>
        <p:nvSpPr>
          <p:cNvPr id="1443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Bomarzo.-La ninfa</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E6DD152-9179-460C-80FD-E95C25FD1B9C}" type="slidenum">
              <a:rPr lang="es-ES_tradnl" smtClean="0">
                <a:solidFill>
                  <a:prstClr val="black"/>
                </a:solidFill>
                <a:latin typeface="Calibri" pitchFamily="34" charset="0"/>
              </a:rPr>
              <a:pPr>
                <a:defRPr/>
              </a:pPr>
              <a:t>25</a:t>
            </a:fld>
            <a:endParaRPr lang="es-ES_tradnl" dirty="0">
              <a:solidFill>
                <a:prstClr val="black"/>
              </a:solidFill>
              <a:latin typeface="Calibri" pitchFamily="34" charset="0"/>
            </a:endParaRPr>
          </a:p>
        </p:txBody>
      </p:sp>
      <p:sp>
        <p:nvSpPr>
          <p:cNvPr id="145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dirty="0"/>
              <a:t>Bomarzo.-La esfinge y la tortuga</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993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77DD1FE-381D-435F-9592-53F4C4AF6CDE}" type="slidenum">
              <a:rPr lang="es-ES" smtClean="0">
                <a:solidFill>
                  <a:prstClr val="black"/>
                </a:solidFill>
                <a:latin typeface="Calibri" pitchFamily="34" charset="0"/>
              </a:rPr>
              <a:pPr>
                <a:defRPr/>
              </a:pPr>
              <a:t>26</a:t>
            </a:fld>
            <a:endParaRPr lang="es-ES" dirty="0">
              <a:solidFill>
                <a:prstClr val="black"/>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Bomarzo.-Dragon</a:t>
            </a:r>
          </a:p>
        </p:txBody>
      </p:sp>
      <p:sp>
        <p:nvSpPr>
          <p:cNvPr id="1003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672533B-546F-4D11-B731-849DE60AED62}" type="slidenum">
              <a:rPr lang="es-ES" smtClean="0">
                <a:solidFill>
                  <a:prstClr val="black"/>
                </a:solidFill>
                <a:latin typeface="Calibri" pitchFamily="34" charset="0"/>
              </a:rPr>
              <a:pPr>
                <a:defRPr/>
              </a:pPr>
              <a:t>27</a:t>
            </a:fld>
            <a:endParaRPr lang="es-ES" dirty="0">
              <a:solidFill>
                <a:prstClr val="black"/>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013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6BB4857-6342-497A-BB36-09350422D5BE}" type="slidenum">
              <a:rPr lang="es-ES" smtClean="0">
                <a:solidFill>
                  <a:prstClr val="black"/>
                </a:solidFill>
                <a:latin typeface="Calibri" pitchFamily="34" charset="0"/>
              </a:rPr>
              <a:pPr>
                <a:defRPr/>
              </a:pPr>
              <a:t>28</a:t>
            </a:fld>
            <a:endParaRPr 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024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107CC19-36C4-416C-9DE7-4F1C9EC6D3D2}" type="slidenum">
              <a:rPr lang="es-ES" smtClean="0">
                <a:solidFill>
                  <a:prstClr val="black"/>
                </a:solidFill>
                <a:latin typeface="Calibri" pitchFamily="34" charset="0"/>
              </a:rPr>
              <a:pPr>
                <a:defRPr/>
              </a:pPr>
              <a:t>29</a:t>
            </a:fld>
            <a:endParaRPr lang="es-ES" dirty="0">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034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7C16C13-A858-4868-B468-D9532E39E2AB}" type="slidenum">
              <a:rPr lang="es-ES" smtClean="0">
                <a:solidFill>
                  <a:prstClr val="black"/>
                </a:solidFill>
                <a:latin typeface="Calibri" pitchFamily="34" charset="0"/>
              </a:rPr>
              <a:pPr>
                <a:defRPr/>
              </a:pPr>
              <a:t>30</a:t>
            </a:fld>
            <a:endParaRPr lang="es-ES"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044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28FC9EF-FA84-45C6-9AFD-E115D325C529}" type="slidenum">
              <a:rPr lang="es-ES" smtClean="0">
                <a:solidFill>
                  <a:prstClr val="black"/>
                </a:solidFill>
                <a:latin typeface="Calibri" pitchFamily="34" charset="0"/>
              </a:rPr>
              <a:pPr>
                <a:defRPr/>
              </a:pPr>
              <a:t>31</a:t>
            </a:fld>
            <a:endParaRPr 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Elefante</a:t>
            </a:r>
          </a:p>
        </p:txBody>
      </p:sp>
      <p:sp>
        <p:nvSpPr>
          <p:cNvPr id="1054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45D751E-D214-47C8-BC62-C1278DA0C615}" type="slidenum">
              <a:rPr lang="es-ES" smtClean="0">
                <a:solidFill>
                  <a:prstClr val="black"/>
                </a:solidFill>
                <a:latin typeface="Calibri" pitchFamily="34" charset="0"/>
              </a:rPr>
              <a:pPr>
                <a:defRPr/>
              </a:pPr>
              <a:t>32</a:t>
            </a:fld>
            <a:endParaRPr lang="es-ES" dirty="0">
              <a:solidFill>
                <a:prstClr val="black"/>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Dragon</a:t>
            </a:r>
          </a:p>
        </p:txBody>
      </p:sp>
      <p:sp>
        <p:nvSpPr>
          <p:cNvPr id="1065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6DC3678-7B14-4AAD-B2E3-DE305198BE7E}" type="slidenum">
              <a:rPr lang="es-ES" smtClean="0">
                <a:solidFill>
                  <a:prstClr val="black"/>
                </a:solidFill>
                <a:latin typeface="Calibri" pitchFamily="34" charset="0"/>
              </a:rPr>
              <a:pPr>
                <a:defRPr/>
              </a:pPr>
              <a:t>33</a:t>
            </a:fld>
            <a:endParaRPr lang="es-ES" dirty="0">
              <a:solidFill>
                <a:prstClr val="black"/>
              </a:solidFill>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075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E2C9485-6511-41AF-8763-383294FD0619}" type="slidenum">
              <a:rPr lang="es-ES" smtClean="0">
                <a:solidFill>
                  <a:prstClr val="black"/>
                </a:solidFill>
                <a:latin typeface="Calibri" pitchFamily="34" charset="0"/>
              </a:rPr>
              <a:pPr>
                <a:defRPr/>
              </a:pPr>
              <a:t>34</a:t>
            </a:fld>
            <a:endParaRPr lang="es-ES" dirty="0">
              <a:solidFill>
                <a:prstClr val="black"/>
              </a:solidFill>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085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4090D21-B13F-4FFF-820E-82B5A8CDC862}" type="slidenum">
              <a:rPr lang="es-ES" smtClean="0">
                <a:solidFill>
                  <a:prstClr val="black"/>
                </a:solidFill>
                <a:latin typeface="Calibri" pitchFamily="34" charset="0"/>
              </a:rPr>
              <a:pPr>
                <a:defRPr/>
              </a:pPr>
              <a:t>36</a:t>
            </a:fld>
            <a:endParaRPr lang="es-ES" dirty="0">
              <a:solidFill>
                <a:prstClr val="black"/>
              </a:solidFill>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095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34C1130-C4A4-4A10-B548-FE1D8281291C}" type="slidenum">
              <a:rPr lang="es-ES" smtClean="0">
                <a:solidFill>
                  <a:prstClr val="black"/>
                </a:solidFill>
                <a:latin typeface="Calibri" pitchFamily="34" charset="0"/>
              </a:rPr>
              <a:pPr>
                <a:defRPr/>
              </a:pPr>
              <a:t>38</a:t>
            </a:fld>
            <a:endParaRPr lang="es-ES" dirty="0">
              <a:solidFill>
                <a:prstClr val="black"/>
              </a:solidFill>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105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DD1A0CB-4418-4F32-9B37-DB5709AD8343}" type="slidenum">
              <a:rPr lang="es-ES" smtClean="0">
                <a:solidFill>
                  <a:prstClr val="black"/>
                </a:solidFill>
                <a:latin typeface="Calibri" pitchFamily="34" charset="0"/>
              </a:rPr>
              <a:pPr>
                <a:defRPr/>
              </a:pPr>
              <a:t>39</a:t>
            </a:fld>
            <a:endParaRPr lang="es-ES" dirty="0">
              <a:solidFill>
                <a:prstClr val="black"/>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Bormazo.-Sacro Bosco</a:t>
            </a:r>
          </a:p>
        </p:txBody>
      </p:sp>
      <p:sp>
        <p:nvSpPr>
          <p:cNvPr id="1116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8F9B0BE-907F-4835-A3D8-8775CCD89E27}" type="slidenum">
              <a:rPr lang="es-ES" smtClean="0">
                <a:solidFill>
                  <a:prstClr val="black"/>
                </a:solidFill>
                <a:latin typeface="Calibri" pitchFamily="34" charset="0"/>
              </a:rPr>
              <a:pPr>
                <a:defRPr/>
              </a:pPr>
              <a:t>40</a:t>
            </a:fld>
            <a:endParaRPr lang="es-ES" dirty="0">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Sacro Bosco</a:t>
            </a:r>
          </a:p>
        </p:txBody>
      </p:sp>
      <p:sp>
        <p:nvSpPr>
          <p:cNvPr id="1126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D7C6E6F-E42D-4BB1-991F-30B014450470}" type="slidenum">
              <a:rPr lang="es-ES" smtClean="0">
                <a:solidFill>
                  <a:prstClr val="black"/>
                </a:solidFill>
                <a:latin typeface="Calibri" pitchFamily="34" charset="0"/>
              </a:rPr>
              <a:pPr>
                <a:defRPr/>
              </a:pPr>
              <a:t>41</a:t>
            </a:fld>
            <a:endParaRPr lang="es-ES" dirty="0">
              <a:solidFill>
                <a:prstClr val="black"/>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136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DB3646C-6E00-48EC-B871-DC0EC4E06735}" type="slidenum">
              <a:rPr lang="es-ES" smtClean="0">
                <a:solidFill>
                  <a:prstClr val="black"/>
                </a:solidFill>
                <a:latin typeface="Calibri" pitchFamily="34" charset="0"/>
              </a:rPr>
              <a:pPr>
                <a:defRPr/>
              </a:pPr>
              <a:t>42</a:t>
            </a:fld>
            <a:endParaRPr lang="es-ES" dirty="0">
              <a:solidFill>
                <a:prstClr val="black"/>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Tortuga Gigante</a:t>
            </a:r>
          </a:p>
        </p:txBody>
      </p:sp>
      <p:sp>
        <p:nvSpPr>
          <p:cNvPr id="1146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44F70C5-AA27-42AE-9D1E-678E0466F40D}" type="slidenum">
              <a:rPr lang="es-ES" smtClean="0">
                <a:solidFill>
                  <a:prstClr val="black"/>
                </a:solidFill>
                <a:latin typeface="Calibri" pitchFamily="34" charset="0"/>
              </a:rPr>
              <a:pPr>
                <a:defRPr/>
              </a:pPr>
              <a:t>43</a:t>
            </a:fld>
            <a:endParaRPr lang="es-ES" dirty="0">
              <a:solidFill>
                <a:prstClr val="black"/>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157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BCC1F5A-DD84-46E1-9864-44C04F28731A}" type="slidenum">
              <a:rPr lang="es-ES" smtClean="0">
                <a:solidFill>
                  <a:prstClr val="black"/>
                </a:solidFill>
                <a:latin typeface="Calibri" pitchFamily="34" charset="0"/>
              </a:rPr>
              <a:pPr>
                <a:defRPr/>
              </a:pPr>
              <a:t>44</a:t>
            </a:fld>
            <a:endParaRPr lang="es-ES" dirty="0">
              <a:solidFill>
                <a:prstClr val="black"/>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a:t>
            </a:r>
          </a:p>
        </p:txBody>
      </p:sp>
      <p:sp>
        <p:nvSpPr>
          <p:cNvPr id="1167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AD017F9-18D3-4518-A6AA-0D848A23548C}" type="slidenum">
              <a:rPr lang="es-ES" smtClean="0">
                <a:solidFill>
                  <a:prstClr val="black"/>
                </a:solidFill>
                <a:latin typeface="Calibri" pitchFamily="34" charset="0"/>
              </a:rPr>
              <a:pPr>
                <a:defRPr/>
              </a:pPr>
              <a:t>45</a:t>
            </a:fld>
            <a:endParaRPr lang="es-ES" dirty="0">
              <a:solidFill>
                <a:prstClr val="black"/>
              </a:solidFill>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177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056C74F-6C5E-4351-8DEB-8290D71487BD}" type="slidenum">
              <a:rPr lang="es-ES" smtClean="0">
                <a:solidFill>
                  <a:prstClr val="black"/>
                </a:solidFill>
                <a:latin typeface="Calibri" pitchFamily="34" charset="0"/>
              </a:rPr>
              <a:pPr>
                <a:defRPr/>
              </a:pPr>
              <a:t>48</a:t>
            </a:fld>
            <a:endParaRPr lang="es-ES" dirty="0">
              <a:solidFill>
                <a:prstClr val="black"/>
              </a:solidFill>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187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A33473E-38B4-48BE-B847-A98A24853167}" type="slidenum">
              <a:rPr lang="es-ES" smtClean="0">
                <a:solidFill>
                  <a:prstClr val="black"/>
                </a:solidFill>
                <a:latin typeface="Calibri" pitchFamily="34" charset="0"/>
              </a:rPr>
              <a:pPr>
                <a:defRPr/>
              </a:pPr>
              <a:t>50</a:t>
            </a:fld>
            <a:endParaRPr lang="es-ES" dirty="0">
              <a:solidFill>
                <a:prstClr val="black"/>
              </a:solidFill>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198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6301030-6E2D-48CA-A8A9-12F8565C498E}" type="slidenum">
              <a:rPr lang="es-ES" smtClean="0">
                <a:solidFill>
                  <a:prstClr val="black"/>
                </a:solidFill>
                <a:latin typeface="Calibri" pitchFamily="34" charset="0"/>
              </a:rPr>
              <a:pPr>
                <a:defRPr/>
              </a:pPr>
              <a:t>51</a:t>
            </a:fld>
            <a:endParaRPr lang="es-ES" dirty="0">
              <a:solidFill>
                <a:prstClr val="black"/>
              </a:solidFill>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208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D754F92-AB7E-4BFC-96BC-1F32D1B831B3}" type="slidenum">
              <a:rPr lang="es-ES" smtClean="0">
                <a:solidFill>
                  <a:prstClr val="black"/>
                </a:solidFill>
                <a:latin typeface="Calibri" pitchFamily="34" charset="0"/>
              </a:rPr>
              <a:pPr>
                <a:defRPr/>
              </a:pPr>
              <a:t>52</a:t>
            </a:fld>
            <a:endParaRPr lang="es-ES" dirty="0">
              <a:solidFill>
                <a:prstClr val="black"/>
              </a:solidFill>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218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2FA1E04-DA62-45A4-9293-6407ED27692B}" type="slidenum">
              <a:rPr lang="es-ES" smtClean="0">
                <a:solidFill>
                  <a:prstClr val="black"/>
                </a:solidFill>
                <a:latin typeface="Calibri" pitchFamily="34" charset="0"/>
              </a:rPr>
              <a:pPr>
                <a:defRPr/>
              </a:pPr>
              <a:t>53</a:t>
            </a:fld>
            <a:endParaRPr lang="es-ES" dirty="0">
              <a:solidFill>
                <a:prstClr val="black"/>
              </a:solidFill>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Sirena</a:t>
            </a:r>
          </a:p>
        </p:txBody>
      </p:sp>
      <p:sp>
        <p:nvSpPr>
          <p:cNvPr id="1228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3AFFD37-68E5-43D7-A3C6-EA039C8686ED}" type="slidenum">
              <a:rPr lang="es-ES" smtClean="0">
                <a:solidFill>
                  <a:prstClr val="black"/>
                </a:solidFill>
                <a:latin typeface="Calibri" pitchFamily="34" charset="0"/>
              </a:rPr>
              <a:pPr>
                <a:defRPr/>
              </a:pPr>
              <a:t>56</a:t>
            </a:fld>
            <a:endParaRPr lang="es-ES" dirty="0">
              <a:solidFill>
                <a:prstClr val="black"/>
              </a:solidFill>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a:t>
            </a:r>
          </a:p>
        </p:txBody>
      </p:sp>
      <p:sp>
        <p:nvSpPr>
          <p:cNvPr id="1239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B8B78F7-99B9-4DA3-BA8F-C5169E6ED9EF}" type="slidenum">
              <a:rPr lang="es-ES" smtClean="0">
                <a:solidFill>
                  <a:prstClr val="black"/>
                </a:solidFill>
                <a:latin typeface="Calibri" pitchFamily="34" charset="0"/>
              </a:rPr>
              <a:pPr>
                <a:defRPr/>
              </a:pPr>
              <a:t>57</a:t>
            </a:fld>
            <a:endParaRPr lang="es-ES" dirty="0">
              <a:solidFill>
                <a:prstClr val="black"/>
              </a:solidFill>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Bomarzo.-Templetto</a:t>
            </a:r>
          </a:p>
        </p:txBody>
      </p:sp>
      <p:sp>
        <p:nvSpPr>
          <p:cNvPr id="1249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5B165C9-5386-41D7-A467-7D3655FA0206}" type="slidenum">
              <a:rPr lang="es-ES" smtClean="0">
                <a:solidFill>
                  <a:prstClr val="black"/>
                </a:solidFill>
                <a:latin typeface="Calibri" pitchFamily="34" charset="0"/>
              </a:rPr>
              <a:pPr>
                <a:defRPr/>
              </a:pPr>
              <a:t>58</a:t>
            </a:fld>
            <a:endParaRPr lang="es-ES" dirty="0">
              <a:solidFill>
                <a:prstClr val="black"/>
              </a:solidFill>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Poseidon</a:t>
            </a:r>
          </a:p>
        </p:txBody>
      </p:sp>
      <p:sp>
        <p:nvSpPr>
          <p:cNvPr id="1259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A590489-543A-4E51-A9A0-8F788A8445AC}" type="slidenum">
              <a:rPr lang="es-ES" smtClean="0">
                <a:solidFill>
                  <a:prstClr val="black"/>
                </a:solidFill>
                <a:latin typeface="Calibri" pitchFamily="34" charset="0"/>
              </a:rPr>
              <a:pPr>
                <a:defRPr/>
              </a:pPr>
              <a:t>59</a:t>
            </a:fld>
            <a:endParaRPr lang="es-ES" dirty="0">
              <a:solidFill>
                <a:prstClr val="black"/>
              </a:solidFill>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Esfinge</a:t>
            </a:r>
          </a:p>
        </p:txBody>
      </p:sp>
      <p:sp>
        <p:nvSpPr>
          <p:cNvPr id="1269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8905998-8A0B-494F-A2DD-C92143D5232E}" type="slidenum">
              <a:rPr lang="es-ES" smtClean="0">
                <a:solidFill>
                  <a:prstClr val="black"/>
                </a:solidFill>
                <a:latin typeface="Calibri" pitchFamily="34" charset="0"/>
              </a:rPr>
              <a:pPr>
                <a:defRPr/>
              </a:pPr>
              <a:t>60</a:t>
            </a:fld>
            <a:endParaRPr lang="es-ES" dirty="0">
              <a:solidFill>
                <a:prstClr val="black"/>
              </a:solidFill>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Pegasus</a:t>
            </a:r>
          </a:p>
        </p:txBody>
      </p:sp>
      <p:sp>
        <p:nvSpPr>
          <p:cNvPr id="1280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5590AB7-5FA6-42CC-ACE8-3677FC0AE14F}" type="slidenum">
              <a:rPr lang="es-ES" smtClean="0">
                <a:solidFill>
                  <a:prstClr val="black"/>
                </a:solidFill>
                <a:latin typeface="Calibri" pitchFamily="34" charset="0"/>
              </a:rPr>
              <a:pPr>
                <a:defRPr/>
              </a:pPr>
              <a:t>61</a:t>
            </a:fld>
            <a:endParaRPr lang="es-ES" dirty="0">
              <a:solidFill>
                <a:prstClr val="black"/>
              </a:solidFill>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Poseidon</a:t>
            </a:r>
          </a:p>
        </p:txBody>
      </p:sp>
      <p:sp>
        <p:nvSpPr>
          <p:cNvPr id="1290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94087E9-A3F4-4A08-92BD-2A8F68F5E570}" type="slidenum">
              <a:rPr lang="es-ES" smtClean="0">
                <a:solidFill>
                  <a:prstClr val="black"/>
                </a:solidFill>
                <a:latin typeface="Calibri" pitchFamily="34" charset="0"/>
              </a:rPr>
              <a:pPr>
                <a:defRPr/>
              </a:pPr>
              <a:t>62</a:t>
            </a:fld>
            <a:endParaRPr lang="es-ES" dirty="0">
              <a:solidFill>
                <a:prstClr val="black"/>
              </a:solidFill>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Casa inclinada</a:t>
            </a:r>
          </a:p>
        </p:txBody>
      </p:sp>
      <p:sp>
        <p:nvSpPr>
          <p:cNvPr id="1300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D2829AB-E224-4308-BBDE-08502C9B45D4}" type="slidenum">
              <a:rPr lang="es-ES" smtClean="0">
                <a:solidFill>
                  <a:prstClr val="black"/>
                </a:solidFill>
                <a:latin typeface="Calibri" pitchFamily="34" charset="0"/>
              </a:rPr>
              <a:pPr>
                <a:defRPr/>
              </a:pPr>
              <a:t>63</a:t>
            </a:fld>
            <a:endParaRPr lang="es-ES" dirty="0">
              <a:solidFill>
                <a:prstClr val="black"/>
              </a:solidFill>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310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E7A66C6-87FE-4B8D-B205-3696C6F4395D}" type="slidenum">
              <a:rPr lang="es-ES" smtClean="0">
                <a:solidFill>
                  <a:prstClr val="black"/>
                </a:solidFill>
                <a:latin typeface="Calibri" pitchFamily="34" charset="0"/>
              </a:rPr>
              <a:pPr>
                <a:defRPr/>
              </a:pPr>
              <a:t>64</a:t>
            </a:fld>
            <a:endParaRPr lang="es-ES" dirty="0">
              <a:solidFill>
                <a:prstClr val="black"/>
              </a:solidFill>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Elefante con Dragon</a:t>
            </a:r>
          </a:p>
        </p:txBody>
      </p:sp>
      <p:sp>
        <p:nvSpPr>
          <p:cNvPr id="1321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E331F68-37C0-4319-A97D-402D17EC1FEF}" type="slidenum">
              <a:rPr lang="es-ES" smtClean="0">
                <a:solidFill>
                  <a:prstClr val="black"/>
                </a:solidFill>
                <a:latin typeface="Calibri" pitchFamily="34" charset="0"/>
              </a:rPr>
              <a:pPr>
                <a:defRPr/>
              </a:pPr>
              <a:t>65</a:t>
            </a:fld>
            <a:endParaRPr lang="es-ES" dirty="0">
              <a:solidFill>
                <a:prstClr val="black"/>
              </a:solidFill>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Afrodita</a:t>
            </a:r>
          </a:p>
        </p:txBody>
      </p:sp>
      <p:sp>
        <p:nvSpPr>
          <p:cNvPr id="1331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8DF9B73-27F0-41EB-95BC-0328A69970C1}" type="slidenum">
              <a:rPr lang="es-ES" smtClean="0">
                <a:solidFill>
                  <a:prstClr val="black"/>
                </a:solidFill>
                <a:latin typeface="Calibri" pitchFamily="34" charset="0"/>
              </a:rPr>
              <a:pPr>
                <a:defRPr/>
              </a:pPr>
              <a:t>66</a:t>
            </a:fld>
            <a:endParaRPr lang="es-ES" dirty="0">
              <a:solidFill>
                <a:prstClr val="black"/>
              </a:solidFill>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Toscana.-Giardino Torrigiani.</a:t>
            </a:r>
          </a:p>
        </p:txBody>
      </p:sp>
      <p:sp>
        <p:nvSpPr>
          <p:cNvPr id="4" name="3 Marcador de número de diapositiva"/>
          <p:cNvSpPr>
            <a:spLocks noGrp="1"/>
          </p:cNvSpPr>
          <p:nvPr>
            <p:ph type="sldNum" sz="quarter" idx="5"/>
          </p:nvPr>
        </p:nvSpPr>
        <p:spPr/>
        <p:txBody>
          <a:bodyPr/>
          <a:lstStyle/>
          <a:p>
            <a:pPr>
              <a:defRPr/>
            </a:pPr>
            <a:fld id="{1B04560A-6205-4EAC-AA62-800A84A28476}"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Toscana.-Giardino Torrigiani.</a:t>
            </a:r>
          </a:p>
        </p:txBody>
      </p:sp>
      <p:sp>
        <p:nvSpPr>
          <p:cNvPr id="4" name="3 Marcador de número de diapositiva"/>
          <p:cNvSpPr>
            <a:spLocks noGrp="1"/>
          </p:cNvSpPr>
          <p:nvPr>
            <p:ph type="sldNum" sz="quarter" idx="5"/>
          </p:nvPr>
        </p:nvSpPr>
        <p:spPr/>
        <p:txBody>
          <a:bodyPr/>
          <a:lstStyle/>
          <a:p>
            <a:pPr>
              <a:defRPr/>
            </a:pPr>
            <a:fld id="{BD265DA0-0C0B-425D-8458-2AA9A95A024C}"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Toscana.-Giardino Torrigiani.</a:t>
            </a:r>
          </a:p>
        </p:txBody>
      </p:sp>
      <p:sp>
        <p:nvSpPr>
          <p:cNvPr id="4" name="3 Marcador de número de diapositiva"/>
          <p:cNvSpPr>
            <a:spLocks noGrp="1"/>
          </p:cNvSpPr>
          <p:nvPr>
            <p:ph type="sldNum" sz="quarter" idx="5"/>
          </p:nvPr>
        </p:nvSpPr>
        <p:spPr/>
        <p:txBody>
          <a:bodyPr/>
          <a:lstStyle/>
          <a:p>
            <a:pPr>
              <a:defRPr/>
            </a:pPr>
            <a:fld id="{0E1C50F1-4987-4FEE-AF78-5C53A63B19BA}"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Toscana.-Giardino Torrigiani.</a:t>
            </a:r>
          </a:p>
        </p:txBody>
      </p:sp>
      <p:sp>
        <p:nvSpPr>
          <p:cNvPr id="4" name="3 Marcador de número de diapositiva"/>
          <p:cNvSpPr>
            <a:spLocks noGrp="1"/>
          </p:cNvSpPr>
          <p:nvPr>
            <p:ph type="sldNum" sz="quarter" idx="5"/>
          </p:nvPr>
        </p:nvSpPr>
        <p:spPr/>
        <p:txBody>
          <a:bodyPr/>
          <a:lstStyle/>
          <a:p>
            <a:pPr>
              <a:defRPr/>
            </a:pPr>
            <a:fld id="{951BD522-F9D8-4CFB-AF93-FDA1949C4D68}"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Toscana.-Giardino Torrigiani.</a:t>
            </a:r>
          </a:p>
        </p:txBody>
      </p:sp>
      <p:sp>
        <p:nvSpPr>
          <p:cNvPr id="4" name="3 Marcador de número de diapositiva"/>
          <p:cNvSpPr>
            <a:spLocks noGrp="1"/>
          </p:cNvSpPr>
          <p:nvPr>
            <p:ph type="sldNum" sz="quarter" idx="5"/>
          </p:nvPr>
        </p:nvSpPr>
        <p:spPr/>
        <p:txBody>
          <a:bodyPr/>
          <a:lstStyle/>
          <a:p>
            <a:pPr>
              <a:defRPr/>
            </a:pPr>
            <a:fld id="{F592B8AA-8E86-400B-A7A2-FDACF67B73DF}"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Toscana.-Giardino Torrigiani.</a:t>
            </a:r>
          </a:p>
        </p:txBody>
      </p:sp>
      <p:sp>
        <p:nvSpPr>
          <p:cNvPr id="4" name="3 Marcador de número de diapositiva"/>
          <p:cNvSpPr>
            <a:spLocks noGrp="1"/>
          </p:cNvSpPr>
          <p:nvPr>
            <p:ph type="sldNum" sz="quarter" idx="5"/>
          </p:nvPr>
        </p:nvSpPr>
        <p:spPr/>
        <p:txBody>
          <a:bodyPr/>
          <a:lstStyle/>
          <a:p>
            <a:pPr>
              <a:defRPr/>
            </a:pPr>
            <a:fld id="{FDBB9C09-85D3-409D-8445-87D92D957C6F}"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Toscana.-Giardino Torrigiani.</a:t>
            </a:r>
          </a:p>
        </p:txBody>
      </p:sp>
      <p:sp>
        <p:nvSpPr>
          <p:cNvPr id="4" name="3 Marcador de número de diapositiva"/>
          <p:cNvSpPr>
            <a:spLocks noGrp="1"/>
          </p:cNvSpPr>
          <p:nvPr>
            <p:ph type="sldNum" sz="quarter" idx="5"/>
          </p:nvPr>
        </p:nvSpPr>
        <p:spPr/>
        <p:txBody>
          <a:bodyPr/>
          <a:lstStyle/>
          <a:p>
            <a:pPr>
              <a:defRPr/>
            </a:pPr>
            <a:fld id="{931F10E5-191A-4865-BDEA-74EB377DCBE4}"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Toscana.-Giardino Torrigiani.</a:t>
            </a:r>
          </a:p>
        </p:txBody>
      </p:sp>
      <p:sp>
        <p:nvSpPr>
          <p:cNvPr id="4" name="3 Marcador de número de diapositiva"/>
          <p:cNvSpPr>
            <a:spLocks noGrp="1"/>
          </p:cNvSpPr>
          <p:nvPr>
            <p:ph type="sldNum" sz="quarter" idx="5"/>
          </p:nvPr>
        </p:nvSpPr>
        <p:spPr/>
        <p:txBody>
          <a:bodyPr/>
          <a:lstStyle/>
          <a:p>
            <a:pPr>
              <a:defRPr/>
            </a:pPr>
            <a:fld id="{A6660567-2CDA-4E9D-8AF4-B2AFDC31CFB4}"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Toscana.-Giardino Torrigiani.</a:t>
            </a:r>
          </a:p>
        </p:txBody>
      </p:sp>
      <p:sp>
        <p:nvSpPr>
          <p:cNvPr id="4" name="3 Marcador de número de diapositiva"/>
          <p:cNvSpPr>
            <a:spLocks noGrp="1"/>
          </p:cNvSpPr>
          <p:nvPr>
            <p:ph type="sldNum" sz="quarter" idx="5"/>
          </p:nvPr>
        </p:nvSpPr>
        <p:spPr/>
        <p:txBody>
          <a:bodyPr/>
          <a:lstStyle/>
          <a:p>
            <a:pPr>
              <a:defRPr/>
            </a:pPr>
            <a:fld id="{6EB320B2-A1A5-461B-BB07-E160D46FFC4B}"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Toscana.-Giardino Torrigiani.</a:t>
            </a:r>
          </a:p>
        </p:txBody>
      </p:sp>
      <p:sp>
        <p:nvSpPr>
          <p:cNvPr id="4" name="3 Marcador de número de diapositiva"/>
          <p:cNvSpPr>
            <a:spLocks noGrp="1"/>
          </p:cNvSpPr>
          <p:nvPr>
            <p:ph type="sldNum" sz="quarter" idx="5"/>
          </p:nvPr>
        </p:nvSpPr>
        <p:spPr/>
        <p:txBody>
          <a:bodyPr/>
          <a:lstStyle/>
          <a:p>
            <a:pPr>
              <a:defRPr/>
            </a:pPr>
            <a:fld id="{6B109F86-D6C8-4ECD-A8E7-57AE27C22833}"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Toscana.-Giardino Torrigiani.</a:t>
            </a:r>
          </a:p>
        </p:txBody>
      </p:sp>
      <p:sp>
        <p:nvSpPr>
          <p:cNvPr id="4" name="3 Marcador de número de diapositiva"/>
          <p:cNvSpPr>
            <a:spLocks noGrp="1"/>
          </p:cNvSpPr>
          <p:nvPr>
            <p:ph type="sldNum" sz="quarter" idx="5"/>
          </p:nvPr>
        </p:nvSpPr>
        <p:spPr/>
        <p:txBody>
          <a:bodyPr/>
          <a:lstStyle/>
          <a:p>
            <a:pPr>
              <a:defRPr/>
            </a:pPr>
            <a:fld id="{09822AD5-E8BA-40CD-A72F-7FE78BA2A966}"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Toscana.-Giardino Torrigiani.</a:t>
            </a:r>
          </a:p>
        </p:txBody>
      </p:sp>
      <p:sp>
        <p:nvSpPr>
          <p:cNvPr id="4" name="3 Marcador de número de diapositiva"/>
          <p:cNvSpPr>
            <a:spLocks noGrp="1"/>
          </p:cNvSpPr>
          <p:nvPr>
            <p:ph type="sldNum" sz="quarter" idx="5"/>
          </p:nvPr>
        </p:nvSpPr>
        <p:spPr/>
        <p:txBody>
          <a:bodyPr/>
          <a:lstStyle/>
          <a:p>
            <a:pPr>
              <a:defRPr/>
            </a:pPr>
            <a:fld id="{E5F4909D-3220-41AD-A1F8-4868912F67C9}"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Toscana.-Giardino Torrigiani.</a:t>
            </a:r>
          </a:p>
        </p:txBody>
      </p:sp>
      <p:sp>
        <p:nvSpPr>
          <p:cNvPr id="4" name="3 Marcador de número de diapositiva"/>
          <p:cNvSpPr>
            <a:spLocks noGrp="1"/>
          </p:cNvSpPr>
          <p:nvPr>
            <p:ph type="sldNum" sz="quarter" idx="5"/>
          </p:nvPr>
        </p:nvSpPr>
        <p:spPr/>
        <p:txBody>
          <a:bodyPr/>
          <a:lstStyle/>
          <a:p>
            <a:pPr>
              <a:defRPr/>
            </a:pPr>
            <a:fld id="{3DEEA49F-A796-4652-B66C-DF514FBDBACE}"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Toscana.-Giardino Torrigiani.</a:t>
            </a:r>
          </a:p>
        </p:txBody>
      </p:sp>
      <p:sp>
        <p:nvSpPr>
          <p:cNvPr id="4" name="3 Marcador de número de diapositiva"/>
          <p:cNvSpPr>
            <a:spLocks noGrp="1"/>
          </p:cNvSpPr>
          <p:nvPr>
            <p:ph type="sldNum" sz="quarter" idx="5"/>
          </p:nvPr>
        </p:nvSpPr>
        <p:spPr/>
        <p:txBody>
          <a:bodyPr/>
          <a:lstStyle/>
          <a:p>
            <a:pPr>
              <a:defRPr/>
            </a:pPr>
            <a:fld id="{AD0BC0D3-3B89-4B44-83F3-3564744DFA52}"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Toscana.-.Jardin della Gherasdesca.-</a:t>
            </a:r>
          </a:p>
        </p:txBody>
      </p:sp>
      <p:sp>
        <p:nvSpPr>
          <p:cNvPr id="4" name="3 Marcador de número de diapositiva"/>
          <p:cNvSpPr>
            <a:spLocks noGrp="1"/>
          </p:cNvSpPr>
          <p:nvPr>
            <p:ph type="sldNum" sz="quarter" idx="5"/>
          </p:nvPr>
        </p:nvSpPr>
        <p:spPr/>
        <p:txBody>
          <a:bodyPr/>
          <a:lstStyle/>
          <a:p>
            <a:pPr>
              <a:defRPr/>
            </a:pPr>
            <a:fld id="{FAEB1DF1-62E2-4816-91E1-5285C9B8F5BF}"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Toscana.-.Jardin della Gherasdesca.-</a:t>
            </a:r>
          </a:p>
        </p:txBody>
      </p:sp>
      <p:sp>
        <p:nvSpPr>
          <p:cNvPr id="4" name="3 Marcador de número de diapositiva"/>
          <p:cNvSpPr>
            <a:spLocks noGrp="1"/>
          </p:cNvSpPr>
          <p:nvPr>
            <p:ph type="sldNum" sz="quarter" idx="5"/>
          </p:nvPr>
        </p:nvSpPr>
        <p:spPr/>
        <p:txBody>
          <a:bodyPr/>
          <a:lstStyle/>
          <a:p>
            <a:pPr>
              <a:defRPr/>
            </a:pPr>
            <a:fld id="{B90E7ABF-7562-422C-9447-6DFB82B3AF7F}"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Toscana.-.Jardin della Gherasdesca.-</a:t>
            </a:r>
          </a:p>
        </p:txBody>
      </p:sp>
      <p:sp>
        <p:nvSpPr>
          <p:cNvPr id="4" name="3 Marcador de número de diapositiva"/>
          <p:cNvSpPr>
            <a:spLocks noGrp="1"/>
          </p:cNvSpPr>
          <p:nvPr>
            <p:ph type="sldNum" sz="quarter" idx="5"/>
          </p:nvPr>
        </p:nvSpPr>
        <p:spPr/>
        <p:txBody>
          <a:bodyPr/>
          <a:lstStyle/>
          <a:p>
            <a:pPr>
              <a:defRPr/>
            </a:pPr>
            <a:fld id="{15ED02B5-94E1-4F6D-8D1D-25EFE39FE9C6}"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Toscana.-.Jardin della Gherasdesca.-</a:t>
            </a:r>
          </a:p>
        </p:txBody>
      </p:sp>
      <p:sp>
        <p:nvSpPr>
          <p:cNvPr id="4" name="3 Marcador de número de diapositiva"/>
          <p:cNvSpPr>
            <a:spLocks noGrp="1"/>
          </p:cNvSpPr>
          <p:nvPr>
            <p:ph type="sldNum" sz="quarter" idx="5"/>
          </p:nvPr>
        </p:nvSpPr>
        <p:spPr/>
        <p:txBody>
          <a:bodyPr/>
          <a:lstStyle/>
          <a:p>
            <a:pPr>
              <a:defRPr/>
            </a:pPr>
            <a:fld id="{144D4752-76BD-4A70-8873-F57CFF054D4A}"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Toscana.-.Jardin della Gherasdesca.-</a:t>
            </a:r>
          </a:p>
        </p:txBody>
      </p:sp>
      <p:sp>
        <p:nvSpPr>
          <p:cNvPr id="4" name="3 Marcador de número de diapositiva"/>
          <p:cNvSpPr>
            <a:spLocks noGrp="1"/>
          </p:cNvSpPr>
          <p:nvPr>
            <p:ph type="sldNum" sz="quarter" idx="5"/>
          </p:nvPr>
        </p:nvSpPr>
        <p:spPr/>
        <p:txBody>
          <a:bodyPr/>
          <a:lstStyle/>
          <a:p>
            <a:pPr>
              <a:defRPr/>
            </a:pPr>
            <a:fld id="{BF6601CB-0126-48E7-81AA-E4E41DD3E27D}"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Toscana.-.Jardin della Gherasdesca.-</a:t>
            </a:r>
          </a:p>
        </p:txBody>
      </p:sp>
      <p:sp>
        <p:nvSpPr>
          <p:cNvPr id="4" name="3 Marcador de número de diapositiva"/>
          <p:cNvSpPr>
            <a:spLocks noGrp="1"/>
          </p:cNvSpPr>
          <p:nvPr>
            <p:ph type="sldNum" sz="quarter" idx="5"/>
          </p:nvPr>
        </p:nvSpPr>
        <p:spPr/>
        <p:txBody>
          <a:bodyPr/>
          <a:lstStyle/>
          <a:p>
            <a:pPr>
              <a:defRPr/>
            </a:pPr>
            <a:fld id="{6CB0B3C8-6C6A-4877-922D-1B957003FBB0}"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Toscana.-.Jardin della Gherasdesca.-</a:t>
            </a:r>
          </a:p>
        </p:txBody>
      </p:sp>
      <p:sp>
        <p:nvSpPr>
          <p:cNvPr id="4" name="3 Marcador de número de diapositiva"/>
          <p:cNvSpPr>
            <a:spLocks noGrp="1"/>
          </p:cNvSpPr>
          <p:nvPr>
            <p:ph type="sldNum" sz="quarter" idx="5"/>
          </p:nvPr>
        </p:nvSpPr>
        <p:spPr/>
        <p:txBody>
          <a:bodyPr/>
          <a:lstStyle/>
          <a:p>
            <a:pPr>
              <a:defRPr/>
            </a:pPr>
            <a:fld id="{A9E49893-BFB7-4E89-900A-2E675EC7A195}"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Toscana.-.Jardin della Gherasdesca.-</a:t>
            </a:r>
          </a:p>
        </p:txBody>
      </p:sp>
      <p:sp>
        <p:nvSpPr>
          <p:cNvPr id="4" name="3 Marcador de número de diapositiva"/>
          <p:cNvSpPr>
            <a:spLocks noGrp="1"/>
          </p:cNvSpPr>
          <p:nvPr>
            <p:ph type="sldNum" sz="quarter" idx="5"/>
          </p:nvPr>
        </p:nvSpPr>
        <p:spPr/>
        <p:txBody>
          <a:bodyPr/>
          <a:lstStyle/>
          <a:p>
            <a:pPr>
              <a:defRPr/>
            </a:pPr>
            <a:fld id="{53B5A586-0547-4E4B-9E43-121417DF0966}"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Toscana.-.Jardin della Gherasdesca.-</a:t>
            </a:r>
          </a:p>
        </p:txBody>
      </p:sp>
      <p:sp>
        <p:nvSpPr>
          <p:cNvPr id="4" name="3 Marcador de número de diapositiva"/>
          <p:cNvSpPr>
            <a:spLocks noGrp="1"/>
          </p:cNvSpPr>
          <p:nvPr>
            <p:ph type="sldNum" sz="quarter" idx="5"/>
          </p:nvPr>
        </p:nvSpPr>
        <p:spPr/>
        <p:txBody>
          <a:bodyPr/>
          <a:lstStyle/>
          <a:p>
            <a:pPr>
              <a:defRPr/>
            </a:pPr>
            <a:fld id="{5661BE6F-5838-4F3B-9382-4A8BCA715E73}"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Toscana.-.Jardin della Gherasdesca.-</a:t>
            </a:r>
          </a:p>
        </p:txBody>
      </p:sp>
      <p:sp>
        <p:nvSpPr>
          <p:cNvPr id="4" name="3 Marcador de número de diapositiva"/>
          <p:cNvSpPr>
            <a:spLocks noGrp="1"/>
          </p:cNvSpPr>
          <p:nvPr>
            <p:ph type="sldNum" sz="quarter" idx="5"/>
          </p:nvPr>
        </p:nvSpPr>
        <p:spPr/>
        <p:txBody>
          <a:bodyPr/>
          <a:lstStyle/>
          <a:p>
            <a:pPr>
              <a:defRPr/>
            </a:pPr>
            <a:fld id="{2294D9A8-A87F-4A88-8AB3-F6B1D6E809BE}"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Toscana.-.Jardin della Gherasdesca.-</a:t>
            </a:r>
          </a:p>
        </p:txBody>
      </p:sp>
      <p:sp>
        <p:nvSpPr>
          <p:cNvPr id="4" name="3 Marcador de número de diapositiva"/>
          <p:cNvSpPr>
            <a:spLocks noGrp="1"/>
          </p:cNvSpPr>
          <p:nvPr>
            <p:ph type="sldNum" sz="quarter" idx="5"/>
          </p:nvPr>
        </p:nvSpPr>
        <p:spPr/>
        <p:txBody>
          <a:bodyPr/>
          <a:lstStyle/>
          <a:p>
            <a:pPr>
              <a:defRPr/>
            </a:pPr>
            <a:fld id="{103C246F-728A-4636-A02A-081F401D4235}"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Toscana.-.Jardin della Gherasdesca.-</a:t>
            </a:r>
          </a:p>
        </p:txBody>
      </p:sp>
      <p:sp>
        <p:nvSpPr>
          <p:cNvPr id="4" name="3 Marcador de número de diapositiva"/>
          <p:cNvSpPr>
            <a:spLocks noGrp="1"/>
          </p:cNvSpPr>
          <p:nvPr>
            <p:ph type="sldNum" sz="quarter" idx="5"/>
          </p:nvPr>
        </p:nvSpPr>
        <p:spPr/>
        <p:txBody>
          <a:bodyPr/>
          <a:lstStyle/>
          <a:p>
            <a:pPr>
              <a:defRPr/>
            </a:pPr>
            <a:fld id="{6FBF89A9-758E-410A-B8CF-70A53C548E28}"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Toscana.-.Jardin della Gherasdesca.-</a:t>
            </a:r>
          </a:p>
        </p:txBody>
      </p:sp>
      <p:sp>
        <p:nvSpPr>
          <p:cNvPr id="4" name="3 Marcador de número de diapositiva"/>
          <p:cNvSpPr>
            <a:spLocks noGrp="1"/>
          </p:cNvSpPr>
          <p:nvPr>
            <p:ph type="sldNum" sz="quarter" idx="5"/>
          </p:nvPr>
        </p:nvSpPr>
        <p:spPr/>
        <p:txBody>
          <a:bodyPr/>
          <a:lstStyle/>
          <a:p>
            <a:pPr>
              <a:defRPr/>
            </a:pPr>
            <a:fld id="{891AF924-0FFF-4AD0-9886-70F21C7B0D46}"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Toscana.-.Jardin della Gherasdesca.-</a:t>
            </a:r>
          </a:p>
        </p:txBody>
      </p:sp>
      <p:sp>
        <p:nvSpPr>
          <p:cNvPr id="4" name="3 Marcador de número de diapositiva"/>
          <p:cNvSpPr>
            <a:spLocks noGrp="1"/>
          </p:cNvSpPr>
          <p:nvPr>
            <p:ph type="sldNum" sz="quarter" idx="5"/>
          </p:nvPr>
        </p:nvSpPr>
        <p:spPr/>
        <p:txBody>
          <a:bodyPr/>
          <a:lstStyle/>
          <a:p>
            <a:pPr>
              <a:defRPr/>
            </a:pPr>
            <a:fld id="{F175784E-ED0E-43C4-94D5-AB03E80B16C9}"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Toscana.-.Jardin della Gherasdesca.-</a:t>
            </a:r>
          </a:p>
        </p:txBody>
      </p:sp>
      <p:sp>
        <p:nvSpPr>
          <p:cNvPr id="4" name="3 Marcador de número de diapositiva"/>
          <p:cNvSpPr>
            <a:spLocks noGrp="1"/>
          </p:cNvSpPr>
          <p:nvPr>
            <p:ph type="sldNum" sz="quarter" idx="5"/>
          </p:nvPr>
        </p:nvSpPr>
        <p:spPr/>
        <p:txBody>
          <a:bodyPr/>
          <a:lstStyle/>
          <a:p>
            <a:pPr>
              <a:defRPr/>
            </a:pPr>
            <a:fld id="{B3C8C23E-F11D-4B3C-9A3E-BC91D3B808F8}" type="slidenum">
              <a:rPr lang="es-ES">
                <a:solidFill>
                  <a:prstClr val="black"/>
                </a:solidFill>
              </a:rPr>
              <a:pPr>
                <a:defRPr/>
              </a:pPr>
              <a:t>113</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4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71.jpeg"/><Relationship Id="rId2" Type="http://schemas.openxmlformats.org/officeDocument/2006/relationships/hyperlink" Target="http://translate.googleusercontent.com/translate_c?depth=1&amp;hl=es&amp;prev=/search?q%3Dgiardino%2Btorrigiani%2Bfirenze%26hl%3Des%26biw%3D1280%26bih%3D660&amp;rurl=translate.google.es&amp;sl=it&amp;u=http://it.wikipedia.org/wiki/File:Torrino_Giardino_Torrigiani_2.JPG&amp;usg=ALkJrhiY7bPPI3rIBX79CxiZL-zgFA8IRw" TargetMode="External"/><Relationship Id="rId1" Type="http://schemas.openxmlformats.org/officeDocument/2006/relationships/slideLayout" Target="../slideLayouts/slideLayout7.xml"/><Relationship Id="rId6" Type="http://schemas.openxmlformats.org/officeDocument/2006/relationships/hyperlink" Target="//upload.wikimedia.org/wikipedia/commons/3/36/Giardino_torrigiani,veduta.JPG" TargetMode="External"/><Relationship Id="rId5" Type="http://schemas.openxmlformats.org/officeDocument/2006/relationships/image" Target="../media/image70.jpeg"/><Relationship Id="rId4" Type="http://schemas.openxmlformats.org/officeDocument/2006/relationships/hyperlink" Target="http://translate.googleusercontent.com/translate_c?depth=1&amp;hl=es&amp;prev=/search?q%3Dgiardino%2Btorrigiani%2Bfirenze%26hl%3Des%26biw%3D1280%26bih%3D660&amp;rurl=translate.google.es&amp;sl=it&amp;u=http://it.wikipedia.org/wiki/File:Torrino_del_Baccani_1822.jpg&amp;usg=ALkJrhhIcZlz2UdSj0YwanaFlrDeZRQPjQ" TargetMode="Externa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9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9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101.jpeg"/></Relationships>
</file>

<file path=ppt/slides/_rels/slide11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103.jpeg"/></Relationships>
</file>

<file path=ppt/slides/_rels/slide11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18448" cy="2304256"/>
          </a:xfrm>
        </p:spPr>
        <p:txBody>
          <a:bodyPr>
            <a:normAutofit fontScale="90000"/>
          </a:bodyPr>
          <a:lstStyle/>
          <a:p>
            <a:r>
              <a:rPr lang="es-ES" sz="3600" dirty="0"/>
              <a:t>EUROPA.-LA VUELTA AL MUNDO EN 885 JARDINES.-ITALIA</a:t>
            </a:r>
            <a:r>
              <a:rPr lang="es-ES" dirty="0"/>
              <a:t>.-</a:t>
            </a:r>
            <a:r>
              <a:rPr lang="it-IT" dirty="0"/>
              <a:t>BOMARZO.-SACRO BOSCO.y TOSCANA.-</a:t>
            </a:r>
            <a:br>
              <a:rPr lang="es-ES" dirty="0"/>
            </a:br>
            <a:endParaRPr lang="es-ES" dirty="0"/>
          </a:p>
        </p:txBody>
      </p:sp>
      <p:sp>
        <p:nvSpPr>
          <p:cNvPr id="3" name="2 Subtítulo"/>
          <p:cNvSpPr>
            <a:spLocks noGrp="1"/>
          </p:cNvSpPr>
          <p:nvPr>
            <p:ph type="subTitle" idx="1"/>
          </p:nvPr>
        </p:nvSpPr>
        <p:spPr>
          <a:xfrm>
            <a:off x="2627784" y="4653136"/>
            <a:ext cx="4840052" cy="1371600"/>
          </a:xfrm>
        </p:spPr>
        <p:txBody>
          <a:bodyPr>
            <a:normAutofit/>
          </a:bodyPr>
          <a:lstStyle/>
          <a:p>
            <a:r>
              <a:rPr lang="es-ES" dirty="0"/>
              <a:t>Seleccion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s-ES_tradnl" b="1" dirty="0"/>
              <a:t>Jardines de Bomarzo</a:t>
            </a:r>
          </a:p>
        </p:txBody>
      </p:sp>
      <p:sp>
        <p:nvSpPr>
          <p:cNvPr id="7171" name="Rectangle 3"/>
          <p:cNvSpPr>
            <a:spLocks noGrp="1" noChangeArrowheads="1"/>
          </p:cNvSpPr>
          <p:nvPr>
            <p:ph sz="quarter" idx="1"/>
          </p:nvPr>
        </p:nvSpPr>
        <p:spPr>
          <a:xfrm>
            <a:off x="457200" y="1916113"/>
            <a:ext cx="7643192" cy="4214812"/>
          </a:xfrm>
        </p:spPr>
        <p:txBody>
          <a:bodyPr>
            <a:normAutofit lnSpcReduction="10000"/>
          </a:bodyPr>
          <a:lstStyle/>
          <a:p>
            <a:pPr eaLnBrk="1" hangingPunct="1">
              <a:lnSpc>
                <a:spcPct val="90000"/>
              </a:lnSpc>
            </a:pPr>
            <a:r>
              <a:rPr lang="es-ES_tradnl" sz="2400" dirty="0"/>
              <a:t>Se encuentran en la localidad de Lacio a 70 Km. de Roma.</a:t>
            </a:r>
          </a:p>
          <a:p>
            <a:pPr eaLnBrk="1" hangingPunct="1">
              <a:lnSpc>
                <a:spcPct val="90000"/>
              </a:lnSpc>
            </a:pPr>
            <a:r>
              <a:rPr lang="es-ES_tradnl" sz="2400" dirty="0"/>
              <a:t>El jardín, único en su genero es del siglo XVI,fue mandado construir por el príncipe Pier Francesco Orsini, descendiente de una de las familias mas poderosas de Roma.</a:t>
            </a:r>
          </a:p>
          <a:p>
            <a:pPr eaLnBrk="1" hangingPunct="1">
              <a:lnSpc>
                <a:spcPct val="90000"/>
              </a:lnSpc>
            </a:pPr>
            <a:r>
              <a:rPr lang="es-ES_tradnl" sz="2400" dirty="0"/>
              <a:t>El Bosque Sagrado tiene esculturas esculpidas en la misma roca que surgen del suelo como cómplices del terreno.</a:t>
            </a:r>
          </a:p>
          <a:p>
            <a:pPr eaLnBrk="1" hangingPunct="1">
              <a:lnSpc>
                <a:spcPct val="90000"/>
              </a:lnSpc>
            </a:pPr>
            <a:r>
              <a:rPr lang="es-ES_tradnl" sz="2400" dirty="0"/>
              <a:t>Personajes míticos, animales fantásticos, parterres, arroyos salpicados de máximas herméticas escritas en ánforas o muros de piedra.</a:t>
            </a:r>
          </a:p>
        </p:txBody>
      </p:sp>
    </p:spTree>
    <p:extLst>
      <p:ext uri="{BB962C8B-B14F-4D97-AF65-F5344CB8AC3E}">
        <p14:creationId xmlns:p14="http://schemas.microsoft.com/office/powerpoint/2010/main" val="3976841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sz="quarter" idx="1"/>
          </p:nvPr>
        </p:nvSpPr>
        <p:spPr>
          <a:xfrm>
            <a:off x="457200" y="1196975"/>
            <a:ext cx="7643192" cy="4933950"/>
          </a:xfrm>
        </p:spPr>
        <p:txBody>
          <a:bodyPr/>
          <a:lstStyle/>
          <a:p>
            <a:pPr eaLnBrk="1" hangingPunct="1"/>
            <a:r>
              <a:rPr lang="es-ES_tradnl" sz="2400" dirty="0"/>
              <a:t>Dos esfinges flanquean la entrada donde nos encontramos con una cabeza con las fauces abiertas, un Hércules gigante, una casa inclinada, la fuente de la Sabiduria,etc…</a:t>
            </a:r>
          </a:p>
          <a:p>
            <a:pPr eaLnBrk="1" hangingPunct="1"/>
            <a:r>
              <a:rPr lang="es-ES_tradnl" sz="2400" dirty="0"/>
              <a:t>El jardín fue abandonado pos mas de 400 años.</a:t>
            </a:r>
          </a:p>
          <a:p>
            <a:pPr eaLnBrk="1" hangingPunct="1"/>
            <a:r>
              <a:rPr lang="es-ES_tradnl" sz="2400" dirty="0"/>
              <a:t>A mediados del siglo XX la familia Bettoni lo restauro, dándole el merecido prestigio y reconocimiento.</a:t>
            </a:r>
          </a:p>
          <a:p>
            <a:pPr eaLnBrk="1" hangingPunct="1"/>
            <a:r>
              <a:rPr lang="es-ES_tradnl" sz="2400" dirty="0"/>
              <a:t>Se le conoce como el Parque de los Monstruos.</a:t>
            </a:r>
          </a:p>
          <a:p>
            <a:pPr eaLnBrk="1" hangingPunct="1">
              <a:buFont typeface="Wingdings 2" pitchFamily="18" charset="2"/>
              <a:buNone/>
            </a:pPr>
            <a:r>
              <a:rPr lang="es-ES_tradnl" sz="2400" dirty="0"/>
              <a:t>   </a:t>
            </a:r>
            <a:r>
              <a:rPr lang="es-ES" sz="2400" dirty="0"/>
              <a:t>Bo marzo se puede decir que es el jardín de las maravillas ya que nos podemos encontrar gran cantidad de cosas hermosas.</a:t>
            </a:r>
            <a:endParaRPr lang="es-ES_tradnl" sz="2400" dirty="0"/>
          </a:p>
        </p:txBody>
      </p:sp>
    </p:spTree>
    <p:extLst>
      <p:ext uri="{BB962C8B-B14F-4D97-AF65-F5344CB8AC3E}">
        <p14:creationId xmlns:p14="http://schemas.microsoft.com/office/powerpoint/2010/main" val="3777935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698500" y="428625"/>
            <a:ext cx="7329884" cy="6000750"/>
          </a:xfrm>
        </p:spPr>
        <p:txBody>
          <a:bodyPr/>
          <a:lstStyle/>
          <a:p>
            <a:pPr eaLnBrk="1" hangingPunct="1"/>
            <a:r>
              <a:rPr lang="es-ES" sz="2400" dirty="0"/>
              <a:t>Lo primero que destaca es su gran cantidad de vegetación tan espesa que sin duda hace que este jardín sea muy misterioso. Además de la vegetación van a poder ver una gran cantidad de figuras y estatuas mitológicas lo que hace de este jardín un lugar con mucho encanto.</a:t>
            </a:r>
          </a:p>
          <a:p>
            <a:pPr eaLnBrk="1" hangingPunct="1"/>
            <a:r>
              <a:rPr lang="es-ES" sz="2400" dirty="0"/>
              <a:t>Es un lugar natural e ideal para el turista que le guste la vegetación y lo natural pueda disfrutar ya que el lugar es maravilloso y ahora en época de verano es todavía más hermoso poder visitar este jardín.</a:t>
            </a:r>
          </a:p>
          <a:p>
            <a:pPr eaLnBrk="1" hangingPunct="1"/>
            <a:r>
              <a:rPr lang="es-ES" sz="2400" dirty="0"/>
              <a:t>Conocido popularmente como 'parque de los monstruos' o 'bosque sagrado', Bo marzo es la rara creación de un duque renacentista que se adelantó a su época y asombra a la nuestra.</a:t>
            </a:r>
          </a:p>
          <a:p>
            <a:pPr eaLnBrk="1" hangingPunct="1"/>
            <a:endParaRPr lang="es-ES" sz="2400" dirty="0"/>
          </a:p>
          <a:p>
            <a:pPr eaLnBrk="1" hangingPunct="1"/>
            <a:endParaRPr lang="es-ES" b="1" dirty="0"/>
          </a:p>
          <a:p>
            <a:pPr eaLnBrk="1" hangingPunct="1"/>
            <a:endParaRPr lang="es-ES" dirty="0"/>
          </a:p>
          <a:p>
            <a:pPr eaLnBrk="1" hangingPunct="1"/>
            <a:endParaRPr lang="es-ES" dirty="0"/>
          </a:p>
        </p:txBody>
      </p:sp>
    </p:spTree>
    <p:extLst>
      <p:ext uri="{BB962C8B-B14F-4D97-AF65-F5344CB8AC3E}">
        <p14:creationId xmlns:p14="http://schemas.microsoft.com/office/powerpoint/2010/main" val="4116056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2 Imagen" descr="Bomarzo_0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32000" cy="7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5838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Bomarzo.-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3396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Bomarz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9604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Documents and Settings\JOSE ELIAS\Escritorio\ITALIA\Bomarzo_parco_mostri_orc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394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Documents and Settings\JOSE ELIAS\Escritorio\ITALIA\Bomarzo_parco_mostri_nettun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414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Documents and Settings\JOSE ELIAS\Escritorio\ITALIA\Bomarzo_parco_mostri_proteo_glauc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800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3" descr="C:\Documents and Settings\JOSE ELIAS\Escritorio\ITALIA\Bomarzo_parco_mostri_piazza_dei_va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5260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Documents and Settings\JOSE ELIAS\Escritorio\ITALIA\Bomarzo_Park_Elefa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9827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Documents and Settings\JOSE ELIAS\Escritorio\ITALIA\Bomarzo_Park_Neptu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7548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Documents and Settings\JOSE ELIAS\Escritorio\ITALIA\Bomarzo_Park_Sire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757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Documents and Settings\JOSE ELIAS\Escritorio\ITALIA\Bomarzo_Pegas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3696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Bomarz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462088"/>
            <a:ext cx="9753600" cy="9782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0353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Bomarz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200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Bomarz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3830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Bormaz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961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Bomarz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347450" cy="1018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10541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Bormaz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0496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Bornaz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5625" y="0"/>
            <a:ext cx="47783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3" descr="Bornaz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356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1438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Bomarz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427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3" descr="Bomarz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97621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Bomarz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551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Bomarz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0244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Bomarz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84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3" descr="Bomarz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9338" y="0"/>
            <a:ext cx="42846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31874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Bomarz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03767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Bomarz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08535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Bomarzo.-1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42355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Bomarzo.-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51211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Bomarzo.-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75381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Bomarzo.-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2 Imagen" descr="Bomarzo.-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13597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Bomarzo.-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74997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Bomarzo.-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91820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Bomarzo.-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6466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Bomarzo.-a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28058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Bomarzo.-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23164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Bomarzo.-a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1" name="2 Imagen" descr="Bomarz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6732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2 Imagen" descr="Bomarzo.-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3 Imagen" descr="Bomarzo (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47313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Bomarzo.-Sacro Bosc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95922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Bomarzo.-Sacro Bos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46208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Bomarzo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92577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Bomarzo (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73732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Bomarzo (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0782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Bomarzo (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2 Imagen" descr="bomarzo-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92495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Bomarzo (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19375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Bomarzo (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73065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Bomarzo (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05392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Bomarzo (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58104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Bomarzo (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70600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Bomarzo (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36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Bomarzo (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51551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Bomarzo_03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2473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Bomarzo_04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62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25559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Bomarzo_06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58666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Bomarzo_Park_Elefan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89200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omarzo_Park_Sire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03481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omarzo_Pegas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7865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omarzo_Tempiet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5780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ormazo.-Poseido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15320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Parco.-bomarzo_parco_dei_mostri_04_sfin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75961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Parco di Bomarz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92536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Parco Bomarzo_parco_mostri_nettun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05545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Parco Bomarzo Leaning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40965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Parco Bomarzo leaning-par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00898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Sacro Bosco Bomarzo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04765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Villa-Bomarzo-Afrodi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46788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Sacro Bosco.-Bormaz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25654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Título"/>
          <p:cNvSpPr>
            <a:spLocks noGrp="1"/>
          </p:cNvSpPr>
          <p:nvPr>
            <p:ph type="title"/>
          </p:nvPr>
        </p:nvSpPr>
        <p:spPr/>
        <p:txBody>
          <a:bodyPr/>
          <a:lstStyle/>
          <a:p>
            <a:pPr eaLnBrk="1" hangingPunct="1"/>
            <a:r>
              <a:rPr lang="es-ES" dirty="0"/>
              <a:t>Giardino Torrigiani</a:t>
            </a:r>
          </a:p>
        </p:txBody>
      </p:sp>
      <p:sp>
        <p:nvSpPr>
          <p:cNvPr id="74755" name="2 Marcador de contenido"/>
          <p:cNvSpPr>
            <a:spLocks noGrp="1"/>
          </p:cNvSpPr>
          <p:nvPr>
            <p:ph sz="quarter" idx="1"/>
          </p:nvPr>
        </p:nvSpPr>
        <p:spPr>
          <a:xfrm>
            <a:off x="914400" y="1844675"/>
            <a:ext cx="7185992" cy="4175125"/>
          </a:xfrm>
        </p:spPr>
        <p:txBody>
          <a:bodyPr>
            <a:normAutofit lnSpcReduction="10000"/>
          </a:bodyPr>
          <a:lstStyle/>
          <a:p>
            <a:pPr eaLnBrk="1" hangingPunct="1"/>
            <a:r>
              <a:rPr lang="es-ES" sz="2400" dirty="0"/>
              <a:t>El jardín Torrigiani se encuentra en Florencia, entre Via de 'Serragli , Via del Campuccio y el tramo de muralla que corre a lo largo del Viale Francesco Petrarca. se trata de un gran parque con un edificio llamado el Casino Torrigiani Campuccio. </a:t>
            </a:r>
          </a:p>
          <a:p>
            <a:pPr eaLnBrk="1" hangingPunct="1"/>
            <a:r>
              <a:rPr lang="es-ES" sz="2400" dirty="0"/>
              <a:t>Es una de las pocas grandes zonas verdes, los sobrevivientes todavía dentro de las murallas de la ciudad en óptimas condiciones y es un ejemplo típico del estilo romántico que marcó el inicio de los jardines ' del siglo XIX </a:t>
            </a:r>
            <a:r>
              <a:rPr lang="es-ES" dirty="0"/>
              <a:t>.</a:t>
            </a:r>
          </a:p>
        </p:txBody>
      </p:sp>
    </p:spTree>
    <p:extLst>
      <p:ext uri="{BB962C8B-B14F-4D97-AF65-F5344CB8AC3E}">
        <p14:creationId xmlns:p14="http://schemas.microsoft.com/office/powerpoint/2010/main" val="13734978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2 Marcador de contenido"/>
          <p:cNvSpPr>
            <a:spLocks noGrp="1"/>
          </p:cNvSpPr>
          <p:nvPr>
            <p:ph sz="quarter" idx="1"/>
          </p:nvPr>
        </p:nvSpPr>
        <p:spPr>
          <a:xfrm>
            <a:off x="914400" y="765175"/>
            <a:ext cx="7113984" cy="5254625"/>
          </a:xfrm>
        </p:spPr>
        <p:txBody>
          <a:bodyPr>
            <a:normAutofit lnSpcReduction="10000"/>
          </a:bodyPr>
          <a:lstStyle/>
          <a:p>
            <a:pPr eaLnBrk="1" hangingPunct="1"/>
            <a:r>
              <a:rPr lang="es-ES" sz="2400" dirty="0"/>
              <a:t>Ya en el siglo XVI hubo una propiedad Torrigiani en la zona denominada "la Campuccio." </a:t>
            </a:r>
          </a:p>
          <a:p>
            <a:pPr eaLnBrk="1" hangingPunct="1"/>
            <a:r>
              <a:rPr lang="es-ES" sz="2400" dirty="0"/>
              <a:t>Al final del siglo XVIII , con la extinción de la familia, el legado del cardenal Ludovico Maria Torrigiani pasó a su nieto Pietro Guadagni que luego tomó el nombre de su tío y la pequeña propiedad de Campuccio comenzó la construcción del jardín. </a:t>
            </a:r>
          </a:p>
          <a:p>
            <a:pPr eaLnBrk="1" hangingPunct="1"/>
            <a:r>
              <a:rPr lang="es-ES" sz="2400" dirty="0"/>
              <a:t>Entre 1802 y 1817 con las compras posteriores, el nuevo Marquis Torrigiani amplió la propiedad, que por cierto Campuccio extendía mucho a Via dei Serragli , las paredes, la corriente de Piazza Tasso , alcanzando una superficie de cerca de diez hectáreas.</a:t>
            </a:r>
          </a:p>
        </p:txBody>
      </p:sp>
    </p:spTree>
    <p:extLst>
      <p:ext uri="{BB962C8B-B14F-4D97-AF65-F5344CB8AC3E}">
        <p14:creationId xmlns:p14="http://schemas.microsoft.com/office/powerpoint/2010/main" val="41812538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2 Marcador de contenido"/>
          <p:cNvSpPr>
            <a:spLocks noGrp="1"/>
          </p:cNvSpPr>
          <p:nvPr>
            <p:ph sz="quarter" idx="1"/>
          </p:nvPr>
        </p:nvSpPr>
        <p:spPr>
          <a:xfrm>
            <a:off x="914400" y="908050"/>
            <a:ext cx="6969968" cy="5111750"/>
          </a:xfrm>
        </p:spPr>
        <p:txBody>
          <a:bodyPr>
            <a:normAutofit lnSpcReduction="10000"/>
          </a:bodyPr>
          <a:lstStyle/>
          <a:p>
            <a:pPr eaLnBrk="1" hangingPunct="1"/>
            <a:r>
              <a:rPr lang="es-ES" sz="2400" dirty="0"/>
              <a:t>La tarea de diseñar el magnífico jardín fue dado a Luigi Cambray Digny ( 1 813 - 1814 ), que se hizo cargo del joven Gaetano Baccani . Así pues, se hizo un parque Inglés , lleno de sugerencias relacionadas con el mundo de la " Arcadia y especialmente al simbolismo de la Masonería , que formaba parte del marqués Pietro Torrigiani. </a:t>
            </a:r>
          </a:p>
          <a:p>
            <a:pPr eaLnBrk="1" hangingPunct="1"/>
            <a:r>
              <a:rPr lang="es-ES" sz="2400" dirty="0"/>
              <a:t>La presencia de las murallas Medici sirve para mover el proyecto, que se caracteriza por una gran cantidad de pequeños edificios, estatuas y peculiaridades botánicas que merecen, poco después de su creación ", una guía para los visitantes."</a:t>
            </a:r>
          </a:p>
        </p:txBody>
      </p:sp>
    </p:spTree>
    <p:extLst>
      <p:ext uri="{BB962C8B-B14F-4D97-AF65-F5344CB8AC3E}">
        <p14:creationId xmlns:p14="http://schemas.microsoft.com/office/powerpoint/2010/main" val="30702884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2 Marcador de contenido"/>
          <p:cNvSpPr>
            <a:spLocks noGrp="1"/>
          </p:cNvSpPr>
          <p:nvPr>
            <p:ph sz="quarter" idx="1"/>
          </p:nvPr>
        </p:nvSpPr>
        <p:spPr>
          <a:xfrm>
            <a:off x="914400" y="549275"/>
            <a:ext cx="6969968" cy="5470525"/>
          </a:xfrm>
        </p:spPr>
        <p:txBody>
          <a:bodyPr/>
          <a:lstStyle/>
          <a:p>
            <a:pPr eaLnBrk="1" hangingPunct="1"/>
            <a:r>
              <a:rPr lang="es-ES" dirty="0"/>
              <a:t>La guía cita más de treinta puntos de interés, incluyendo el "Hipogeo, la Grotta di Merlino, la piscina Giostra, el jardín de cítricos y flores, la Escuela de Equitación, el" Arcadia, el Hermitage, el gimnasio, la gran torre, l 'Aviary, el limón, la corriente con el magnífico puente. </a:t>
            </a:r>
          </a:p>
          <a:p>
            <a:pPr eaLnBrk="1" hangingPunct="1"/>
            <a:r>
              <a:rPr lang="es-ES" dirty="0"/>
              <a:t>Hoy el jardín no es tan rica en obras de arte, sin embargo, el medio ambiente ha sido bien conservado y es uno de los jardines más importantes de Florencia. </a:t>
            </a:r>
          </a:p>
          <a:p>
            <a:pPr eaLnBrk="1" hangingPunct="1"/>
            <a:endParaRPr lang="es-ES" dirty="0"/>
          </a:p>
        </p:txBody>
      </p:sp>
    </p:spTree>
    <p:extLst>
      <p:ext uri="{BB962C8B-B14F-4D97-AF65-F5344CB8AC3E}">
        <p14:creationId xmlns:p14="http://schemas.microsoft.com/office/powerpoint/2010/main" val="29228424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813"/>
            <a:ext cx="6825952" cy="5903912"/>
          </a:xfrm>
        </p:spPr>
        <p:txBody>
          <a:bodyPr/>
          <a:lstStyle/>
          <a:p>
            <a:pPr marL="0" indent="0" eaLnBrk="1" hangingPunct="1">
              <a:buFont typeface="Wingdings 2" pitchFamily="18" charset="2"/>
              <a:buNone/>
              <a:defRPr/>
            </a:pPr>
            <a:endParaRPr lang="es-ES" dirty="0"/>
          </a:p>
          <a:p>
            <a:pPr eaLnBrk="1" hangingPunct="1">
              <a:defRPr/>
            </a:pPr>
            <a:r>
              <a:rPr lang="es-ES" b="1" dirty="0"/>
              <a:t>El "día"  </a:t>
            </a:r>
          </a:p>
          <a:p>
            <a:pPr eaLnBrk="1" hangingPunct="1">
              <a:defRPr/>
            </a:pPr>
            <a:r>
              <a:rPr lang="es-ES" dirty="0"/>
              <a:t>En la antigüedad estuvo cerca de Via dei Serragli y desde allí comenzó el camino simbólico, con una estatua de Osiris , dios relacionado con la agricultura, al mundo de los muertos y los resuirrezione, la estatua sostiene las tablas que indican incluso las reglas del jardín, una curiosa vestigio de cuando el parque abrió sus puertas al público en 1824 . </a:t>
            </a:r>
          </a:p>
          <a:p>
            <a:pPr eaLnBrk="1" hangingPunct="1">
              <a:defRPr/>
            </a:pPr>
            <a:r>
              <a:rPr lang="es-ES" dirty="0"/>
              <a:t>Talladas a mano sobre columnas indican todavía caminos a seguir. Algunas zonas del parque también se pretendía pastoreo de los animales salvajes, como los ciervos y corzos </a:t>
            </a:r>
          </a:p>
          <a:p>
            <a:pPr eaLnBrk="1" hangingPunct="1">
              <a:defRPr/>
            </a:pPr>
            <a:endParaRPr lang="es-ES" dirty="0"/>
          </a:p>
        </p:txBody>
      </p:sp>
    </p:spTree>
    <p:extLst>
      <p:ext uri="{BB962C8B-B14F-4D97-AF65-F5344CB8AC3E}">
        <p14:creationId xmlns:p14="http://schemas.microsoft.com/office/powerpoint/2010/main" val="31767518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2 Marcador de contenido"/>
          <p:cNvSpPr>
            <a:spLocks noGrp="1"/>
          </p:cNvSpPr>
          <p:nvPr>
            <p:ph sz="quarter" idx="1"/>
          </p:nvPr>
        </p:nvSpPr>
        <p:spPr>
          <a:xfrm>
            <a:off x="900113" y="476250"/>
            <a:ext cx="6912247" cy="5543550"/>
          </a:xfrm>
        </p:spPr>
        <p:txBody>
          <a:bodyPr>
            <a:normAutofit lnSpcReduction="10000"/>
          </a:bodyPr>
          <a:lstStyle/>
          <a:p>
            <a:pPr eaLnBrk="1" hangingPunct="1"/>
            <a:r>
              <a:rPr lang="es-ES" sz="2400" dirty="0"/>
              <a:t>La entrada actual en Via del Campuccio, en el número 53, presenta un gran espacio marcado por un gran parterre circular con cuatripartito, en el centro, el gran grupo clásico, por Pio Fedi (el autor de la violación de Polixena la Loggia dei Lanzi ), que representa a Séneca con el joven Pietro Torrigiani.</a:t>
            </a:r>
          </a:p>
          <a:p>
            <a:pPr eaLnBrk="1" hangingPunct="1"/>
            <a:r>
              <a:rPr lang="es-ES" sz="2400" dirty="0"/>
              <a:t> A su alrededor hay varios elementos escultóricos, algunos de los cuales todavía apoya el hierro original para linternas . </a:t>
            </a:r>
          </a:p>
          <a:p>
            <a:pPr eaLnBrk="1" hangingPunct="1"/>
            <a:r>
              <a:rPr lang="es-ES" sz="2400" dirty="0"/>
              <a:t>No lejos de allí estaba la Grotta di Merlino , donde el legendario personaje tuvo que llamar al visitante el tema de la fuerza interior del hombre, que se puede utilizar de acuerdo a su propia voluntad</a:t>
            </a:r>
            <a:r>
              <a:rPr lang="es-ES" dirty="0"/>
              <a:t>. </a:t>
            </a:r>
          </a:p>
        </p:txBody>
      </p:sp>
    </p:spTree>
    <p:extLst>
      <p:ext uri="{BB962C8B-B14F-4D97-AF65-F5344CB8AC3E}">
        <p14:creationId xmlns:p14="http://schemas.microsoft.com/office/powerpoint/2010/main" val="17204327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2 Marcador de contenido"/>
          <p:cNvSpPr>
            <a:spLocks noGrp="1"/>
          </p:cNvSpPr>
          <p:nvPr>
            <p:ph sz="quarter" idx="1"/>
          </p:nvPr>
        </p:nvSpPr>
        <p:spPr>
          <a:xfrm>
            <a:off x="914400" y="404813"/>
            <a:ext cx="6825952" cy="5614987"/>
          </a:xfrm>
        </p:spPr>
        <p:txBody>
          <a:bodyPr/>
          <a:lstStyle/>
          <a:p>
            <a:pPr eaLnBrk="1" hangingPunct="1"/>
            <a:r>
              <a:rPr lang="es-ES" sz="2400" dirty="0"/>
              <a:t>Los muros de los jardines interiores estaban cubiertas con frescos de escenas y países arquitectura falsa en ruinas.</a:t>
            </a:r>
          </a:p>
          <a:p>
            <a:pPr eaLnBrk="1" hangingPunct="1"/>
            <a:r>
              <a:rPr lang="es-ES" sz="2400" dirty="0"/>
              <a:t>Caminando a lo largo de un sinuoso camino un poco cuesta arriba a la derecha, el pequeño anfiteatro (de uso meramente simbólico y como un momento de pausa, no es adecuado para las representaciones teatrales) y el Gimnasio, un pequeño templo de estilo arcadian donde se puede cambiar después de la práctica de juegos como el balón , el tiro con arco , con la pistola y el rifle césped nell'antistante (ahora residencia de los jardineros).</a:t>
            </a:r>
          </a:p>
          <a:p>
            <a:pPr eaLnBrk="1" hangingPunct="1"/>
            <a:endParaRPr lang="es-ES" dirty="0"/>
          </a:p>
        </p:txBody>
      </p:sp>
    </p:spTree>
    <p:extLst>
      <p:ext uri="{BB962C8B-B14F-4D97-AF65-F5344CB8AC3E}">
        <p14:creationId xmlns:p14="http://schemas.microsoft.com/office/powerpoint/2010/main" val="253092604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914400" y="404813"/>
            <a:ext cx="6753944" cy="6119812"/>
          </a:xfrm>
        </p:spPr>
        <p:txBody>
          <a:bodyPr>
            <a:normAutofit/>
          </a:bodyPr>
          <a:lstStyle/>
          <a:p>
            <a:pPr eaLnBrk="1" hangingPunct="1"/>
            <a:r>
              <a:rPr lang="es-ES" sz="2400" b="1" dirty="0"/>
              <a:t>La "noche"  </a:t>
            </a:r>
          </a:p>
          <a:p>
            <a:pPr eaLnBrk="1" hangingPunct="1"/>
            <a:r>
              <a:rPr lang="es-ES" sz="2400" dirty="0"/>
              <a:t>Al lado del césped hay una arboleda situada sobre una colina artificial: la oscuridad de la vegetación presentó la segunda parte del curso, relacionados con el tema de la noche y de la muerte. </a:t>
            </a:r>
          </a:p>
          <a:p>
            <a:pPr eaLnBrk="1" hangingPunct="1"/>
            <a:r>
              <a:rPr lang="es-ES" sz="2400" dirty="0"/>
              <a:t>Se encuentra en una ermita del bosque y algunas esculturas simbólicas: la urna con la serpiente y una lechuza (esta última obra se ha perdido). Igualmente simbólico fue entonces el osario, un Grotticina precedido por un pasillo flanqueado por herms en el estilo egipcio, hasta que, después de pasar a lo largo de los muros de los Médici en la base de la torre, donde, bajo un cerro,…</a:t>
            </a:r>
            <a:endParaRPr lang="es-ES" dirty="0"/>
          </a:p>
        </p:txBody>
      </p:sp>
    </p:spTree>
    <p:extLst>
      <p:ext uri="{BB962C8B-B14F-4D97-AF65-F5344CB8AC3E}">
        <p14:creationId xmlns:p14="http://schemas.microsoft.com/office/powerpoint/2010/main" val="7296463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sz="quarter" idx="1"/>
          </p:nvPr>
        </p:nvSpPr>
        <p:spPr>
          <a:xfrm>
            <a:off x="914400" y="476250"/>
            <a:ext cx="7041976" cy="5543550"/>
          </a:xfrm>
        </p:spPr>
        <p:txBody>
          <a:bodyPr/>
          <a:lstStyle/>
          <a:p>
            <a:pPr eaLnBrk="1" hangingPunct="1"/>
            <a:r>
              <a:rPr lang="es-ES" sz="2400" b="1" dirty="0"/>
              <a:t>La torre  </a:t>
            </a:r>
          </a:p>
          <a:p>
            <a:pPr eaLnBrk="1" hangingPunct="1"/>
            <a:r>
              <a:rPr lang="es-ES" sz="2400" dirty="0"/>
              <a:t>La torre tenía entonces varios valores a la vez prácticos y simbólicos. </a:t>
            </a:r>
          </a:p>
          <a:p>
            <a:pPr eaLnBrk="1" hangingPunct="1"/>
            <a:r>
              <a:rPr lang="es-ES" sz="2400" dirty="0"/>
              <a:t>Fue construido por Baccani en 1824 a una altura de unos veintidós metros, pero el hecho de estar en una colina artificial aumenta el impacto visual. </a:t>
            </a:r>
          </a:p>
          <a:p>
            <a:pPr eaLnBrk="1" hangingPunct="1"/>
            <a:r>
              <a:rPr lang="es-ES" sz="2400" dirty="0"/>
              <a:t>La torre alude a la primera Torrigiani , que tenía su propio escudo de armas en una pequeña torre coronada por tres estrellas. </a:t>
            </a:r>
          </a:p>
          <a:p>
            <a:pPr eaLnBrk="1" hangingPunct="1"/>
            <a:r>
              <a:rPr lang="es-ES" sz="2400" dirty="0"/>
              <a:t>Además, sus tres niveles aluden a las tres etapas del proceso de iniciación del mundo profano a la iniciación de la masonería. </a:t>
            </a:r>
          </a:p>
          <a:p>
            <a:pPr eaLnBrk="1" hangingPunct="1"/>
            <a:endParaRPr lang="es-ES" dirty="0"/>
          </a:p>
        </p:txBody>
      </p:sp>
    </p:spTree>
    <p:extLst>
      <p:ext uri="{BB962C8B-B14F-4D97-AF65-F5344CB8AC3E}">
        <p14:creationId xmlns:p14="http://schemas.microsoft.com/office/powerpoint/2010/main" val="27543875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….hay un compartimento que simbolizaba un horno crematorio: de ahí la "ceniza" individual simbólica subió por la torre a un estado de conocimiento superior y una especie de resurrección.</a:t>
            </a:r>
          </a:p>
          <a:p>
            <a:endParaRPr lang="es-ES" dirty="0"/>
          </a:p>
        </p:txBody>
      </p:sp>
    </p:spTree>
    <p:extLst>
      <p:ext uri="{BB962C8B-B14F-4D97-AF65-F5344CB8AC3E}">
        <p14:creationId xmlns:p14="http://schemas.microsoft.com/office/powerpoint/2010/main" val="21605006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2 Marcador de contenido"/>
          <p:cNvSpPr>
            <a:spLocks noGrp="1"/>
          </p:cNvSpPr>
          <p:nvPr>
            <p:ph sz="quarter" idx="1"/>
          </p:nvPr>
        </p:nvSpPr>
        <p:spPr>
          <a:xfrm>
            <a:off x="914400" y="1557338"/>
            <a:ext cx="7041976" cy="4462462"/>
          </a:xfrm>
        </p:spPr>
        <p:txBody>
          <a:bodyPr>
            <a:normAutofit lnSpcReduction="10000"/>
          </a:bodyPr>
          <a:lstStyle/>
          <a:p>
            <a:pPr eaLnBrk="1" hangingPunct="1"/>
            <a:r>
              <a:rPr lang="es-ES" sz="2400" dirty="0"/>
              <a:t>En la práctica, se utiliza para "observatorio" astronómico y en sus planes se encuentra una biblioteca, una colección de instrumentos astronómicos, las armas, y en la parte superior con una terraza al aire libre para la observación del cielo.</a:t>
            </a:r>
          </a:p>
          <a:p>
            <a:pPr eaLnBrk="1" hangingPunct="1"/>
            <a:r>
              <a:rPr lang="es-ES" sz="2400" dirty="0"/>
              <a:t>La historia de este jardín no sólo es importante desde un punto de vista arquitectónico, sino también de un botánico, se evidencia por la presencia de antiguos y nuevos invernaderos , limón , tepidariums , además de un gran número de plantas. </a:t>
            </a:r>
          </a:p>
          <a:p>
            <a:pPr eaLnBrk="1" hangingPunct="1"/>
            <a:endParaRPr lang="es-ES" sz="2400" dirty="0"/>
          </a:p>
        </p:txBody>
      </p:sp>
    </p:spTree>
    <p:extLst>
      <p:ext uri="{BB962C8B-B14F-4D97-AF65-F5344CB8AC3E}">
        <p14:creationId xmlns:p14="http://schemas.microsoft.com/office/powerpoint/2010/main" val="10849753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4 Marcador de contenido"/>
          <p:cNvSpPr>
            <a:spLocks noGrp="1"/>
          </p:cNvSpPr>
          <p:nvPr>
            <p:ph sz="quarter" idx="1"/>
          </p:nvPr>
        </p:nvSpPr>
        <p:spPr/>
        <p:txBody>
          <a:bodyPr/>
          <a:lstStyle/>
          <a:p>
            <a:pPr eaLnBrk="1" hangingPunct="1"/>
            <a:r>
              <a:rPr lang="es-ES" sz="2400" dirty="0"/>
              <a:t>En 1839 fue reclutado por A. Pucci un inventario de las especies en las que parecía que había 5.500 plantas de marihuana ( piña , camelias , rododendros , cítricos , etc.) y más de 13.000 plantas de la tierra, incluyendo árboles frutales, magnolias , pinos y cipreses . </a:t>
            </a:r>
          </a:p>
        </p:txBody>
      </p:sp>
    </p:spTree>
    <p:extLst>
      <p:ext uri="{BB962C8B-B14F-4D97-AF65-F5344CB8AC3E}">
        <p14:creationId xmlns:p14="http://schemas.microsoft.com/office/powerpoint/2010/main" val="16650771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upload.wikimedia.org/wikipedia/commons/thumb/3/37/Torrino_Giardino_Torrigiani_2.JPG/200px-Torrino_Giardino_Torrigiani_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805113"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19" name="Picture 4" descr="http://upload.wikimedia.org/wikipedia/commons/thumb/a/a5/Torrino_del_Baccani_1822.jpg/180px-Torrino_del_Baccani_1822.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524250"/>
            <a:ext cx="2805113"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0" name="Picture 6" descr="Archivo: Torrigiani Jardín, veduta.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05113" y="0"/>
            <a:ext cx="6434137" cy="688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55208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875180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24219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320609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14364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11184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10903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63566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16541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067553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5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59"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40250" y="0"/>
            <a:ext cx="45910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728878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0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3"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84700" y="635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449453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8"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143470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76899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321042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1 Título"/>
          <p:cNvSpPr>
            <a:spLocks noGrp="1"/>
          </p:cNvSpPr>
          <p:nvPr>
            <p:ph type="title"/>
          </p:nvPr>
        </p:nvSpPr>
        <p:spPr/>
        <p:txBody>
          <a:bodyPr/>
          <a:lstStyle/>
          <a:p>
            <a:pPr eaLnBrk="1" hangingPunct="1"/>
            <a:r>
              <a:rPr lang="es-ES" dirty="0"/>
              <a:t>Jardin della Gherasdesca.-</a:t>
            </a:r>
          </a:p>
        </p:txBody>
      </p:sp>
      <p:sp>
        <p:nvSpPr>
          <p:cNvPr id="101379" name="2 Marcador de contenido"/>
          <p:cNvSpPr>
            <a:spLocks noGrp="1"/>
          </p:cNvSpPr>
          <p:nvPr>
            <p:ph sz="quarter" idx="1"/>
          </p:nvPr>
        </p:nvSpPr>
        <p:spPr>
          <a:xfrm>
            <a:off x="914400" y="1447800"/>
            <a:ext cx="7041976" cy="5076825"/>
          </a:xfrm>
        </p:spPr>
        <p:txBody>
          <a:bodyPr>
            <a:normAutofit/>
          </a:bodyPr>
          <a:lstStyle/>
          <a:p>
            <a:pPr eaLnBrk="1" hangingPunct="1"/>
            <a:r>
              <a:rPr lang="es-ES" sz="2400" dirty="0"/>
              <a:t>Gherardesca Gardens se encuentra en Florencia , entre la Via Gino Capponi, Via Giuseppe Giusti, Borgo Pinti (donde se introduce la construcción de la Gherardesca ) y la avenida Giacomo Matteotti , con la entrada principal en Piazzale Donatello . </a:t>
            </a:r>
          </a:p>
          <a:p>
            <a:pPr eaLnBrk="1" hangingPunct="1"/>
            <a:r>
              <a:rPr lang="es-ES" sz="2400" dirty="0"/>
              <a:t>A partir de las descripciones y diseños de época se infiere que el jardín tenía una estructura clásica, con un huerto , una guardería y un Ragnaia (es decir, un bosque con redes distribuidas de atrapar pequeños pájaros), esta última propiedad del ' arte de Lana , que lo vendió a la Gherardesca</a:t>
            </a:r>
            <a:r>
              <a:rPr lang="es-ES" dirty="0"/>
              <a:t>. </a:t>
            </a:r>
          </a:p>
          <a:p>
            <a:pPr eaLnBrk="1" hangingPunct="1"/>
            <a:endParaRPr lang="es-ES" dirty="0"/>
          </a:p>
        </p:txBody>
      </p:sp>
    </p:spTree>
    <p:extLst>
      <p:ext uri="{BB962C8B-B14F-4D97-AF65-F5344CB8AC3E}">
        <p14:creationId xmlns:p14="http://schemas.microsoft.com/office/powerpoint/2010/main" val="322002263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2 Marcador de contenido"/>
          <p:cNvSpPr>
            <a:spLocks noGrp="1"/>
          </p:cNvSpPr>
          <p:nvPr>
            <p:ph sz="quarter" idx="1"/>
          </p:nvPr>
        </p:nvSpPr>
        <p:spPr>
          <a:xfrm>
            <a:off x="900113" y="765175"/>
            <a:ext cx="6984255" cy="5254625"/>
          </a:xfrm>
        </p:spPr>
        <p:txBody>
          <a:bodyPr>
            <a:normAutofit lnSpcReduction="10000"/>
          </a:bodyPr>
          <a:lstStyle/>
          <a:p>
            <a:pPr eaLnBrk="1" hangingPunct="1"/>
            <a:r>
              <a:rPr lang="es-ES" sz="2400" dirty="0"/>
              <a:t>En el siglo XVIII, después de la finalización de las obras de la villa comenzó a interesarse en el espacio exterior, lo que elimina la partición geométrica italiana (que se dejó sólo una pequeña porción en el lado hacia Borgo Pinti) se procedió a hacer un jardín , con caminos, arbustos, árboles plantados en grupos, sin patrón, un spa de lago, dos colinas y tres edificios decorativos y recreativos pequeños: una cafetería, un templo jónico y un tepidarium. </a:t>
            </a:r>
          </a:p>
          <a:p>
            <a:pPr eaLnBrk="1" hangingPunct="1"/>
            <a:r>
              <a:rPr lang="es-ES" sz="2400" dirty="0"/>
              <a:t>Detrás de la valla Poggi monumental, entre dos cuerpos de edificios, se abre con una hermosa fuente querubín en el fondo de una colina arbolada. </a:t>
            </a:r>
          </a:p>
          <a:p>
            <a:pPr eaLnBrk="1" hangingPunct="1"/>
            <a:endParaRPr lang="es-ES" dirty="0"/>
          </a:p>
        </p:txBody>
      </p:sp>
    </p:spTree>
    <p:extLst>
      <p:ext uri="{BB962C8B-B14F-4D97-AF65-F5344CB8AC3E}">
        <p14:creationId xmlns:p14="http://schemas.microsoft.com/office/powerpoint/2010/main" val="34411198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2 Marcador de contenido"/>
          <p:cNvSpPr>
            <a:spLocks noGrp="1"/>
          </p:cNvSpPr>
          <p:nvPr>
            <p:ph sz="quarter" idx="1"/>
          </p:nvPr>
        </p:nvSpPr>
        <p:spPr>
          <a:xfrm>
            <a:off x="914400" y="476250"/>
            <a:ext cx="6897960" cy="5543550"/>
          </a:xfrm>
        </p:spPr>
        <p:txBody>
          <a:bodyPr>
            <a:normAutofit lnSpcReduction="10000"/>
          </a:bodyPr>
          <a:lstStyle/>
          <a:p>
            <a:pPr eaLnBrk="1" hangingPunct="1"/>
            <a:r>
              <a:rPr lang="es-ES" sz="2400" dirty="0"/>
              <a:t>Este jardín fue famoso por sus rarezas botánicas, como las primeras mandarinas cultivadas en Florencia y algunos árboles valiosos, ya seculares, son todavía visibles: un arce de un tamaño considerable, una secuoya , una tuya gigante. La espléndida colección de azaleas .</a:t>
            </a:r>
          </a:p>
          <a:p>
            <a:pPr eaLnBrk="1" hangingPunct="1"/>
            <a:r>
              <a:rPr lang="es-ES" sz="2400" dirty="0"/>
              <a:t>Durante las convulsiones de la época en que Florencia fue la capital, el complejo se vio afectada por la destrucción de la pared en 1869 y la creación de vías . </a:t>
            </a:r>
          </a:p>
          <a:p>
            <a:pPr eaLnBrk="1" hangingPunct="1"/>
            <a:r>
              <a:rPr lang="es-ES" sz="2400" dirty="0"/>
              <a:t>En ese momento se le hizo una entrada monumental al jardín en Viale Matteotti, que se hizo cargo del arquitecto de la restauración de Giuseppe Poggi . </a:t>
            </a:r>
          </a:p>
          <a:p>
            <a:pPr eaLnBrk="1" hangingPunct="1"/>
            <a:endParaRPr lang="es-ES" dirty="0"/>
          </a:p>
        </p:txBody>
      </p:sp>
    </p:spTree>
    <p:extLst>
      <p:ext uri="{BB962C8B-B14F-4D97-AF65-F5344CB8AC3E}">
        <p14:creationId xmlns:p14="http://schemas.microsoft.com/office/powerpoint/2010/main" val="28286430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2 Marcador de contenido"/>
          <p:cNvSpPr>
            <a:spLocks noGrp="1"/>
          </p:cNvSpPr>
          <p:nvPr>
            <p:ph sz="quarter" idx="1"/>
          </p:nvPr>
        </p:nvSpPr>
        <p:spPr>
          <a:xfrm>
            <a:off x="914400" y="549275"/>
            <a:ext cx="6897960" cy="5470525"/>
          </a:xfrm>
        </p:spPr>
        <p:txBody>
          <a:bodyPr/>
          <a:lstStyle/>
          <a:p>
            <a:pPr eaLnBrk="1" hangingPunct="1"/>
            <a:r>
              <a:rPr lang="es-ES" sz="2400" dirty="0"/>
              <a:t>Después de la destrucción de la guerra y el abandono, el jardín era un trabajo de restauración magistral de Peter Porcinai . Después de estar en el centro de una nueva restauración radical, hace unos años, el establecimiento alberga un hotel de cinco estrellas. </a:t>
            </a:r>
          </a:p>
          <a:p>
            <a:pPr eaLnBrk="1" hangingPunct="1"/>
            <a:r>
              <a:rPr lang="es-ES" sz="2400" dirty="0"/>
              <a:t>El proyecto no ha dejado de suscitar recelos</a:t>
            </a:r>
            <a:r>
              <a:rPr lang="es-ES" dirty="0"/>
              <a:t>.</a:t>
            </a:r>
          </a:p>
          <a:p>
            <a:pPr eaLnBrk="1" hangingPunct="1"/>
            <a:endParaRPr lang="es-ES" dirty="0"/>
          </a:p>
          <a:p>
            <a:pPr eaLnBrk="1" hangingPunct="1"/>
            <a:endParaRPr lang="es-ES" dirty="0"/>
          </a:p>
          <a:p>
            <a:pPr eaLnBrk="1" hangingPunct="1"/>
            <a:endParaRPr lang="es-ES" dirty="0"/>
          </a:p>
          <a:p>
            <a:pPr eaLnBrk="1" hangingPunct="1"/>
            <a:endParaRPr lang="es-ES" dirty="0"/>
          </a:p>
        </p:txBody>
      </p:sp>
    </p:spTree>
    <p:extLst>
      <p:ext uri="{BB962C8B-B14F-4D97-AF65-F5344CB8AC3E}">
        <p14:creationId xmlns:p14="http://schemas.microsoft.com/office/powerpoint/2010/main" val="370257311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562192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60792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64277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54381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115806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709306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091770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37440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678933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090852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732338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875857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14288"/>
            <a:ext cx="45593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3"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51350" y="-14288"/>
            <a:ext cx="4676775"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576417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87"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59300" y="15875"/>
            <a:ext cx="45608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68625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090488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73026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TotalTime>
  <Words>2184</Words>
  <Application>Microsoft Office PowerPoint</Application>
  <PresentationFormat>Presentación en pantalla (4:3)</PresentationFormat>
  <Paragraphs>216</Paragraphs>
  <Slides>114</Slides>
  <Notes>86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114</vt:i4>
      </vt:variant>
    </vt:vector>
  </HeadingPairs>
  <TitlesOfParts>
    <vt:vector size="119" baseType="lpstr">
      <vt:lpstr>Calibri</vt:lpstr>
      <vt:lpstr>Century Schoolbook</vt:lpstr>
      <vt:lpstr>Wingdings</vt:lpstr>
      <vt:lpstr>Wingdings 2</vt:lpstr>
      <vt:lpstr>Default Theme</vt:lpstr>
      <vt:lpstr>EUROPA.-LA VUELTA AL MUNDO EN 885 JARDINES.-ITALIA.-BOMARZO.-SACRO BOSCO.y TOSCANA.- </vt:lpstr>
      <vt:lpstr>Jardines de Bomarzo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Torrigiani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della Gherasdesca.-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13</cp:revision>
  <dcterms:created xsi:type="dcterms:W3CDTF">2013-09-08T06:06:48Z</dcterms:created>
  <dcterms:modified xsi:type="dcterms:W3CDTF">2018-03-12T10:03:29Z</dcterms:modified>
</cp:coreProperties>
</file>