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9"/>
  </p:notesMasterIdLst>
  <p:sldIdLst>
    <p:sldId id="256" r:id="rId2"/>
    <p:sldId id="257" r:id="rId3"/>
    <p:sldId id="258" r:id="rId4"/>
    <p:sldId id="259" r:id="rId5"/>
    <p:sldId id="269" r:id="rId6"/>
    <p:sldId id="268" r:id="rId7"/>
    <p:sldId id="263" r:id="rId8"/>
    <p:sldId id="261" r:id="rId9"/>
    <p:sldId id="266" r:id="rId10"/>
    <p:sldId id="262" r:id="rId11"/>
    <p:sldId id="264" r:id="rId12"/>
    <p:sldId id="265" r:id="rId13"/>
    <p:sldId id="267" r:id="rId14"/>
    <p:sldId id="260" r:id="rId15"/>
    <p:sldId id="270" r:id="rId16"/>
    <p:sldId id="272" r:id="rId17"/>
    <p:sldId id="271"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8" r:id="rId33"/>
    <p:sldId id="289" r:id="rId34"/>
    <p:sldId id="290" r:id="rId35"/>
    <p:sldId id="301" r:id="rId36"/>
    <p:sldId id="302" r:id="rId37"/>
    <p:sldId id="296" r:id="rId38"/>
    <p:sldId id="291" r:id="rId39"/>
    <p:sldId id="292" r:id="rId40"/>
    <p:sldId id="293" r:id="rId41"/>
    <p:sldId id="294" r:id="rId42"/>
    <p:sldId id="295" r:id="rId43"/>
    <p:sldId id="297" r:id="rId44"/>
    <p:sldId id="298" r:id="rId45"/>
    <p:sldId id="299" r:id="rId46"/>
    <p:sldId id="300"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087BF7-B9D5-43D5-B5C6-CBBC9C66A247}"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5D27B0-07D4-4082-AD38-82AAA5B1F94F}" type="slidenum">
              <a:rPr lang="es-ES" smtClean="0"/>
              <a:t>‹Nº›</a:t>
            </a:fld>
            <a:endParaRPr lang="es-ES" dirty="0"/>
          </a:p>
        </p:txBody>
      </p:sp>
    </p:spTree>
    <p:extLst>
      <p:ext uri="{BB962C8B-B14F-4D97-AF65-F5344CB8AC3E}">
        <p14:creationId xmlns:p14="http://schemas.microsoft.com/office/powerpoint/2010/main" val="2789268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Venaria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039829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Venaria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853241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Venaria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4005050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Venaria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154691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Venaria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72981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Venaria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44073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Venaria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4191970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Venaria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1765777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Reggia di Venaria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736214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Venaria Reale</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164803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Venria di Reale</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623195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la Pergola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4189251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la Pergola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168721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la Pergola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51659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la Pergola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684656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la Pergola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691323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la Pergola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915076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la Pergola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621896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la Pergola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890869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la Pergola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4752389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la Pergola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4232132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 la Pergola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7310285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4908888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6396590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065165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3743181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7488961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803655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10487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4852960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671310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3507271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4912250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7108382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145642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2051590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6379703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6916801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2251656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0607440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7303869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Melzei.-Liriodendron tulipifera y Pino</a:t>
            </a:r>
            <a:r>
              <a:rPr lang="es-ES" baseline="0" dirty="0"/>
              <a:t> de Montezuma</a:t>
            </a:r>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7842384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Villa Melzi.-Kalmia latifolia.-1</a:t>
            </a:r>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3328366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Villa Melzi.</a:t>
            </a:r>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41276990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a:p>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1833593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a:p>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5688482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a:p>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2561939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a:p>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2515931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a:p>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8731348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a:p>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1888676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a:p>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4369146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a:p>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4030759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a:p>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8379606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a:p>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42498400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a:p>
            <a:endParaRPr lang="es-ES" dirty="0"/>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4222759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7320379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3180328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4246923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6044269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4394066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4542259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6672182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20648231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18561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4763641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4173795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6582115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7288303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2436668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Mortella Gardens.-Ischia</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7912370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7377016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Barbarigo.-Valsanzibio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045117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Barbarigo.-Valsanzibio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45428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5794837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8142004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9381596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963223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948778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7225367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5212959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79082930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7865535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6021337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85884378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26351912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8223046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14020499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42824244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Barbarigo.-Valsanzibio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05666083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Barbarigo.-Valsanzibio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76360617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Barbarigo.-Valsanzibio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91068606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Barbarigo.-Valsanzibio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15112246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Barbarigo.-Valsanzibio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60955431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Barbarigo.-Valsanzibio</a:t>
            </a:r>
          </a:p>
        </p:txBody>
      </p:sp>
      <p:sp>
        <p:nvSpPr>
          <p:cNvPr id="4" name="3 Marcador de número de diapositiva"/>
          <p:cNvSpPr>
            <a:spLocks noGrp="1"/>
          </p:cNvSpPr>
          <p:nvPr>
            <p:ph type="sldNum" sz="quarter" idx="10"/>
          </p:nvPr>
        </p:nvSpPr>
        <p:spPr/>
        <p:txBody>
          <a:bodyPr/>
          <a:lstStyle/>
          <a:p>
            <a:fld id="{337B1784-1103-42F9-B7A4-E8DB5400F18D}"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202234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246440" cy="2592288"/>
          </a:xfrm>
        </p:spPr>
        <p:txBody>
          <a:bodyPr>
            <a:normAutofit fontScale="90000"/>
          </a:bodyPr>
          <a:lstStyle/>
          <a:p>
            <a:r>
              <a:rPr lang="es-ES" sz="3600" dirty="0"/>
              <a:t>EUROPA.-LA VUELTA AL MUNDO EN 885 JARDINES.-ITALIA.-</a:t>
            </a:r>
            <a:br>
              <a:rPr lang="es-ES" sz="3600" dirty="0"/>
            </a:br>
            <a:r>
              <a:rPr lang="es-ES" sz="3600" dirty="0"/>
              <a:t>GRANDI GIARDINI .-A</a:t>
            </a:r>
            <a:br>
              <a:rPr lang="es-ES" dirty="0"/>
            </a:br>
            <a:endParaRPr lang="es-ES" dirty="0"/>
          </a:p>
        </p:txBody>
      </p:sp>
      <p:sp>
        <p:nvSpPr>
          <p:cNvPr id="3" name="2 Subtítulo"/>
          <p:cNvSpPr>
            <a:spLocks noGrp="1"/>
          </p:cNvSpPr>
          <p:nvPr>
            <p:ph type="subTitle" idx="1"/>
          </p:nvPr>
        </p:nvSpPr>
        <p:spPr>
          <a:xfrm>
            <a:off x="2555776" y="4509120"/>
            <a:ext cx="5256584" cy="1371600"/>
          </a:xfrm>
        </p:spPr>
        <p:txBody>
          <a:bodyPr>
            <a:normAutofit/>
          </a:bodyPr>
          <a:lstStyle/>
          <a:p>
            <a:r>
              <a:rPr lang="es-ES" dirty="0"/>
              <a:t>Seleccion de textos y fotografías por</a:t>
            </a:r>
          </a:p>
          <a:p>
            <a:r>
              <a:rPr lang="es-ES" sz="2800" dirty="0"/>
              <a:t>JOSE ELIAS BONELLS</a:t>
            </a:r>
          </a:p>
          <a:p>
            <a:r>
              <a:rPr lang="it-IT" sz="2800" dirty="0"/>
              <a:t> </a:t>
            </a:r>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78098"/>
          </a:xfrm>
        </p:spPr>
        <p:txBody>
          <a:bodyPr/>
          <a:lstStyle/>
          <a:p>
            <a:r>
              <a:rPr lang="es-ES" dirty="0"/>
              <a:t>Giardini della Regia di Venaria</a:t>
            </a:r>
          </a:p>
        </p:txBody>
      </p:sp>
      <p:sp>
        <p:nvSpPr>
          <p:cNvPr id="3" name="2 Marcador de contenido"/>
          <p:cNvSpPr>
            <a:spLocks noGrp="1"/>
          </p:cNvSpPr>
          <p:nvPr>
            <p:ph sz="quarter" idx="1"/>
          </p:nvPr>
        </p:nvSpPr>
        <p:spPr>
          <a:xfrm>
            <a:off x="457200" y="1124744"/>
            <a:ext cx="7467600" cy="5616624"/>
          </a:xfrm>
        </p:spPr>
        <p:txBody>
          <a:bodyPr>
            <a:normAutofit fontScale="92500"/>
          </a:bodyPr>
          <a:lstStyle/>
          <a:p>
            <a:r>
              <a:rPr lang="es-ES" dirty="0"/>
              <a:t>El representa la magnificencia de la arquitectura real entre los siglos XVII y XVIII. </a:t>
            </a:r>
          </a:p>
          <a:p>
            <a:r>
              <a:rPr lang="es-ES" dirty="0"/>
              <a:t>A mediados del siglo XVII Charles Emmanuel II de Saboya quería construir una casa "de placer y de caza" y encargó el proyecto al arquitecto Amedeo di Castellamonte, quien diseñó un complejo con el pueblo, Palacio Real, jardines y bosques.El edificio principal fue el Palacio de Diana ", construida entre 1660 y 1671, ampliado varias veces, entre otros por Filippo Juvarra de 1716, debe la gran galería, la capilla de St. Hubert, Citroniera y el gran equipo.</a:t>
            </a:r>
          </a:p>
          <a:p>
            <a:r>
              <a:rPr lang="es-ES" dirty="0"/>
              <a:t>Los jardines se transformaron con el tiempo, pasando por "Jardines italianos" en tres niveles de Castellamonte a esos "francés", extendidos a 125 acres con elegantes parterres, avenidas, largos pérgolas y estanques. </a:t>
            </a:r>
          </a:p>
        </p:txBody>
      </p:sp>
    </p:spTree>
    <p:extLst>
      <p:ext uri="{BB962C8B-B14F-4D97-AF65-F5344CB8AC3E}">
        <p14:creationId xmlns:p14="http://schemas.microsoft.com/office/powerpoint/2010/main" val="98025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Con la invasión francesa en 1798, el complejo cayó en mal estado, perdiendo parte de sus tesoros y el jardín, a lo largo de los cuarteles del siglo XIX.</a:t>
            </a:r>
          </a:p>
          <a:p>
            <a:r>
              <a:rPr lang="es-ES" dirty="0"/>
              <a:t>Declarado por la Unesco "Patrimonio de la humanidad", la Venaria fue objeto de 1997 de una restauración importante y costosa, que vio entre otras cosas la reconstrucción de jardines, en parte reabrió a finales de 2007</a:t>
            </a:r>
          </a:p>
          <a:p>
            <a:r>
              <a:rPr lang="es-ES" dirty="0"/>
              <a:t>.El verde presenta hoy las proporciones y el siglo XVIII forma, conserva los restos de elementos del siglo XVI como el "Templo de Diana", la "Fuente de Hércules" o cuevas y también ofrece instalaciones contemporáneas. </a:t>
            </a:r>
          </a:p>
          <a:p>
            <a:r>
              <a:rPr lang="es-ES" dirty="0"/>
              <a:t>Detrás del Palacio tiene el llamado "jardín de flores" y pasar los restos de la fuente de Hércules la vista recorre un avenida hasta el final del parque, donde lel "Templo de Diana".</a:t>
            </a:r>
          </a:p>
        </p:txBody>
      </p:sp>
    </p:spTree>
    <p:extLst>
      <p:ext uri="{BB962C8B-B14F-4D97-AF65-F5344CB8AC3E}">
        <p14:creationId xmlns:p14="http://schemas.microsoft.com/office/powerpoint/2010/main" val="2657802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un lado se encuentra el "Giardino delle pergole", rodeado por un eje abovedado Rosa invisible Albéric Barbier. </a:t>
            </a:r>
          </a:p>
          <a:p>
            <a:r>
              <a:rPr lang="es-ES" dirty="0"/>
              <a:t>Dos mál llamados "Real" y "terraza", flanqueada por árboles de roble y cal, corren a la línea de meta de los medios ópticos.En el supuesto "bajo", parque en un nivel inferior, encontrará las paredes de la antigua cueva, que enfrenta hoy en áreas modernas con instalaciones por el escultor Giuseppe Penone, como el gigantesco tronco de cedro bronce o "jardín de escultura fluida".</a:t>
            </a:r>
          </a:p>
          <a:p>
            <a:r>
              <a:rPr lang="es-ES" dirty="0"/>
              <a:t> Cierra dramáticamente esta zona "Peschiera". Desde el 16 de octubre de 2012 la Reggia di Venaria y la cercana Parco della Mandria pueden visitar juntos en un rico programa de itinerarios y actividades conjuntas.</a:t>
            </a:r>
          </a:p>
          <a:p>
            <a:endParaRPr lang="es-ES" dirty="0"/>
          </a:p>
        </p:txBody>
      </p:sp>
    </p:spTree>
    <p:extLst>
      <p:ext uri="{BB962C8B-B14F-4D97-AF65-F5344CB8AC3E}">
        <p14:creationId xmlns:p14="http://schemas.microsoft.com/office/powerpoint/2010/main" val="484595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39781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432"/>
            <a:ext cx="9144000" cy="6803136"/>
          </a:xfrm>
          <a:prstGeom prst="rect">
            <a:avLst/>
          </a:prstGeom>
        </p:spPr>
      </p:pic>
    </p:spTree>
    <p:extLst>
      <p:ext uri="{BB962C8B-B14F-4D97-AF65-F5344CB8AC3E}">
        <p14:creationId xmlns:p14="http://schemas.microsoft.com/office/powerpoint/2010/main" val="3518391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3051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4247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205372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521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2361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7265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7974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5644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2233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5007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0381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de la Pergola</a:t>
            </a:r>
          </a:p>
        </p:txBody>
      </p:sp>
      <p:sp>
        <p:nvSpPr>
          <p:cNvPr id="3" name="2 Marcador de contenido"/>
          <p:cNvSpPr>
            <a:spLocks noGrp="1"/>
          </p:cNvSpPr>
          <p:nvPr>
            <p:ph sz="quarter" idx="1"/>
          </p:nvPr>
        </p:nvSpPr>
        <p:spPr>
          <a:xfrm>
            <a:off x="457200" y="1600200"/>
            <a:ext cx="7715200" cy="4873752"/>
          </a:xfrm>
        </p:spPr>
        <p:txBody>
          <a:bodyPr>
            <a:normAutofit/>
          </a:bodyPr>
          <a:lstStyle/>
          <a:p>
            <a:r>
              <a:rPr lang="es-ES" dirty="0"/>
              <a:t>En Alassio, Villa della Pergola y la casa de campo, rodeado por un exuberante jardín de 22.000 metros cuadrados, que armoniza la vegetación mediterránea con una amplia gama de plantas raras y flora exótica, con una historia única, estrechamente vinculada a la de la comunidad que había elegido, entre 1800 y 1900, este rincón de la Riviera entre su favorito invierno . </a:t>
            </a:r>
          </a:p>
          <a:p>
            <a:r>
              <a:rPr lang="es-ES" dirty="0"/>
              <a:t>En 1904  el propio Alassio ha inspirado a Edward Elgar para su composición Sinfónica "en el sur (Alassio)".</a:t>
            </a:r>
          </a:p>
        </p:txBody>
      </p:sp>
    </p:spTree>
    <p:extLst>
      <p:ext uri="{BB962C8B-B14F-4D97-AF65-F5344CB8AC3E}">
        <p14:creationId xmlns:p14="http://schemas.microsoft.com/office/powerpoint/2010/main" val="1082309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Parque recibió un gran impulso de 1922, cuando su discurso a Daniel Hanbury, segundo hijo de Thomas, propietario de la famosa Giardini Hanbury de Mortola a Ventimiglia</a:t>
            </a:r>
          </a:p>
          <a:p>
            <a:r>
              <a:rPr lang="es-ES" dirty="0"/>
              <a:t>Después de un período de abandono y decadencia, el parque fue salvado de la especulación y sometido a una cuidadosa restauración realizada por el arquitecto paisajista Paolo Pejrone.</a:t>
            </a:r>
          </a:p>
          <a:p>
            <a:r>
              <a:rPr lang="es-ES" dirty="0"/>
              <a:t>Los visitantes pueden pasear entre pinos, cipreses, cedros del Líbano, robles y variedades cítricas hábilmente plantadas cerca de jacarandas, araucarias, plátanos, palmeras, dicksonia, etc.. de todas las latitudes. </a:t>
            </a:r>
          </a:p>
        </p:txBody>
      </p:sp>
    </p:spTree>
    <p:extLst>
      <p:ext uri="{BB962C8B-B14F-4D97-AF65-F5344CB8AC3E}">
        <p14:creationId xmlns:p14="http://schemas.microsoft.com/office/powerpoint/2010/main" val="2106220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Parque de Villa della Pergola fue construido por el General William Montagu Scott escocés Mc Murdo en 1875 y pasó a principios del ' 900, el primo de Virginia Woolf, el Baronet Sir Walter Hamilton Darlrymple y fue descrito como</a:t>
            </a:r>
          </a:p>
          <a:p>
            <a:r>
              <a:rPr lang="es-ES" dirty="0"/>
              <a:t>"... una de las maravillas de la Riviera, un digno rival de los Giardini della Mortola" por William Scott en su histórico artístico guía titulado "la Riviera" (1908).Cientos de diferentes variedades forman la extraordinaria colección de agapantos,  no sólo por el número y la calidad. </a:t>
            </a:r>
          </a:p>
          <a:p>
            <a:r>
              <a:rPr lang="es-ES" dirty="0"/>
              <a:t>Romántica rosas banksiae en las pérgolas y glicinas de numerosas variedades combinan los diferentes niveles del parque, donde se puede admirar delicado nifeee y flores de loto que prosperan en los estanques y fuentes que rodean las villas.</a:t>
            </a:r>
          </a:p>
          <a:p>
            <a:endParaRPr lang="es-ES" dirty="0"/>
          </a:p>
          <a:p>
            <a:endParaRPr lang="es-ES" dirty="0"/>
          </a:p>
        </p:txBody>
      </p:sp>
    </p:spTree>
    <p:extLst>
      <p:ext uri="{BB962C8B-B14F-4D97-AF65-F5344CB8AC3E}">
        <p14:creationId xmlns:p14="http://schemas.microsoft.com/office/powerpoint/2010/main" val="3788345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5648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06071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4172914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5667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252"/>
          <a:stretch/>
        </p:blipFill>
        <p:spPr>
          <a:xfrm>
            <a:off x="0" y="0"/>
            <a:ext cx="9144000" cy="6858000"/>
          </a:xfrm>
          <a:prstGeom prst="rect">
            <a:avLst/>
          </a:prstGeom>
        </p:spPr>
      </p:pic>
    </p:spTree>
    <p:extLst>
      <p:ext uri="{BB962C8B-B14F-4D97-AF65-F5344CB8AC3E}">
        <p14:creationId xmlns:p14="http://schemas.microsoft.com/office/powerpoint/2010/main" val="4066702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7029400"/>
          </a:xfrm>
          <a:prstGeom prst="rect">
            <a:avLst/>
          </a:prstGeom>
        </p:spPr>
      </p:pic>
    </p:spTree>
    <p:extLst>
      <p:ext uri="{BB962C8B-B14F-4D97-AF65-F5344CB8AC3E}">
        <p14:creationId xmlns:p14="http://schemas.microsoft.com/office/powerpoint/2010/main" val="4087726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0402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5038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2757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2722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3326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19818"/>
          </a:xfrm>
          <a:prstGeom prst="rect">
            <a:avLst/>
          </a:prstGeom>
        </p:spPr>
      </p:pic>
    </p:spTree>
    <p:extLst>
      <p:ext uri="{BB962C8B-B14F-4D97-AF65-F5344CB8AC3E}">
        <p14:creationId xmlns:p14="http://schemas.microsoft.com/office/powerpoint/2010/main" val="1039857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Melzi</a:t>
            </a:r>
          </a:p>
        </p:txBody>
      </p:sp>
      <p:sp>
        <p:nvSpPr>
          <p:cNvPr id="3" name="2 Marcador de contenido"/>
          <p:cNvSpPr>
            <a:spLocks noGrp="1"/>
          </p:cNvSpPr>
          <p:nvPr>
            <p:ph sz="quarter" idx="1"/>
          </p:nvPr>
        </p:nvSpPr>
        <p:spPr/>
        <p:txBody>
          <a:bodyPr>
            <a:normAutofit lnSpcReduction="10000"/>
          </a:bodyPr>
          <a:lstStyle/>
          <a:p>
            <a:r>
              <a:rPr lang="es-ES" dirty="0"/>
              <a:t>A principios del siglo XIX, Francesco Melzi d ' Eril, duque di Lodi, Vicepresidente de la primera República italiana y amigo personal de Napoleón, decidió construir una residencia de verano en Bellagio, en un sitio por el incomparable vista y clima, que era tan elegante como la Villa Reale di Monza y villas en el lago de Como. </a:t>
            </a:r>
          </a:p>
          <a:p>
            <a:r>
              <a:rPr lang="es-ES" dirty="0"/>
              <a:t>Si ocuparon Giocondo Albertolli, arquitecto para el Palacio de Milán, mientras que el parque fue confiado a Luigi Canonica y el agrónomo Luigi Villoresi, los responsables del parque de Monza.</a:t>
            </a:r>
          </a:p>
          <a:p>
            <a:r>
              <a:rPr lang="es-ES" dirty="0"/>
              <a:t>Construido en el estilo neoclásico entre 1808 y 1810, con su chalet de la proporciones integra el segundo promontorio de Bellagio tan elegante..</a:t>
            </a:r>
          </a:p>
        </p:txBody>
      </p:sp>
    </p:spTree>
    <p:extLst>
      <p:ext uri="{BB962C8B-B14F-4D97-AF65-F5344CB8AC3E}">
        <p14:creationId xmlns:p14="http://schemas.microsoft.com/office/powerpoint/2010/main" val="1958370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pPr marL="0" indent="0">
              <a:buNone/>
            </a:pPr>
            <a:r>
              <a:rPr lang="es-ES" dirty="0"/>
              <a:t>   El mayor encanto de la propiedad reside en el extraordinario parque con vistas al lago y los trucos utilizados para dilatar el espacio ópticamente, muy estrecho entre la incipiente Hill (a su vez monumental Parque) y el espejo de agua.</a:t>
            </a:r>
          </a:p>
          <a:p>
            <a:pPr marL="0" indent="0">
              <a:buNone/>
            </a:pPr>
            <a:r>
              <a:rPr lang="es-ES" dirty="0"/>
              <a:t>Para dar la bienvenida al visitante un estanque de nenúfares, más allá de un quiosco morisco con encantadoras vistas del Bellagio y, enfrente, el monumento a Dante y Beatriz de Comolli, que parece haber inspirado la Dante Sonata de Franz Liszt. Junto al lago y al lado de un hermoso ejemplar de Ocote hay una antigua estatua egipcia de la diosa Pacht junto con otros de la campaña de Egipto de Napoleón,</a:t>
            </a:r>
          </a:p>
        </p:txBody>
      </p:sp>
    </p:spTree>
    <p:extLst>
      <p:ext uri="{BB962C8B-B14F-4D97-AF65-F5344CB8AC3E}">
        <p14:creationId xmlns:p14="http://schemas.microsoft.com/office/powerpoint/2010/main" val="1650420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capilla de la familia, también diseñada por Albertolli, delimita el jardín con sus bellos monumentos de estilo neoclásicos.</a:t>
            </a:r>
          </a:p>
          <a:p>
            <a:r>
              <a:rPr lang="es-ES" dirty="0"/>
              <a:t>En el jardin alternan con árboles centenarios y plantas exóticas, por setos de camelias, rododendros y azaleas.</a:t>
            </a:r>
          </a:p>
          <a:p>
            <a:r>
              <a:rPr lang="es-ES" dirty="0"/>
              <a:t> Entre las plantas más valiosas incluyen Liriodendron tulipifera, cedros del Líbano, hayas rojas, ginkgo biloba, alcanfor; otros, Botánico e histórico de valor, son motivos para añadir interés a visitar</a:t>
            </a:r>
          </a:p>
          <a:p>
            <a:r>
              <a:rPr lang="es-ES" dirty="0"/>
              <a:t>.El antiguo Conservatorio de invernadero en el lado de la villa se utiliza ahora como un Museo de recuerdos y grabados de la primera República italiana.</a:t>
            </a:r>
          </a:p>
        </p:txBody>
      </p:sp>
    </p:spTree>
    <p:extLst>
      <p:ext uri="{BB962C8B-B14F-4D97-AF65-F5344CB8AC3E}">
        <p14:creationId xmlns:p14="http://schemas.microsoft.com/office/powerpoint/2010/main" val="2552602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65002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1185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06582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31072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82317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95292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48889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47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467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09241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04075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70526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
            <a:ext cx="9252520" cy="6858000"/>
          </a:xfrm>
          <a:prstGeom prst="rect">
            <a:avLst/>
          </a:prstGeom>
        </p:spPr>
      </p:pic>
    </p:spTree>
    <p:extLst>
      <p:ext uri="{BB962C8B-B14F-4D97-AF65-F5344CB8AC3E}">
        <p14:creationId xmlns:p14="http://schemas.microsoft.com/office/powerpoint/2010/main" val="2800182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71357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999217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13427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42922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793459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0358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741166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92" y="0"/>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36848" y="0"/>
            <a:ext cx="4632264" cy="6858000"/>
          </a:xfrm>
          <a:prstGeom prst="rect">
            <a:avLst/>
          </a:prstGeom>
        </p:spPr>
      </p:pic>
    </p:spTree>
    <p:extLst>
      <p:ext uri="{BB962C8B-B14F-4D97-AF65-F5344CB8AC3E}">
        <p14:creationId xmlns:p14="http://schemas.microsoft.com/office/powerpoint/2010/main" val="40126912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58437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04929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83954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96876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65654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25429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2467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75966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0434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10673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3968" y="32120"/>
            <a:ext cx="4860032" cy="6858000"/>
          </a:xfrm>
          <a:prstGeom prst="rect">
            <a:avLst/>
          </a:prstGeom>
        </p:spPr>
      </p:pic>
    </p:spTree>
    <p:extLst>
      <p:ext uri="{BB962C8B-B14F-4D97-AF65-F5344CB8AC3E}">
        <p14:creationId xmlns:p14="http://schemas.microsoft.com/office/powerpoint/2010/main" val="17594315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86522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98394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Mortella</a:t>
            </a:r>
          </a:p>
        </p:txBody>
      </p:sp>
      <p:sp>
        <p:nvSpPr>
          <p:cNvPr id="3" name="2 Marcador de contenido"/>
          <p:cNvSpPr>
            <a:spLocks noGrp="1"/>
          </p:cNvSpPr>
          <p:nvPr>
            <p:ph sz="quarter" idx="1"/>
          </p:nvPr>
        </p:nvSpPr>
        <p:spPr/>
        <p:txBody>
          <a:bodyPr>
            <a:normAutofit fontScale="25000" lnSpcReduction="20000"/>
          </a:bodyPr>
          <a:lstStyle/>
          <a:p>
            <a:endParaRPr lang="es-ES" dirty="0"/>
          </a:p>
          <a:p>
            <a:r>
              <a:rPr lang="es-ES" sz="7200" dirty="0"/>
              <a:t>Es un paisaje y contemporáneos obras maestras de la botánicas, creado y editado por Susana, esposa de William Walton, uno de los artistas británicos más importantes del siglo XX. Diseñado por Russell Page, La Mortella ocupa una superficie de 2 hectáreas, dividido en dos áreas, Garden Valley y jardín superior, que es hogar de más de 3.000 especies de plantas.</a:t>
            </a:r>
          </a:p>
          <a:p>
            <a:r>
              <a:rPr lang="es-ES" sz="7200" dirty="0"/>
              <a:t>El entorno se enriquece con fuentes y canales para especies acuáticas como el papiro, Lotus y nenúfares. </a:t>
            </a:r>
          </a:p>
          <a:p>
            <a:r>
              <a:rPr lang="es-ES" sz="7200" dirty="0"/>
              <a:t>Las colecciones incluyen plantas procedentes de diferentes países, como helechos de Australia, proteas y aloes de África del sur, yuccas y agaves de México y magnolias, camelias, bauhinias, palmeras y, cycadaceae.</a:t>
            </a:r>
            <a:endParaRPr lang="es-ES" dirty="0"/>
          </a:p>
        </p:txBody>
      </p:sp>
    </p:spTree>
    <p:extLst>
      <p:ext uri="{BB962C8B-B14F-4D97-AF65-F5344CB8AC3E}">
        <p14:creationId xmlns:p14="http://schemas.microsoft.com/office/powerpoint/2010/main" val="809527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Entre las rarezas botánicas incluyen, además de numerosas orquídeas, Spathodea campanulata de África tropical, Metrosideros de Nueva Zelanda, Puya berteroniana de Chile, Dracaena draco de Canarias, Chorisia speciosa y Jacaranda mimosifolia por Argentina.</a:t>
            </a:r>
          </a:p>
          <a:p>
            <a:r>
              <a:rPr lang="es-ES" dirty="0"/>
              <a:t>En el invernadero de Victoria esta el brasileño water lilies Victoria amazonica y la vid filipino raro s Macrobotrys strongylodon, flores verdes jade.</a:t>
            </a:r>
          </a:p>
          <a:p>
            <a:r>
              <a:rPr lang="es-ES" dirty="0"/>
              <a:t>En el jardín superior hay el ambiente Thai oriental, rodeado de Lotus, bambú y arces japoneses. el templo del sol, con bajorrelieves de Simon Verity; cascada de cocodrilo; el jardín, una esquina formal rodeado de flora mediterránea; el teatro griego, con una hermosa vista del mar y finalmente a la roca de William, donde se guardan las cenizas del compositor.</a:t>
            </a:r>
          </a:p>
        </p:txBody>
      </p:sp>
    </p:spTree>
    <p:extLst>
      <p:ext uri="{BB962C8B-B14F-4D97-AF65-F5344CB8AC3E}">
        <p14:creationId xmlns:p14="http://schemas.microsoft.com/office/powerpoint/2010/main" val="13806992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25000" lnSpcReduction="20000"/>
          </a:bodyPr>
          <a:lstStyle/>
          <a:p>
            <a:r>
              <a:rPr lang="es-ES" sz="9600" dirty="0"/>
              <a:t>Subida de la colina hay  un acogedor bar, el invernadero de orquídeas, el Museo con recuerdos de Walton, fotografías de Cecil Beaton y un teatro de Lele Luzzati.</a:t>
            </a:r>
          </a:p>
          <a:p>
            <a:r>
              <a:rPr lang="es-ES" sz="9600" dirty="0"/>
              <a:t>La Mortella ofrece becas para jóvenes compositores en colaboración con la Universidad de Harvard y organiza una temporada de conciertos con las escuelas de música en Nápoles, Roma y Florencia. </a:t>
            </a:r>
          </a:p>
          <a:p>
            <a:r>
              <a:rPr lang="es-ES" sz="9600" dirty="0"/>
              <a:t>Desde 2007 el teatro griego acoge conciertos de verano al aire libre.*** GANADOR de GRANDI GIARDINI ITALIANI 2012 .Premio para el más alto nivel de mantenimiento, buena gobernanza y el cuidado de un jardín abierto </a:t>
            </a:r>
          </a:p>
          <a:p>
            <a:r>
              <a:rPr lang="es-ES" sz="9600" dirty="0"/>
              <a:t>III Premio en los Giardini La Mortella (Forio-Isquia, NA) para el jardín admirable por dott.ssa Vinciguerra, que recoge a la perfección el legado de la señora Walton y garantiza continuidad.</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r>
              <a:rPr lang="es-ES" dirty="0"/>
              <a:t>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r>
              <a:rPr lang="es-ES" dirty="0"/>
              <a:t> </a:t>
            </a:r>
          </a:p>
          <a:p>
            <a:endParaRPr lang="es-ES" dirty="0"/>
          </a:p>
          <a:p>
            <a:endParaRPr lang="es-ES" dirty="0"/>
          </a:p>
        </p:txBody>
      </p:sp>
    </p:spTree>
    <p:extLst>
      <p:ext uri="{BB962C8B-B14F-4D97-AF65-F5344CB8AC3E}">
        <p14:creationId xmlns:p14="http://schemas.microsoft.com/office/powerpoint/2010/main" val="42767129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692696"/>
            <a:ext cx="7467600" cy="5781256"/>
          </a:xfrm>
        </p:spPr>
        <p:txBody>
          <a:bodyPr/>
          <a:lstStyle/>
          <a:p>
            <a:r>
              <a:rPr lang="es-ES" dirty="0"/>
              <a:t>Los jardines de la Mortella en innovación del jardín botánico y desarrollo de nuevos proyectos para mejorar los jardines Visitabilidad – haciendo de La Mortella primer destino de visita a la isla de Ischia</a:t>
            </a:r>
          </a:p>
          <a:p>
            <a:r>
              <a:rPr lang="es-ES" dirty="0"/>
              <a:t>Después de los baños termales. </a:t>
            </a:r>
          </a:p>
          <a:p>
            <a:endParaRPr lang="es-ES" dirty="0"/>
          </a:p>
        </p:txBody>
      </p:sp>
    </p:spTree>
    <p:extLst>
      <p:ext uri="{BB962C8B-B14F-4D97-AF65-F5344CB8AC3E}">
        <p14:creationId xmlns:p14="http://schemas.microsoft.com/office/powerpoint/2010/main" val="31363031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47114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3226116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97185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04246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15170634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0831071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30306755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15278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959" t="6554" r="6550" b="7696"/>
          <a:stretch/>
        </p:blipFill>
        <p:spPr>
          <a:xfrm>
            <a:off x="0" y="0"/>
            <a:ext cx="9144000" cy="6858000"/>
          </a:xfrm>
          <a:prstGeom prst="rect">
            <a:avLst/>
          </a:prstGeom>
        </p:spPr>
      </p:pic>
    </p:spTree>
    <p:extLst>
      <p:ext uri="{BB962C8B-B14F-4D97-AF65-F5344CB8AC3E}">
        <p14:creationId xmlns:p14="http://schemas.microsoft.com/office/powerpoint/2010/main" val="25329245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883" t="8039" r="6029" b="7646"/>
          <a:stretch/>
        </p:blipFill>
        <p:spPr>
          <a:xfrm>
            <a:off x="0" y="0"/>
            <a:ext cx="9144000" cy="6858000"/>
          </a:xfrm>
          <a:prstGeom prst="rect">
            <a:avLst/>
          </a:prstGeom>
        </p:spPr>
      </p:pic>
    </p:spTree>
    <p:extLst>
      <p:ext uri="{BB962C8B-B14F-4D97-AF65-F5344CB8AC3E}">
        <p14:creationId xmlns:p14="http://schemas.microsoft.com/office/powerpoint/2010/main" val="14161158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309"/>
          <a:stretch/>
        </p:blipFill>
        <p:spPr>
          <a:xfrm>
            <a:off x="0" y="6724"/>
            <a:ext cx="9144000" cy="6851276"/>
          </a:xfrm>
          <a:prstGeom prst="rect">
            <a:avLst/>
          </a:prstGeom>
        </p:spPr>
      </p:pic>
    </p:spTree>
    <p:extLst>
      <p:ext uri="{BB962C8B-B14F-4D97-AF65-F5344CB8AC3E}">
        <p14:creationId xmlns:p14="http://schemas.microsoft.com/office/powerpoint/2010/main" val="5936257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5883"/>
          <a:stretch/>
        </p:blipFill>
        <p:spPr>
          <a:xfrm>
            <a:off x="0" y="0"/>
            <a:ext cx="9144000" cy="6858000"/>
          </a:xfrm>
          <a:prstGeom prst="rect">
            <a:avLst/>
          </a:prstGeom>
        </p:spPr>
      </p:pic>
    </p:spTree>
    <p:extLst>
      <p:ext uri="{BB962C8B-B14F-4D97-AF65-F5344CB8AC3E}">
        <p14:creationId xmlns:p14="http://schemas.microsoft.com/office/powerpoint/2010/main" val="15506430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584"/>
          <a:stretch/>
        </p:blipFill>
        <p:spPr>
          <a:xfrm>
            <a:off x="0" y="0"/>
            <a:ext cx="9144000" cy="6858000"/>
          </a:xfrm>
          <a:prstGeom prst="rect">
            <a:avLst/>
          </a:prstGeom>
        </p:spPr>
      </p:pic>
    </p:spTree>
    <p:extLst>
      <p:ext uri="{BB962C8B-B14F-4D97-AF65-F5344CB8AC3E}">
        <p14:creationId xmlns:p14="http://schemas.microsoft.com/office/powerpoint/2010/main" val="19137876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28780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983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1795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35173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Barbarigo</a:t>
            </a:r>
          </a:p>
        </p:txBody>
      </p:sp>
      <p:sp>
        <p:nvSpPr>
          <p:cNvPr id="3" name="2 Marcador de contenido"/>
          <p:cNvSpPr>
            <a:spLocks noGrp="1"/>
          </p:cNvSpPr>
          <p:nvPr>
            <p:ph sz="quarter" idx="1"/>
          </p:nvPr>
        </p:nvSpPr>
        <p:spPr/>
        <p:txBody>
          <a:bodyPr>
            <a:normAutofit fontScale="25000" lnSpcReduction="20000"/>
          </a:bodyPr>
          <a:lstStyle/>
          <a:p>
            <a:endParaRPr lang="es-ES" dirty="0"/>
          </a:p>
          <a:p>
            <a:r>
              <a:rPr lang="es-ES" sz="9600" dirty="0"/>
              <a:t>Valsanzibio fue traído a esplendor en la segunda mitad del siglo XVII por el noble veneciano Zuane Francesco Barbarigo y su hijo Antonio.</a:t>
            </a:r>
          </a:p>
          <a:p>
            <a:r>
              <a:rPr lang="es-ES" sz="9600" dirty="0"/>
              <a:t> El hijo mayor Gregory, Cardenal y futuro Santo, inspirado en el simbolismo de la Papal arquitecto monumental Luigi Bernini.</a:t>
            </a:r>
          </a:p>
          <a:p>
            <a:r>
              <a:rPr lang="es-ES" sz="9600" dirty="0"/>
              <a:t> Setenta estatuas en buena parte debido a la Makafu y esculturas más pequeñas están integradas con la arquitectura, cascadas, fuentes, burlas de agua en 15 hectáreas de naturaleza virgen.</a:t>
            </a:r>
          </a:p>
          <a:p>
            <a:r>
              <a:rPr lang="es-ES" sz="9600" dirty="0"/>
              <a:t>Ahorro comienza con portal de paganismo de Diana. Una vez que llegó por barco a través de la pesca, el valle de Sant'Eusebio (por lo tanto ValSanZibio), ahora limitada a vestigios. </a:t>
            </a:r>
          </a:p>
          <a:p>
            <a:endParaRPr lang="es-ES" dirty="0"/>
          </a:p>
          <a:p>
            <a:endParaRPr lang="es-ES" dirty="0"/>
          </a:p>
          <a:p>
            <a:endParaRPr lang="es-ES" dirty="0"/>
          </a:p>
          <a:p>
            <a:endParaRPr lang="es-ES" dirty="0"/>
          </a:p>
          <a:p>
            <a:endParaRPr lang="es-ES" dirty="0"/>
          </a:p>
          <a:p>
            <a:endParaRPr lang="es-ES" dirty="0"/>
          </a:p>
          <a:p>
            <a:endParaRPr lang="es-ES" dirty="0"/>
          </a:p>
          <a:p>
            <a:r>
              <a:rPr lang="es-ES" dirty="0"/>
              <a:t>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r>
              <a:rPr lang="es-ES" dirty="0"/>
              <a:t> </a:t>
            </a:r>
          </a:p>
          <a:p>
            <a:endParaRPr lang="es-ES" dirty="0"/>
          </a:p>
        </p:txBody>
      </p:sp>
    </p:spTree>
    <p:extLst>
      <p:ext uri="{BB962C8B-B14F-4D97-AF65-F5344CB8AC3E}">
        <p14:creationId xmlns:p14="http://schemas.microsoft.com/office/powerpoint/2010/main" val="27234648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Cruzamos la entrada en el baño de Diana, la fuente del iris y el Palacio de invierno de los vientos; luego caminar a lo largo de la Avenida Grand con estatuas, fuentes y burlas y la escalera de los lomos.</a:t>
            </a:r>
          </a:p>
          <a:p>
            <a:r>
              <a:rPr lang="es-ES" dirty="0"/>
              <a:t>Llegar a la plaza della villa donde la coronan 8  alegóricas figuras Feldstein de éxtasis, el destino final del recorrido simbólico. </a:t>
            </a:r>
          </a:p>
          <a:p>
            <a:r>
              <a:rPr lang="es-ES" dirty="0"/>
              <a:t>Flanquean el camino verde, un laberinto de bossi y la ermita.</a:t>
            </a:r>
          </a:p>
          <a:p>
            <a:r>
              <a:rPr lang="es-ES" dirty="0"/>
              <a:t>Al oeste de la isla Gran Viale, con docenas de conejos multicolores, es quizás la romana de Gacka sólo Leavenworth existentes hoy en día.</a:t>
            </a:r>
          </a:p>
          <a:p>
            <a:r>
              <a:rPr lang="es-ES" dirty="0"/>
              <a:t> En una colina al este de la Avenida está situada en el corazón del camino de la salvación, el monumento al tiempo.</a:t>
            </a:r>
          </a:p>
        </p:txBody>
      </p:sp>
    </p:spTree>
    <p:extLst>
      <p:ext uri="{BB962C8B-B14F-4D97-AF65-F5344CB8AC3E}">
        <p14:creationId xmlns:p14="http://schemas.microsoft.com/office/powerpoint/2010/main" val="17068732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En general, intactos en los componentes del patrimonio arquitectónicos, escultóricos y vegetal incluso gracias a Barbarigo hasta 1804, entonces se pasa a Patricio veneciano Marcus Antonius Michiel, de 1835 a Martinengo da Barco, luego a la cuenta Donà delle Rose y de 1929 a nobles Pizzoni Ardemani jardín, los actuales propietarios.</a:t>
            </a:r>
          </a:p>
          <a:p>
            <a:r>
              <a:rPr lang="es-ES" dirty="0"/>
              <a:t> Después de haber reparado los daños de la ocupación militar de la última guerra, recientemente han restaurado Springs, cisternas, tuberías y devolver la gloria a las 16 fuentes de embalses, estanques de peces, 34  burlas de agua y otros 10 entre arroyos, estanques y piscinas. </a:t>
            </a:r>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7865572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4535886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61069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24907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77211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42671507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16976643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61806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03602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820484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43"/>
          <a:stretch/>
        </p:blipFill>
        <p:spPr>
          <a:xfrm>
            <a:off x="0" y="1"/>
            <a:ext cx="9144000" cy="6858000"/>
          </a:xfrm>
          <a:prstGeom prst="rect">
            <a:avLst/>
          </a:prstGeom>
        </p:spPr>
      </p:pic>
    </p:spTree>
    <p:extLst>
      <p:ext uri="{BB962C8B-B14F-4D97-AF65-F5344CB8AC3E}">
        <p14:creationId xmlns:p14="http://schemas.microsoft.com/office/powerpoint/2010/main" val="2780702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4644008" cy="6957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858000"/>
          </a:xfrm>
          <a:prstGeom prst="rect">
            <a:avLst/>
          </a:prstGeom>
        </p:spPr>
      </p:pic>
    </p:spTree>
    <p:extLst>
      <p:ext uri="{BB962C8B-B14F-4D97-AF65-F5344CB8AC3E}">
        <p14:creationId xmlns:p14="http://schemas.microsoft.com/office/powerpoint/2010/main" val="36456740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7691206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077529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0974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53404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22189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0710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35019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585333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43617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12440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9781748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26597056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93536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951980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Words>2373</Words>
  <Application>Microsoft Office PowerPoint</Application>
  <PresentationFormat>Presentación en pantalla (4:3)</PresentationFormat>
  <Paragraphs>290</Paragraphs>
  <Slides>117</Slides>
  <Notes>94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117</vt:i4>
      </vt:variant>
    </vt:vector>
  </HeadingPairs>
  <TitlesOfParts>
    <vt:vector size="122" baseType="lpstr">
      <vt:lpstr>Calibri</vt:lpstr>
      <vt:lpstr>Century Schoolbook</vt:lpstr>
      <vt:lpstr>Wingdings</vt:lpstr>
      <vt:lpstr>Wingdings 2</vt:lpstr>
      <vt:lpstr>Default Theme</vt:lpstr>
      <vt:lpstr>EUROPA.-LA VUELTA AL MUNDO EN 885 JARDINES.-ITALIA.- GRANDI GIARDINI .-A </vt:lpstr>
      <vt:lpstr>Giardini della Regia di Venaria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de la Pergola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Melzi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Mortella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Barbarigo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13</cp:revision>
  <dcterms:created xsi:type="dcterms:W3CDTF">2013-09-08T06:06:48Z</dcterms:created>
  <dcterms:modified xsi:type="dcterms:W3CDTF">2018-03-12T10:05:24Z</dcterms:modified>
</cp:coreProperties>
</file>