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2"/>
  </p:notes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29"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C73FD-AC92-458E-9065-8A515A09DA27}"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DB8408-1B45-4AEC-B77C-DAA9F9CF4BFD}" type="slidenum">
              <a:rPr lang="es-ES" smtClean="0"/>
              <a:t>‹Nº›</a:t>
            </a:fld>
            <a:endParaRPr lang="es-ES" dirty="0"/>
          </a:p>
        </p:txBody>
      </p:sp>
    </p:spTree>
    <p:extLst>
      <p:ext uri="{BB962C8B-B14F-4D97-AF65-F5344CB8AC3E}">
        <p14:creationId xmlns:p14="http://schemas.microsoft.com/office/powerpoint/2010/main" val="80607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425144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731195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Giardini Botanici di Stigliano.-q</a:t>
            </a:r>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432983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Giardini Botanici di Stigliano.-q</a:t>
            </a:r>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656584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9080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148318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21716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623032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89336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78535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817183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371369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66617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47226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102916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990694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380375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783029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125113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535322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294968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374729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Villa_Taranto_-_Victoria_cruziana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18741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066935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516557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0136425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153101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Villa_Taranto</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137498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Taranto.-Pinus radiata </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015627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Taranto.-Itea ilicifolia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730297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121526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Taranto.-Arbol de los Pañuelos</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967773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249995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Handbury.-Citrus digitata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551346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Handbury.-Ephedra spp.</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246943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466487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292150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5840236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4062147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414477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2510819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8036919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2155564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Handbury.-Agave attenuata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051532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Handbury.-Agave victoria</a:t>
            </a:r>
            <a:r>
              <a:rPr lang="es-ES" baseline="0" dirty="0"/>
              <a:t> reginae</a:t>
            </a:r>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966541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474684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0484511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72684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0411486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6728091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4384625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8137939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2692069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5111823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613776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Handbury.-Passiflora spec.</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03942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Handbury.-</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6501922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Xanthocera  sorbifolia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3490021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Botanico Handbury</a:t>
            </a:r>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0511085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434821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9637150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9331632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41063844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724357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1980427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4721199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7601297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Landriana.-4</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9013207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9898688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3759364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064551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0020120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4425951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7090374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6243210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7765258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6892786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Giardini della Landriana.</a:t>
            </a:r>
          </a:p>
          <a:p>
            <a:endParaRPr lang="es-ES" dirty="0"/>
          </a:p>
        </p:txBody>
      </p:sp>
      <p:sp>
        <p:nvSpPr>
          <p:cNvPr id="4" name="3 Marcador de número de diapositiva"/>
          <p:cNvSpPr>
            <a:spLocks noGrp="1"/>
          </p:cNvSpPr>
          <p:nvPr>
            <p:ph type="sldNum" sz="quarter" idx="10"/>
          </p:nvPr>
        </p:nvSpPr>
        <p:spPr/>
        <p:txBody>
          <a:bodyPr/>
          <a:lstStyle/>
          <a:p>
            <a:fld id="{11F4FF76-9A73-4692-99F2-5EA91F90B3A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25535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es/url?sa=i&amp;rct=j&amp;q=castello+di+gropparello&amp;source=images&amp;cd=&amp;cad=rja&amp;docid=NgH3kjAGmkVq0M&amp;tbnid=9gDkSN94_GEwUM:&amp;ved=0CAUQjRw&amp;url=http://www.foodvalleytravel.com/Mice/Detail.aspx?XRI=91&amp;Lang=ITA&amp;ei=uiaOUZu2LMa90QXb3IDYAw&amp;bvm=bv.46340616,d.ZGU&amp;psig=AFQjCNEBnqmkqrciOUq5dnbgJ4lWIGU0og&amp;ust=1368356913429645"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es/url?sa=i&amp;rct=j&amp;q=castello+di+gropparello&amp;source=images&amp;cd=&amp;cad=rja&amp;docid=TQhLOZ_80jNK_M&amp;tbnid=5IJxHsFwFzVC2M:&amp;ved=0CAUQjRw&amp;url=http://www.italoamericano.com/story/2012-11-1/castellodigropparello&amp;ei=8yaOUcbyCsru0gXp6oCACw&amp;bvm=bv.46340616,d.ZGU&amp;psig=AFQjCNEBnqmkqrciOUq5dnbgJ4lWIGU0og&amp;ust=1368356913429645"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es/url?sa=i&amp;rct=j&amp;q=castello+di+gropparello&amp;source=images&amp;cd=&amp;cad=rja&amp;docid=seqCeHTHxbqD7M&amp;tbnid=VZ96nrdvjTMUXM:&amp;ved=0CAUQjRw&amp;url=http://www.gardenvisit.com/garden/gropparello_castle_garden&amp;ei=LyeOUbyZJcPP0AXmiYHADw&amp;bvm=bv.46340616,d.ZGU&amp;psig=AFQjCNEBnqmkqrciOUq5dnbgJ4lWIGU0og&amp;ust=1368356913429645"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es/url?sa=i&amp;rct=j&amp;q=castello+di+gropparello&amp;source=images&amp;cd=&amp;cad=rja&amp;docid=plzf3KKeDNXWyM&amp;tbnid=59gdtlHZbIjGPM:&amp;ved=0CAUQjRw&amp;url=http://www.flickr.com/photos/arianna_and_luca/4679959268/&amp;ei=oSeOUeLJNamn0AWZsYGYBw&amp;bvm=bv.46340616,d.ZGU&amp;psig=AFQjCNEBnqmkqrciOUq5dnbgJ4lWIGU0og&amp;ust=1368356913429645"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2808312"/>
          </a:xfrm>
        </p:spPr>
        <p:txBody>
          <a:bodyPr>
            <a:normAutofit/>
          </a:bodyPr>
          <a:lstStyle/>
          <a:p>
            <a:r>
              <a:rPr lang="es-ES" sz="3200" dirty="0"/>
              <a:t>EUROPA.-LA VUELTA AL MUNDO EN 885 JARDINES.-ITALIA.-</a:t>
            </a:r>
            <a:br>
              <a:rPr lang="es-ES" sz="3200" dirty="0"/>
            </a:br>
            <a:r>
              <a:rPr lang="es-ES" sz="3200" dirty="0"/>
              <a:t>GRANDI GIARDINI.- I</a:t>
            </a:r>
            <a:br>
              <a:rPr lang="es-ES" dirty="0"/>
            </a:br>
            <a:endParaRPr lang="es-ES" dirty="0"/>
          </a:p>
        </p:txBody>
      </p:sp>
      <p:sp>
        <p:nvSpPr>
          <p:cNvPr id="3" name="2 Subtítulo"/>
          <p:cNvSpPr>
            <a:spLocks noGrp="1"/>
          </p:cNvSpPr>
          <p:nvPr>
            <p:ph type="subTitle" idx="1"/>
          </p:nvPr>
        </p:nvSpPr>
        <p:spPr>
          <a:xfrm>
            <a:off x="2555776" y="4869160"/>
            <a:ext cx="4896544" cy="1371600"/>
          </a:xfrm>
        </p:spPr>
        <p:txBody>
          <a:bodyPr/>
          <a:lstStyle/>
          <a:p>
            <a:r>
              <a:rPr lang="es-ES" dirty="0"/>
              <a:t>Seleccion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Castello de Gropparello</a:t>
            </a:r>
          </a:p>
        </p:txBody>
      </p:sp>
      <p:sp>
        <p:nvSpPr>
          <p:cNvPr id="3" name="2 Marcador de contenido"/>
          <p:cNvSpPr>
            <a:spLocks noGrp="1"/>
          </p:cNvSpPr>
          <p:nvPr>
            <p:ph sz="quarter" idx="1"/>
          </p:nvPr>
        </p:nvSpPr>
        <p:spPr/>
        <p:txBody>
          <a:bodyPr>
            <a:normAutofit lnSpcReduction="10000"/>
          </a:bodyPr>
          <a:lstStyle/>
          <a:p>
            <a:r>
              <a:rPr lang="es-ES" dirty="0"/>
              <a:t>El Parque de cuento de hadas es el primer parque emocional en Italia, donde es posible vivir una experiencia mágica atemporal, inmersa en un entorno natural de antiguas rocas y árboles.</a:t>
            </a:r>
          </a:p>
          <a:p>
            <a:r>
              <a:rPr lang="es-ES" dirty="0"/>
              <a:t>Caballeros y damas fueron los verdaderos protagonistas que han hecho la historia de este lugar. ¿Pero que vivió alrededor del castillo? Los leñadores, campesinos de vida y sus familias; muy a menudo vivía en chozas en el bosque, donde su vida pobre estaba oculto a los ojos del Castellano, que vivió así, feliz y sin los posibles problemas causaron por la miseria de la gente. Y el bosque, denso y misterioso, es un lugar donde unos pocos valientes se atrevieron a aventurarse.</a:t>
            </a:r>
          </a:p>
        </p:txBody>
      </p:sp>
    </p:spTree>
    <p:extLst>
      <p:ext uri="{BB962C8B-B14F-4D97-AF65-F5344CB8AC3E}">
        <p14:creationId xmlns:p14="http://schemas.microsoft.com/office/powerpoint/2010/main" val="3924589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En el bosque del castillo fue creado el Parque de cuento de hadas, donde es posible vivir una experiencia mágica atemporal, inmersa en un entorno natural de antiguas rocas y árboles.</a:t>
            </a:r>
          </a:p>
          <a:p>
            <a:r>
              <a:rPr lang="es-ES" dirty="0"/>
              <a:t>Acompañado por un guía en el camino, los visitantes participarán de personajes de cuento de hadas imaginario, cuyas raíces son realmente remotas que se pierden en la noche de los tiempos. Los niños, vestidos como caballeros y acompañado por el White Knight, también revivir una fantástica y emocionante lucha contra ogros de aventura y Brujas.</a:t>
            </a:r>
          </a:p>
          <a:p>
            <a:endParaRPr lang="es-ES" dirty="0"/>
          </a:p>
        </p:txBody>
      </p:sp>
    </p:spTree>
    <p:extLst>
      <p:ext uri="{BB962C8B-B14F-4D97-AF65-F5344CB8AC3E}">
        <p14:creationId xmlns:p14="http://schemas.microsoft.com/office/powerpoint/2010/main" val="2726988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foodvalleytravel.com/ZeusInc/Articoli/Images/castello_di_gropparell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576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italoamericano.com/sites/default/files/styles/crop_show/public/media/main/castello%20di%20bardi%20esterno_big.jpg?itok=uDo9M2bI">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36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gardenvisit.com/assets/madge/castello_gropparello_bridge/600x/castello_gropparello_bridge_600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268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arm5.staticflickr.com/4036/4679959268_2406de21dc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99" y="67235"/>
            <a:ext cx="91293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252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Giardini Botanici di Stigliano</a:t>
            </a:r>
          </a:p>
        </p:txBody>
      </p:sp>
      <p:sp>
        <p:nvSpPr>
          <p:cNvPr id="3" name="2 Marcador de contenido"/>
          <p:cNvSpPr>
            <a:spLocks noGrp="1"/>
          </p:cNvSpPr>
          <p:nvPr>
            <p:ph sz="quarter" idx="1"/>
          </p:nvPr>
        </p:nvSpPr>
        <p:spPr/>
        <p:txBody>
          <a:bodyPr>
            <a:normAutofit lnSpcReduction="10000"/>
          </a:bodyPr>
          <a:lstStyle/>
          <a:p>
            <a:r>
              <a:rPr lang="es-ES" dirty="0"/>
              <a:t>El agua es la reina de Stigliano: nueve fuentes diferentes y los dos ríos que cruzan lo hacen un lugar único. El Spa curativo de estas aguas pueden presumir de una historia milenaria. </a:t>
            </a:r>
          </a:p>
          <a:p>
            <a:r>
              <a:rPr lang="es-ES" dirty="0"/>
              <a:t>Después de los etruscos, temprano fascinados por el encanto del lugar fueron los romanos, que eligieron a residencia de Stigliano Spa.</a:t>
            </a:r>
          </a:p>
          <a:p>
            <a:r>
              <a:rPr lang="es-ES" dirty="0"/>
              <a:t> Algunos testimonios de Termae Stygianae se conserva en el parque, como las ruinas de la romana Thermae, aumentada por el emperador Tiberius y la carretera consular.</a:t>
            </a:r>
          </a:p>
          <a:p>
            <a:r>
              <a:rPr lang="es-ES" dirty="0"/>
              <a:t> Ya en el siglo XVIII Príncipe Altieri volvió a Aquae Stygianae su viejo papel. </a:t>
            </a:r>
          </a:p>
        </p:txBody>
      </p:sp>
    </p:spTree>
    <p:extLst>
      <p:ext uri="{BB962C8B-B14F-4D97-AF65-F5344CB8AC3E}">
        <p14:creationId xmlns:p14="http://schemas.microsoft.com/office/powerpoint/2010/main" val="1283653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332656"/>
            <a:ext cx="7611616" cy="6069288"/>
          </a:xfrm>
        </p:spPr>
        <p:txBody>
          <a:bodyPr>
            <a:normAutofit/>
          </a:bodyPr>
          <a:lstStyle/>
          <a:p>
            <a:pPr marL="0" indent="0">
              <a:buNone/>
            </a:pPr>
            <a:r>
              <a:rPr lang="es-ES" dirty="0"/>
              <a:t> </a:t>
            </a:r>
          </a:p>
          <a:p>
            <a:r>
              <a:rPr lang="es-ES" dirty="0"/>
              <a:t>Reapertura a los baños públicos de construcción cerca de un muelle y una pequeña iglesia, dio a luz a un pequeño pueblo. Y ahora, después de un siglo de abandono, los baños imperiales, el hotel, la aldea del siglo XVIII y el parque han recuperado su antiguo esplendor son un punto de encuentro ideal entre la belleza natural y construido.</a:t>
            </a:r>
          </a:p>
          <a:p>
            <a:r>
              <a:rPr lang="es-ES" dirty="0"/>
              <a:t> La presencia de las aguas termales que son profundas ha hecho una extraordinaria y exuberante flora de Stigliano. </a:t>
            </a:r>
          </a:p>
          <a:p>
            <a:r>
              <a:rPr lang="es-ES" dirty="0"/>
              <a:t>El microclima excepcional enriquece la flora típica del Lazio de especies endémicas, únicas en este parque, que exhiben floraciones diferentes espontáneas en todas las estaciones. </a:t>
            </a:r>
          </a:p>
        </p:txBody>
      </p:sp>
    </p:spTree>
    <p:extLst>
      <p:ext uri="{BB962C8B-B14F-4D97-AF65-F5344CB8AC3E}">
        <p14:creationId xmlns:p14="http://schemas.microsoft.com/office/powerpoint/2010/main" val="104447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Veinte hectáreas de Parque, completamente restaurado por Stephanie Patricios Montoro, Marqués vientos a lo largo de un trazado de ruta de los caminos de agua omnipresente mágica. Arces, Robles, encinas, Robles, avellanos, tamariscos y bambú gigante se asocian con extensión predominante de los pinos romanos en una geometría de ensueño. </a:t>
            </a:r>
          </a:p>
          <a:p>
            <a:r>
              <a:rPr lang="es-ES" dirty="0"/>
              <a:t>En el sofisticado juego de aromas y colores de esta sala la fauna del Parque presenta una extraordinaria diversificación: garzas, halcones, búhos, erizos, tejones, zorros, comadrejas y Martens son invitados frecuentes.</a:t>
            </a:r>
          </a:p>
          <a:p>
            <a:endParaRPr lang="es-ES" dirty="0"/>
          </a:p>
        </p:txBody>
      </p:sp>
    </p:spTree>
    <p:extLst>
      <p:ext uri="{BB962C8B-B14F-4D97-AF65-F5344CB8AC3E}">
        <p14:creationId xmlns:p14="http://schemas.microsoft.com/office/powerpoint/2010/main" val="170259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66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32292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6614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Giardini Botanici Villa Taranto</a:t>
            </a:r>
          </a:p>
        </p:txBody>
      </p:sp>
      <p:sp>
        <p:nvSpPr>
          <p:cNvPr id="3" name="2 Marcador de contenido"/>
          <p:cNvSpPr>
            <a:spLocks noGrp="1"/>
          </p:cNvSpPr>
          <p:nvPr>
            <p:ph sz="quarter" idx="1"/>
          </p:nvPr>
        </p:nvSpPr>
        <p:spPr/>
        <p:txBody>
          <a:bodyPr>
            <a:normAutofit/>
          </a:bodyPr>
          <a:lstStyle/>
          <a:p>
            <a:r>
              <a:rPr lang="es-ES" dirty="0"/>
              <a:t>Situado en la orilla del lago Maggiore, Piamonte entre Intra y Pallanza, el jardín tomó forma a partir de 1935, en que el capitán escocés Neil Mc Eacharn había adquirido de propiedad Marquesa de San Elías con la ambición de crear un internacional complejo botánico.</a:t>
            </a:r>
          </a:p>
          <a:p>
            <a:r>
              <a:rPr lang="es-ES" dirty="0"/>
              <a:t>Nacido en el sur de Escocia en 1884, McEacharn proviene de una familia acomodada de la nobleza escocesa, que le permitió dedicarse tiempo completo a las grandes pasiones de su vida: Botánica, jardinería y viajando. </a:t>
            </a:r>
          </a:p>
        </p:txBody>
      </p:sp>
    </p:spTree>
    <p:extLst>
      <p:ext uri="{BB962C8B-B14F-4D97-AF65-F5344CB8AC3E}">
        <p14:creationId xmlns:p14="http://schemas.microsoft.com/office/powerpoint/2010/main" val="497232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 esa estrecha categoría de caballeros apasionados del siglo XX que logró hacer varias veces alrededor del mundo (parece 7 veces, la primera a los 16 años) buscando nuevas plantas que aclimatar en sus jardines.</a:t>
            </a:r>
          </a:p>
          <a:p>
            <a:r>
              <a:rPr lang="es-ES" dirty="0"/>
              <a:t>Confiando en la belleza del lugar, en la suavidad del clima y en increíbles obras de terrazas y excavación de obras a lo largo de la punta de Carr, el capitán supo conciliar las necesidades estéticas y botánicas. </a:t>
            </a:r>
          </a:p>
          <a:p>
            <a:r>
              <a:rPr lang="es-ES" dirty="0"/>
              <a:t>Adquirió los terrenos adyacentes y 16 hectáreas de bosques, bordes y creado vallette arbustos, flores, césped, parterres, estanques, invernaderos y comenzó a plantar las plantas de todo el mundo, formando colecciones de gran valor científico que ahora cuentan entre 8.500 especies y variedades. </a:t>
            </a:r>
          </a:p>
        </p:txBody>
      </p:sp>
    </p:spTree>
    <p:extLst>
      <p:ext uri="{BB962C8B-B14F-4D97-AF65-F5344CB8AC3E}">
        <p14:creationId xmlns:p14="http://schemas.microsoft.com/office/powerpoint/2010/main" val="409857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15200" cy="5925272"/>
          </a:xfrm>
        </p:spPr>
        <p:txBody>
          <a:bodyPr/>
          <a:lstStyle/>
          <a:p>
            <a:r>
              <a:rPr lang="es-ES" dirty="0"/>
              <a:t>Asistido por el jardinero inglés Henry Cocker, vivió en Villa Taranto hasta su muerte en 1964. </a:t>
            </a:r>
          </a:p>
          <a:p>
            <a:r>
              <a:rPr lang="es-ES" dirty="0"/>
              <a:t>Pero ya en 1938 había donado esta joya, reservándose sólo el usufructo, el estado italiano, q abrió sus puertas al público en 1952. </a:t>
            </a:r>
          </a:p>
          <a:p>
            <a:r>
              <a:rPr lang="es-ES" dirty="0"/>
              <a:t>Desde junio de 2005 se visita la planta noble del edificio de la institución el herbario, exponiendo el herbario de especies de la flora espontánea recogido en 1929 por el jardinero es particularmente buena.</a:t>
            </a:r>
          </a:p>
          <a:p>
            <a:endParaRPr lang="es-ES" dirty="0"/>
          </a:p>
        </p:txBody>
      </p:sp>
    </p:spTree>
    <p:extLst>
      <p:ext uri="{BB962C8B-B14F-4D97-AF65-F5344CB8AC3E}">
        <p14:creationId xmlns:p14="http://schemas.microsoft.com/office/powerpoint/2010/main" val="2923776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89874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7033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203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7357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47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85752"/>
          </a:xfrm>
          <a:prstGeom prst="rect">
            <a:avLst/>
          </a:prstGeom>
        </p:spPr>
      </p:pic>
    </p:spTree>
    <p:extLst>
      <p:ext uri="{BB962C8B-B14F-4D97-AF65-F5344CB8AC3E}">
        <p14:creationId xmlns:p14="http://schemas.microsoft.com/office/powerpoint/2010/main" val="1527060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291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082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02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618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146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215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4307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328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0725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72612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1692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0401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178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658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5182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98160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3428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7919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545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130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24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5594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68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811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906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9918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Handbury</a:t>
            </a:r>
          </a:p>
        </p:txBody>
      </p:sp>
      <p:sp>
        <p:nvSpPr>
          <p:cNvPr id="3" name="2 Marcador de contenido"/>
          <p:cNvSpPr>
            <a:spLocks noGrp="1"/>
          </p:cNvSpPr>
          <p:nvPr>
            <p:ph sz="quarter" idx="1"/>
          </p:nvPr>
        </p:nvSpPr>
        <p:spPr/>
        <p:txBody>
          <a:bodyPr>
            <a:normAutofit lnSpcReduction="10000"/>
          </a:bodyPr>
          <a:lstStyle/>
          <a:p>
            <a:r>
              <a:rPr lang="es-ES" dirty="0"/>
              <a:t>Situado a pocos kilómetros de la frontera francesa, los jardines Hanbury están inextricablemente vinculados a la historia de su fundador, Thomas Hanbury, quien hizo de 18 acres de un promontorio plantadas con viñedos y olivos o dejado a las guerrillas, en uno del jardín botánico de aclimatación más importante y conocido en el mundo.</a:t>
            </a:r>
          </a:p>
          <a:p>
            <a:r>
              <a:rPr lang="es-ES" dirty="0"/>
              <a:t> En 1866 Hanbury deja China y en marzo de 1867, durante unas vacaciones en la costa azul, Descubre el cabo de la Mortola y Palazzo Orengo propiedad; Está encantado y ese mismo año firma la compra por contrato.</a:t>
            </a:r>
          </a:p>
        </p:txBody>
      </p:sp>
    </p:spTree>
    <p:extLst>
      <p:ext uri="{BB962C8B-B14F-4D97-AF65-F5344CB8AC3E}">
        <p14:creationId xmlns:p14="http://schemas.microsoft.com/office/powerpoint/2010/main" val="414335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643192" cy="5781256"/>
          </a:xfrm>
        </p:spPr>
        <p:txBody>
          <a:bodyPr/>
          <a:lstStyle/>
          <a:p>
            <a:r>
              <a:rPr lang="es-ES" dirty="0"/>
              <a:t>El proyecto para transformar la propiedad en un jardín botánico fue desarrollado con la ayuda de su hermano Daniel, un bien conocido farmacólogo y botánico y, entre 1868 y 1875, con la colaboración de Ludwig Winter, a cargo del proyecto de los jardines, la gestión y la experimentación científica. Desde 1867 Thomas Hanbury había establecido contactos con ambos jardines del Hotel Costa Azul y otras áreas de Europa. </a:t>
            </a:r>
          </a:p>
          <a:p>
            <a:r>
              <a:rPr lang="es-ES" dirty="0"/>
              <a:t>En los años que siguieron el desarrollo de los jardines tuvo gran impulso gracias a la colaboración con especialistas de todo el mundo.</a:t>
            </a:r>
          </a:p>
        </p:txBody>
      </p:sp>
    </p:spTree>
    <p:extLst>
      <p:ext uri="{BB962C8B-B14F-4D97-AF65-F5344CB8AC3E}">
        <p14:creationId xmlns:p14="http://schemas.microsoft.com/office/powerpoint/2010/main" val="2818495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lnSpcReduction="10000"/>
          </a:bodyPr>
          <a:lstStyle/>
          <a:p>
            <a:r>
              <a:rPr lang="es-ES" dirty="0"/>
              <a:t>Después de la muerte del creador, su hijo Cecil dio el jardín a su esposa Dorothy, quien supervisó el paisajismo del aspecto botánico.</a:t>
            </a:r>
          </a:p>
          <a:p>
            <a:r>
              <a:rPr lang="es-ES" dirty="0"/>
              <a:t> Durante la segunda guerra mundial la propiedad sufrió grandes daños. En 1960 el estado italiano adquirió el complejo con el fin de garantizar su conservación para fines científicos. Ahora mantenida por la Universidad de Génova, región de Liguria área protegida desde el año 2000.</a:t>
            </a:r>
          </a:p>
          <a:p>
            <a:r>
              <a:rPr lang="es-ES" dirty="0"/>
              <a:t> Entre las colecciones más importantes son las de los géneros Acacia y eucalipto, así como el bambú, suculentas frutas cítricas de variedades antiguas, rosas, peonías, numerosos viñedos en pérgolas. No se pierda una visita al jardín de los perfumes, los jardines de estilo italiano, la huerta y el jardín exótico.</a:t>
            </a:r>
          </a:p>
        </p:txBody>
      </p:sp>
    </p:spTree>
    <p:extLst>
      <p:ext uri="{BB962C8B-B14F-4D97-AF65-F5344CB8AC3E}">
        <p14:creationId xmlns:p14="http://schemas.microsoft.com/office/powerpoint/2010/main" val="32157306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51094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1471" t="981" r="3529" b="8039"/>
          <a:stretch/>
        </p:blipFill>
        <p:spPr>
          <a:xfrm>
            <a:off x="-108520" y="-1"/>
            <a:ext cx="9252520" cy="6858001"/>
          </a:xfrm>
          <a:prstGeom prst="rect">
            <a:avLst/>
          </a:prstGeom>
        </p:spPr>
      </p:pic>
    </p:spTree>
    <p:extLst>
      <p:ext uri="{BB962C8B-B14F-4D97-AF65-F5344CB8AC3E}">
        <p14:creationId xmlns:p14="http://schemas.microsoft.com/office/powerpoint/2010/main" val="14724636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5458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1400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314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1392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8618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9" y="0"/>
            <a:ext cx="9140342" cy="6858000"/>
          </a:xfrm>
          <a:prstGeom prst="rect">
            <a:avLst/>
          </a:prstGeom>
        </p:spPr>
      </p:pic>
    </p:spTree>
    <p:extLst>
      <p:ext uri="{BB962C8B-B14F-4D97-AF65-F5344CB8AC3E}">
        <p14:creationId xmlns:p14="http://schemas.microsoft.com/office/powerpoint/2010/main" val="41219277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3" y="11663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28636"/>
            <a:ext cx="4716016" cy="6858000"/>
          </a:xfrm>
          <a:prstGeom prst="rect">
            <a:avLst/>
          </a:prstGeom>
        </p:spPr>
      </p:pic>
    </p:spTree>
    <p:extLst>
      <p:ext uri="{BB962C8B-B14F-4D97-AF65-F5344CB8AC3E}">
        <p14:creationId xmlns:p14="http://schemas.microsoft.com/office/powerpoint/2010/main" val="41514499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92174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7714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678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44315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 y="0"/>
            <a:ext cx="456753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2107" y="-14318"/>
            <a:ext cx="5141893" cy="6858000"/>
          </a:xfrm>
          <a:prstGeom prst="rect">
            <a:avLst/>
          </a:prstGeom>
        </p:spPr>
      </p:pic>
    </p:spTree>
    <p:extLst>
      <p:ext uri="{BB962C8B-B14F-4D97-AF65-F5344CB8AC3E}">
        <p14:creationId xmlns:p14="http://schemas.microsoft.com/office/powerpoint/2010/main" val="35727134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38328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720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379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79087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5222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8612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3364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052298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48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95078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24528" cy="6957392"/>
          </a:xfrm>
          <a:prstGeom prst="rect">
            <a:avLst/>
          </a:prstGeom>
        </p:spPr>
      </p:pic>
    </p:spTree>
    <p:extLst>
      <p:ext uri="{BB962C8B-B14F-4D97-AF65-F5344CB8AC3E}">
        <p14:creationId xmlns:p14="http://schemas.microsoft.com/office/powerpoint/2010/main" val="33039798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6322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68181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Giardini di la Landriana</a:t>
            </a:r>
          </a:p>
        </p:txBody>
      </p:sp>
      <p:sp>
        <p:nvSpPr>
          <p:cNvPr id="3" name="2 Marcador de contenido"/>
          <p:cNvSpPr>
            <a:spLocks noGrp="1"/>
          </p:cNvSpPr>
          <p:nvPr>
            <p:ph sz="quarter" idx="1"/>
          </p:nvPr>
        </p:nvSpPr>
        <p:spPr/>
        <p:txBody>
          <a:bodyPr>
            <a:normAutofit/>
          </a:bodyPr>
          <a:lstStyle/>
          <a:p>
            <a:r>
              <a:rPr lang="es-ES" dirty="0"/>
              <a:t>Románticos y encantadoras sorpresas a lo largo de la costa del Lacio, 40 km al sur de Roma, la Landriana se extiende más de 10 hectáreas en una finca grande, adquirida en los últimos años 50 por familia que todavía la posee. </a:t>
            </a:r>
          </a:p>
          <a:p>
            <a:r>
              <a:rPr lang="es-ES" dirty="0"/>
              <a:t>Los jardines, diseñados por Russell Page, se ampliaron y modificaron con nuevas colecciones de plantas, incluyendo los brezos, hortensia, rosas y camelias, para satisfacer la curiosidad apasionada botánica y el sentido estético de su creador, Lavinia Taverna.</a:t>
            </a:r>
          </a:p>
          <a:p>
            <a:r>
              <a:rPr lang="es-ES" dirty="0"/>
              <a:t> El jardín fue dividido en 30 "habitaciones". </a:t>
            </a:r>
          </a:p>
        </p:txBody>
      </p:sp>
    </p:spTree>
    <p:extLst>
      <p:ext uri="{BB962C8B-B14F-4D97-AF65-F5344CB8AC3E}">
        <p14:creationId xmlns:p14="http://schemas.microsoft.com/office/powerpoint/2010/main" val="39865673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normAutofit lnSpcReduction="10000"/>
          </a:bodyPr>
          <a:lstStyle/>
          <a:p>
            <a:r>
              <a:rPr lang="es-ES" dirty="0"/>
              <a:t>Las rosas estan en el valle de las rosas, donde crecen en los parterres con lavanda, tomillo y clavo de olor, una avenida de Rosa mutabilis, otro de rosas "Bonica," en las paredes de una antigua campaña revestido de edificio de rosa banksiae. Pastel, la candida de Evanescence blancos Avenida gris de los olivos y  flores en tono azul en el prado, provocan una sensación de paz y alegría.</a:t>
            </a:r>
          </a:p>
          <a:p>
            <a:r>
              <a:rPr lang="es-ES" dirty="0"/>
              <a:t> Una gran parte de Landriana ganó la apuesta para redefinir Mediterráneo contemporáneo y el jardín inglés ajardinado , mientras que algunas de las "habitaciones" son objeto de jardines  formales  de estilo italiano, jardín de los  naranjos, donde el diseño es estrictamente geométrico..</a:t>
            </a:r>
          </a:p>
        </p:txBody>
      </p:sp>
    </p:spTree>
    <p:extLst>
      <p:ext uri="{BB962C8B-B14F-4D97-AF65-F5344CB8AC3E}">
        <p14:creationId xmlns:p14="http://schemas.microsoft.com/office/powerpoint/2010/main" val="21002970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Formas perfectamente regulares, una bola de color naranja y tallos de bolas de boj a sus pies. Durante todo el año hay flores: narcisos, tulipanes, cerezos ornamentales, magnolias, rosas en primavera; grafito, datura, hibiscos y pasión flores en verano; camelias en el otoño. </a:t>
            </a:r>
          </a:p>
          <a:p>
            <a:r>
              <a:rPr lang="es-ES" dirty="0"/>
              <a:t>Cada año en abril y octubre en los jardines hay una exposición nacional de jardinería.</a:t>
            </a:r>
          </a:p>
          <a:p>
            <a:endParaRPr lang="es-ES" dirty="0"/>
          </a:p>
        </p:txBody>
      </p:sp>
    </p:spTree>
    <p:extLst>
      <p:ext uri="{BB962C8B-B14F-4D97-AF65-F5344CB8AC3E}">
        <p14:creationId xmlns:p14="http://schemas.microsoft.com/office/powerpoint/2010/main" val="31366252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0956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796385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087524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866828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30263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053591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462555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496760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983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111761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9139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4055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17106" cy="6858000"/>
          </a:xfrm>
          <a:prstGeom prst="rect">
            <a:avLst/>
          </a:prstGeom>
        </p:spPr>
      </p:pic>
    </p:spTree>
    <p:extLst>
      <p:ext uri="{BB962C8B-B14F-4D97-AF65-F5344CB8AC3E}">
        <p14:creationId xmlns:p14="http://schemas.microsoft.com/office/powerpoint/2010/main" val="12321261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5546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02325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7330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1941"/>
          </a:xfrm>
          <a:prstGeom prst="rect">
            <a:avLst/>
          </a:prstGeom>
        </p:spPr>
      </p:pic>
    </p:spTree>
    <p:extLst>
      <p:ext uri="{BB962C8B-B14F-4D97-AF65-F5344CB8AC3E}">
        <p14:creationId xmlns:p14="http://schemas.microsoft.com/office/powerpoint/2010/main" val="15883055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37"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4954" y="0"/>
            <a:ext cx="4572000" cy="6858000"/>
          </a:xfrm>
          <a:prstGeom prst="rect">
            <a:avLst/>
          </a:prstGeom>
        </p:spPr>
      </p:pic>
    </p:spTree>
    <p:extLst>
      <p:ext uri="{BB962C8B-B14F-4D97-AF65-F5344CB8AC3E}">
        <p14:creationId xmlns:p14="http://schemas.microsoft.com/office/powerpoint/2010/main" val="18890272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9" y="-16478"/>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9349" y="-16478"/>
            <a:ext cx="4554651" cy="6874478"/>
          </a:xfrm>
          <a:prstGeom prst="rect">
            <a:avLst/>
          </a:prstGeom>
        </p:spPr>
      </p:pic>
    </p:spTree>
    <p:extLst>
      <p:ext uri="{BB962C8B-B14F-4D97-AF65-F5344CB8AC3E}">
        <p14:creationId xmlns:p14="http://schemas.microsoft.com/office/powerpoint/2010/main" val="31832977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1888</Words>
  <Application>Microsoft Office PowerPoint</Application>
  <PresentationFormat>Presentación en pantalla (4:3)</PresentationFormat>
  <Paragraphs>199</Paragraphs>
  <Slides>100</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100</vt:i4>
      </vt:variant>
    </vt:vector>
  </HeadingPairs>
  <TitlesOfParts>
    <vt:vector size="105" baseType="lpstr">
      <vt:lpstr>Calibri</vt:lpstr>
      <vt:lpstr>Century Schoolbook</vt:lpstr>
      <vt:lpstr>Wingdings</vt:lpstr>
      <vt:lpstr>Wingdings 2</vt:lpstr>
      <vt:lpstr>Default Theme</vt:lpstr>
      <vt:lpstr>EUROPA.-LA VUELTA AL MUNDO EN 885 JARDINES.-ITALIA.- GRANDI GIARDINI.- I </vt:lpstr>
      <vt:lpstr>Castello de Gropparello</vt:lpstr>
      <vt:lpstr>Presentación de PowerPoint</vt:lpstr>
      <vt:lpstr>Presentación de PowerPoint</vt:lpstr>
      <vt:lpstr>Presentación de PowerPoint</vt:lpstr>
      <vt:lpstr>Presentación de PowerPoint</vt:lpstr>
      <vt:lpstr>Presentación de PowerPoint</vt:lpstr>
      <vt:lpstr>Giardini Botanici di Stigliano</vt:lpstr>
      <vt:lpstr>Presentación de PowerPoint</vt:lpstr>
      <vt:lpstr>Presentación de PowerPoint</vt:lpstr>
      <vt:lpstr>Presentación de PowerPoint</vt:lpstr>
      <vt:lpstr>Presentación de PowerPoint</vt:lpstr>
      <vt:lpstr>Presentación de PowerPoint</vt:lpstr>
      <vt:lpstr>Giardini Botanici Villa Taranto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Handbury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Giardini di la Landriana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2018-03-12T10:21:24Z</dcterms:modified>
</cp:coreProperties>
</file>