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D79500-3C03-4374-A2F2-35726B27C296}"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4B373B-B873-4F5C-9014-0E1465F1C524}" type="slidenum">
              <a:rPr lang="es-ES" smtClean="0"/>
              <a:t>‹Nº›</a:t>
            </a:fld>
            <a:endParaRPr lang="es-ES" dirty="0"/>
          </a:p>
        </p:txBody>
      </p:sp>
    </p:spTree>
    <p:extLst>
      <p:ext uri="{BB962C8B-B14F-4D97-AF65-F5344CB8AC3E}">
        <p14:creationId xmlns:p14="http://schemas.microsoft.com/office/powerpoint/2010/main" val="724398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San Giuliano.-q</a:t>
            </a:r>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1877542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San Giuliano.-q</a:t>
            </a:r>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701615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San Giuliano.-q</a:t>
            </a:r>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2424735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San Giuliano.-q</a:t>
            </a:r>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2146088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San Giuliano.-q</a:t>
            </a:r>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2864611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San Giuliano.-q</a:t>
            </a:r>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9109165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San Giuliano.-q</a:t>
            </a:r>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2595731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a:t>
            </a:r>
            <a:r>
              <a:rPr lang="es-ES" baseline="0" dirty="0"/>
              <a:t> </a:t>
            </a:r>
            <a:r>
              <a:rPr lang="es-ES" dirty="0"/>
              <a:t>di</a:t>
            </a:r>
            <a:r>
              <a:rPr lang="es-ES" baseline="0" dirty="0"/>
              <a:t> V</a:t>
            </a:r>
            <a:r>
              <a:rPr lang="es-ES" dirty="0"/>
              <a:t>illa</a:t>
            </a:r>
            <a:r>
              <a:rPr lang="es-ES" baseline="0" dirty="0"/>
              <a:t> G</a:t>
            </a:r>
            <a:r>
              <a:rPr lang="es-ES" dirty="0"/>
              <a:t>amberaia</a:t>
            </a:r>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2243362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Gamberaia.-Bowling Green</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3650078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15033926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1722260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Gamberaia.-Gabineto Rustico</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0239803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Gamberaia.-Gabinete Rustico</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28597066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41788390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32842817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126423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15767954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2457804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3208368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38796724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21490561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19478442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Gamberaia.-Nimfeo</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20468558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Gamberaia.-Nimfeo</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5517678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Gamberaia.-Parterre del agua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15883891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Gamberaia.-Hemiciclo.-Parterre del agua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5785780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21464223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36566803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8366488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11784741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23946973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30626441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3025888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16079444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17388850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17984677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7326026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15653850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26761513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15757748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38450444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20245504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38288537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35897593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16999937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37563902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6783232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34477846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131254043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22652101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36471608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Gamberaia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30108146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Sommi Picenardi</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36327551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a:t>
            </a:r>
            <a:r>
              <a:rPr lang="es-ES" baseline="0" dirty="0"/>
              <a:t> </a:t>
            </a:r>
            <a:r>
              <a:rPr lang="es-ES" dirty="0"/>
              <a:t>Sommi</a:t>
            </a:r>
            <a:r>
              <a:rPr lang="es-ES" baseline="0" dirty="0"/>
              <a:t> </a:t>
            </a:r>
            <a:r>
              <a:rPr lang="es-ES" dirty="0"/>
              <a:t>Picenardi</a:t>
            </a:r>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12831986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Sommi Picenardi</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33341445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Sommi Picenardi</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125739214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Sommi Picenardi</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128048773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Sommi Picenardi</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215489975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Sommi Picenardi</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316284795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Sommi Picenardi</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392737545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Sommi Picenardi</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9625165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Sommi Picenardi</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133073594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Sommi Picenardi</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191157054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Sommi Picenardi</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51595263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Villa Trinita.-Catania</a:t>
            </a:r>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17759655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Villa Trinita.-Catania</a:t>
            </a:r>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213656074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Villa Trinita.-Catania</a:t>
            </a:r>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154155947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Villa Trinita.-Catania</a:t>
            </a:r>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263467070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Villa Trinita.-Catania</a:t>
            </a:r>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389765850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Villa Trinita.-Catania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63249490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252229787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Ducale di Parma.-q</a:t>
            </a:r>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74496702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97416271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192889863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302000558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30757083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305284845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354717712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12548945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182843219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13449739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296145967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204208324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152319636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a:p>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378689927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272453358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Ducale di Parma.</a:t>
            </a:r>
            <a:endParaRPr lang="es-ES" dirty="0"/>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218567604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312779195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336738955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p:txBody>
      </p:sp>
      <p:sp>
        <p:nvSpPr>
          <p:cNvPr id="4" name="3 Marcador de número de diapositiva"/>
          <p:cNvSpPr>
            <a:spLocks noGrp="1"/>
          </p:cNvSpPr>
          <p:nvPr>
            <p:ph type="sldNum" sz="quarter" idx="10"/>
          </p:nvPr>
        </p:nvSpPr>
        <p:spPr/>
        <p:txBody>
          <a:bodyPr/>
          <a:lstStyle/>
          <a:p>
            <a:fld id="{81482007-7F82-4135-9F92-86A816E84C41}"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680922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42.jpg"/></Relationships>
</file>

<file path=ppt/slides/_rels/slide4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48.jpg"/></Relationships>
</file>

<file path=ppt/slides/_rels/slide5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10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172200" cy="2520280"/>
          </a:xfrm>
        </p:spPr>
        <p:txBody>
          <a:bodyPr>
            <a:normAutofit fontScale="90000"/>
          </a:bodyPr>
          <a:lstStyle/>
          <a:p>
            <a:r>
              <a:rPr lang="es-ES" sz="3600" dirty="0"/>
              <a:t>EUROPA.-LA VUELTA AL MUNDO EN 885 JARDINES.-ITALIA.-</a:t>
            </a:r>
            <a:br>
              <a:rPr lang="es-ES" sz="3600" dirty="0"/>
            </a:br>
            <a:r>
              <a:rPr lang="es-ES" sz="3600" dirty="0"/>
              <a:t>GRANDI GIARDINI.-J </a:t>
            </a:r>
            <a:br>
              <a:rPr lang="es-ES" dirty="0"/>
            </a:br>
            <a:endParaRPr lang="es-ES" dirty="0"/>
          </a:p>
        </p:txBody>
      </p:sp>
      <p:sp>
        <p:nvSpPr>
          <p:cNvPr id="3" name="2 Subtítulo"/>
          <p:cNvSpPr>
            <a:spLocks noGrp="1"/>
          </p:cNvSpPr>
          <p:nvPr>
            <p:ph type="subTitle" idx="1"/>
          </p:nvPr>
        </p:nvSpPr>
        <p:spPr>
          <a:xfrm>
            <a:off x="2555776" y="4437112"/>
            <a:ext cx="4248472" cy="1656184"/>
          </a:xfrm>
        </p:spPr>
        <p:txBody>
          <a:bodyPr>
            <a:normAutofit fontScale="92500"/>
          </a:bodyPr>
          <a:lstStyle/>
          <a:p>
            <a:r>
              <a:rPr lang="es-ES" dirty="0"/>
              <a:t>Seleccion de textos y fotografías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Giardini San Giuliano</a:t>
            </a:r>
          </a:p>
        </p:txBody>
      </p:sp>
      <p:sp>
        <p:nvSpPr>
          <p:cNvPr id="3" name="2 Marcador de contenido"/>
          <p:cNvSpPr>
            <a:spLocks noGrp="1"/>
          </p:cNvSpPr>
          <p:nvPr>
            <p:ph sz="quarter" idx="1"/>
          </p:nvPr>
        </p:nvSpPr>
        <p:spPr/>
        <p:txBody>
          <a:bodyPr>
            <a:normAutofit/>
          </a:bodyPr>
          <a:lstStyle/>
          <a:p>
            <a:r>
              <a:rPr lang="es-ES" dirty="0"/>
              <a:t>A Van Looveren Baines, a medio camino entre Catania y Siracusa, 60 hectáreas de la propiedad de los Marqueses de San Giuliano encierran gran parte de la historia de una antigua familia noble y las sugerencias de un territorio siciliano que lleva las marcas de las civilizaciones antiguas, entre las necrópolis de la edad de bronce y vestigios de la Magna Grecia. </a:t>
            </a:r>
          </a:p>
          <a:p>
            <a:r>
              <a:rPr lang="es-ES" dirty="0"/>
              <a:t>De toda la superficie cultivada con cítricos, 4 hectáreas se dedicaron al jardín desde 1974, cuando el actual propietario empezó a plantar árboles y arbustos ornamentales.</a:t>
            </a:r>
          </a:p>
        </p:txBody>
      </p:sp>
    </p:spTree>
    <p:extLst>
      <p:ext uri="{BB962C8B-B14F-4D97-AF65-F5344CB8AC3E}">
        <p14:creationId xmlns:p14="http://schemas.microsoft.com/office/powerpoint/2010/main" val="3558427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jardín acompaña la estructura de final del siglo XV de la granja fortificada y toma el lugar de inmenso haya donde se centraliza los granos una vez fuertes y la uva y la aceituna para la producción de vino y aceite, antes de convertir a cítricos exclusivos: cada año, de octubre a mayo, en esta tierra fértil recoges 15 variedades de naranjas por 1 millón de libras.</a:t>
            </a:r>
          </a:p>
          <a:p>
            <a:r>
              <a:rPr lang="es-ES" dirty="0"/>
              <a:t> En la década de 1990, con la intención de dar el pequeño cementerio Jardines de la finca, fue preguntado por Oliva di Collobiano, quien diseñó el supuesto jardín, dividido en cuatro espacios delimitados por muros de piedra seca.</a:t>
            </a:r>
          </a:p>
        </p:txBody>
      </p:sp>
    </p:spTree>
    <p:extLst>
      <p:ext uri="{BB962C8B-B14F-4D97-AF65-F5344CB8AC3E}">
        <p14:creationId xmlns:p14="http://schemas.microsoft.com/office/powerpoint/2010/main" val="1866964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Los cuatro momentos compositivos, que reemplace la huerta y explotan la saie, canales de riego tradicional de derivación árabe, incluyen un jardín árabe con nenúfares y tanques de agua; un jardín tropical de palmeras y grandes ejemplares de cactus; un jardín mediterráneo con rosas y pomelo; y por último un jardín de aromas que se cubre en la vegetación esponjosa de helichrysum, lavanda, tomillo, salvia, Cistus, Myrtle y otras plantas que emiten el perfume. </a:t>
            </a:r>
          </a:p>
          <a:p>
            <a:r>
              <a:rPr lang="es-ES" dirty="0"/>
              <a:t>Destinados a la altura de su interés entre mayo y junio las floraciones, jardín mantenido por el jardinero central Rachel Lamb, es casi tan fascinante en septiembre y octubre, cuando renace después de la sequía de verano y ofrece un ejemplo armonioso y elocuente del jardín contemporáneo en la tierra de Sicilia.</a:t>
            </a:r>
          </a:p>
          <a:p>
            <a:endParaRPr lang="es-ES" dirty="0"/>
          </a:p>
        </p:txBody>
      </p:sp>
    </p:spTree>
    <p:extLst>
      <p:ext uri="{BB962C8B-B14F-4D97-AF65-F5344CB8AC3E}">
        <p14:creationId xmlns:p14="http://schemas.microsoft.com/office/powerpoint/2010/main" val="666231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7037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5839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4247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9547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80349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049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958312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VILLA GAMBERAIA</a:t>
            </a:r>
          </a:p>
        </p:txBody>
      </p:sp>
      <p:sp>
        <p:nvSpPr>
          <p:cNvPr id="3" name="2 Marcador de contenido"/>
          <p:cNvSpPr>
            <a:spLocks noGrp="1"/>
          </p:cNvSpPr>
          <p:nvPr>
            <p:ph sz="quarter" idx="1"/>
          </p:nvPr>
        </p:nvSpPr>
        <p:spPr/>
        <p:txBody>
          <a:bodyPr>
            <a:normAutofit/>
          </a:bodyPr>
          <a:lstStyle/>
          <a:p>
            <a:r>
              <a:rPr lang="es-ES" dirty="0"/>
              <a:t>Esta propiedad es relativamente pequeña (aproximadamente un acre) es un concentrado de arquitectura y paisaje de la sabiduría del siglo XVII al siglo XX y disfruta de una vista espectacular de una colina fuera de la ciudad de Settignano cuyas terrazas antiguas, asume el control en la ciudad de Florencia y el valle del río Arno.</a:t>
            </a:r>
          </a:p>
          <a:p>
            <a:r>
              <a:rPr lang="es-ES" dirty="0"/>
              <a:t>La villa fue terminada en 1610 y habitada por la familia de Lapi hasta la venta a la marchesi Capponi, quien extendió el agregado y jardín de estatuas y fuentes</a:t>
            </a:r>
          </a:p>
        </p:txBody>
      </p:sp>
    </p:spTree>
    <p:extLst>
      <p:ext uri="{BB962C8B-B14F-4D97-AF65-F5344CB8AC3E}">
        <p14:creationId xmlns:p14="http://schemas.microsoft.com/office/powerpoint/2010/main" val="2353772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A principios del siglo pasado fue comprada por un excéntrico ruso de la señora, Jeanne Ghyka, quien dedicó parte de su vida a la transformación de los ya famosos jardines, enriqueciendo el Evergreen austero con colorido plantaciones de rosas y flores de la planta y transformar el jardín italiano del siglo XVIII con vistas a la villa en un juego brillante e ingenioso de plenitud y vacío, en que las cuencas de agua delimitadas por boj podado reemplazar parterre.</a:t>
            </a:r>
          </a:p>
          <a:p>
            <a:r>
              <a:rPr lang="es-ES" dirty="0"/>
              <a:t>El eje longitudinal de 225 metros consta de una gran avenida en prato que extremos norte en un Ninfeo decorada con Bajorrelieves y sur se abre el valle</a:t>
            </a:r>
          </a:p>
        </p:txBody>
      </p:sp>
    </p:spTree>
    <p:extLst>
      <p:ext uri="{BB962C8B-B14F-4D97-AF65-F5344CB8AC3E}">
        <p14:creationId xmlns:p14="http://schemas.microsoft.com/office/powerpoint/2010/main" val="2117684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A lo largo del eje transversal de 105 metros, en el cruce con las principales, uno es el gabinete decorado con estatuas, fuentes y cuatro escaleras simétricas hermosas dan acceso a dos bosques de encinas centenarias y el giardino dei limoni, con plataforma y peonías árbol collares rosa "Albértine".</a:t>
            </a:r>
          </a:p>
          <a:p>
            <a:r>
              <a:rPr lang="es-ES" dirty="0"/>
              <a:t> Para la perfección de la maqueta, este jardín ha sido una referencia importante en la obra de dos grandes contemporáneos paisajistas, Geoffrey Jellicoe, que tuvo la inspiración para la restauración del jardín de Sutton Place (Inglaterra) y Pietro Porcinai, oriundo de Settignano y el hijo de un jardinero de Gamberaia.</a:t>
            </a:r>
          </a:p>
          <a:p>
            <a:endParaRPr lang="es-ES" dirty="0"/>
          </a:p>
        </p:txBody>
      </p:sp>
    </p:spTree>
    <p:extLst>
      <p:ext uri="{BB962C8B-B14F-4D97-AF65-F5344CB8AC3E}">
        <p14:creationId xmlns:p14="http://schemas.microsoft.com/office/powerpoint/2010/main" val="4067720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70962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88338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02766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7029400"/>
          </a:xfrm>
          <a:prstGeom prst="rect">
            <a:avLst/>
          </a:prstGeom>
        </p:spPr>
      </p:pic>
    </p:spTree>
    <p:extLst>
      <p:ext uri="{BB962C8B-B14F-4D97-AF65-F5344CB8AC3E}">
        <p14:creationId xmlns:p14="http://schemas.microsoft.com/office/powerpoint/2010/main" val="1504585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8" y="0"/>
            <a:ext cx="51435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9092"/>
            <a:ext cx="4572000" cy="6858000"/>
          </a:xfrm>
          <a:prstGeom prst="rect">
            <a:avLst/>
          </a:prstGeom>
        </p:spPr>
      </p:pic>
    </p:spTree>
    <p:extLst>
      <p:ext uri="{BB962C8B-B14F-4D97-AF65-F5344CB8AC3E}">
        <p14:creationId xmlns:p14="http://schemas.microsoft.com/office/powerpoint/2010/main" val="36160464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66220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136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28142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93798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36554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97632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82794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0447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22840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200835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02510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91327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318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11508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8794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11525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128792"/>
          </a:xfrm>
          <a:prstGeom prst="rect">
            <a:avLst/>
          </a:prstGeom>
        </p:spPr>
      </p:pic>
    </p:spTree>
    <p:extLst>
      <p:ext uri="{BB962C8B-B14F-4D97-AF65-F5344CB8AC3E}">
        <p14:creationId xmlns:p14="http://schemas.microsoft.com/office/powerpoint/2010/main" val="6306545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9236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70787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2126855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63725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67541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24581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99132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73536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95556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42" y="-26440"/>
            <a:ext cx="4685674"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27041744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8192649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95145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46949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65"/>
            <a:ext cx="9144000" cy="6849070"/>
          </a:xfrm>
          <a:prstGeom prst="rect">
            <a:avLst/>
          </a:prstGeom>
        </p:spPr>
      </p:pic>
    </p:spTree>
    <p:extLst>
      <p:ext uri="{BB962C8B-B14F-4D97-AF65-F5344CB8AC3E}">
        <p14:creationId xmlns:p14="http://schemas.microsoft.com/office/powerpoint/2010/main" val="39485260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1054" y="0"/>
            <a:ext cx="4542946" cy="6858000"/>
          </a:xfrm>
          <a:prstGeom prst="rect">
            <a:avLst/>
          </a:prstGeom>
        </p:spPr>
      </p:pic>
    </p:spTree>
    <p:extLst>
      <p:ext uri="{BB962C8B-B14F-4D97-AF65-F5344CB8AC3E}">
        <p14:creationId xmlns:p14="http://schemas.microsoft.com/office/powerpoint/2010/main" val="7055862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09"/>
            <a:ext cx="9144000" cy="6853982"/>
          </a:xfrm>
          <a:prstGeom prst="rect">
            <a:avLst/>
          </a:prstGeom>
        </p:spPr>
      </p:pic>
    </p:spTree>
    <p:extLst>
      <p:ext uri="{BB962C8B-B14F-4D97-AF65-F5344CB8AC3E}">
        <p14:creationId xmlns:p14="http://schemas.microsoft.com/office/powerpoint/2010/main" val="13502685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72310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22719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76156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67800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96143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9002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566077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75437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74455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18307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001855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a:t>Villa Sommi Picenardi</a:t>
            </a:r>
          </a:p>
        </p:txBody>
      </p:sp>
      <p:sp>
        <p:nvSpPr>
          <p:cNvPr id="4" name="3 Marcador de contenido"/>
          <p:cNvSpPr>
            <a:spLocks noGrp="1"/>
          </p:cNvSpPr>
          <p:nvPr>
            <p:ph sz="quarter" idx="1"/>
          </p:nvPr>
        </p:nvSpPr>
        <p:spPr/>
        <p:txBody>
          <a:bodyPr>
            <a:normAutofit/>
          </a:bodyPr>
          <a:lstStyle/>
          <a:p>
            <a:r>
              <a:rPr lang="es-ES" dirty="0"/>
              <a:t>Más allá de una buena puerta de hierro forjado, un imponente Parque da la bienvenida a los visitantes a esta campaña de la casa de Lombard. </a:t>
            </a:r>
          </a:p>
          <a:p>
            <a:r>
              <a:rPr lang="es-ES" dirty="0"/>
              <a:t>La historia de este lugar comenzó en el siglo XVII, cuando la familia Hall decidió construir su país en la posesión de alta Brianza. Ya existían una torre y un edificio del siglo XIV como un almacén, que posteriormente se anexó a la Villa.</a:t>
            </a:r>
          </a:p>
          <a:p>
            <a:r>
              <a:rPr lang="es-ES" dirty="0"/>
              <a:t>En la parte posterior de la Villa se encuentra la agradable sorpresa de descubrir un delicioso jardín de estilo italiano. </a:t>
            </a:r>
          </a:p>
        </p:txBody>
      </p:sp>
    </p:spTree>
    <p:extLst>
      <p:ext uri="{BB962C8B-B14F-4D97-AF65-F5344CB8AC3E}">
        <p14:creationId xmlns:p14="http://schemas.microsoft.com/office/powerpoint/2010/main" val="28001515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fontScale="92500"/>
          </a:bodyPr>
          <a:lstStyle/>
          <a:p>
            <a:r>
              <a:rPr lang="es-ES" dirty="0"/>
              <a:t>Este jardín es un ejemplo perfecto de alojamiento a las terrazas de la ladera, dividido en el centro por un Director de prospectivo de rampas y escaleras en proporción a un pequeño paisaje y verdes colinas que ocultan el "jardín secreto" detrás de la Villa</a:t>
            </a:r>
          </a:p>
          <a:p>
            <a:r>
              <a:rPr lang="es-ES" dirty="0"/>
              <a:t>Aunque el diseño y decoración de mosaico colorido de la escalera son de inspiración romana, raro ejemplo en Lombardía, en el jardín ya revelan la elegancia del siglo XVIII. Piedra guirnaldas colgantes de la barandilla y el motivo se repite en guirnaldas de rosas en la terraza superior: bronce de caballitos de mar está aumentando en la fuente central y todas las estatuas dan la impresión de ser ornamentos de la vida, en vez de esculturas de piedra de fecha antigua, mitológicos Faunos y urnas con frutas y verduras. </a:t>
            </a:r>
          </a:p>
        </p:txBody>
      </p:sp>
    </p:spTree>
    <p:extLst>
      <p:ext uri="{BB962C8B-B14F-4D97-AF65-F5344CB8AC3E}">
        <p14:creationId xmlns:p14="http://schemas.microsoft.com/office/powerpoint/2010/main" val="462814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lstStyle/>
          <a:p>
            <a:r>
              <a:rPr lang="es-ES" dirty="0"/>
              <a:t>Otra ala de la Villa está bordeado por el "jardín del teatro", un rincón dedicado a la Topiaria y rodeado de escenas de carpes que exaltan la perspectiva como un verde paisaje teatral.</a:t>
            </a:r>
          </a:p>
          <a:p>
            <a:r>
              <a:rPr lang="es-ES" dirty="0"/>
              <a:t>El jardín de Villa jefe Picenardi fue ampliado posteriormente en 1880 con un paisaje inglés Park, sin dañar el jardín más antiguo de estilo italiano. Creó un romántico lago, algunos coordinadores de los alrededores y plantaron varios árboles de considerable importancia. </a:t>
            </a:r>
          </a:p>
          <a:p>
            <a:endParaRPr lang="es-ES" dirty="0"/>
          </a:p>
        </p:txBody>
      </p:sp>
    </p:spTree>
    <p:extLst>
      <p:ext uri="{BB962C8B-B14F-4D97-AF65-F5344CB8AC3E}">
        <p14:creationId xmlns:p14="http://schemas.microsoft.com/office/powerpoint/2010/main" val="1597164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Excelentes ejemplares centenarios en el plano asplenifolia y haya oriental y algunos arces del Líbano.</a:t>
            </a:r>
          </a:p>
          <a:p>
            <a:r>
              <a:rPr lang="es-ES" dirty="0"/>
              <a:t>En 20 años la Villa fue heredada por el Marqués Paolo jefe Picenardi de Calvatone, que gran amante y experto en jardinería, continuó mejorando el famoso jardín secreto y el Parque Inglés. </a:t>
            </a:r>
          </a:p>
          <a:p>
            <a:r>
              <a:rPr lang="es-ES" dirty="0"/>
              <a:t>Nietos, con amor y mucho esfuerzo, continúan el trabajo.</a:t>
            </a:r>
          </a:p>
          <a:p>
            <a:endParaRPr lang="es-ES" dirty="0"/>
          </a:p>
        </p:txBody>
      </p:sp>
    </p:spTree>
    <p:extLst>
      <p:ext uri="{BB962C8B-B14F-4D97-AF65-F5344CB8AC3E}">
        <p14:creationId xmlns:p14="http://schemas.microsoft.com/office/powerpoint/2010/main" val="19486225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361040" cy="7128791"/>
          </a:xfrm>
          <a:prstGeom prst="rect">
            <a:avLst/>
          </a:prstGeom>
        </p:spPr>
      </p:pic>
    </p:spTree>
    <p:extLst>
      <p:ext uri="{BB962C8B-B14F-4D97-AF65-F5344CB8AC3E}">
        <p14:creationId xmlns:p14="http://schemas.microsoft.com/office/powerpoint/2010/main" val="10519255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2">
            <a:extLst>
              <a:ext uri="{28A0092B-C50C-407E-A947-70E740481C1C}">
                <a14:useLocalDpi xmlns:a14="http://schemas.microsoft.com/office/drawing/2010/main" val="0"/>
              </a:ext>
            </a:extLst>
          </a:blip>
          <a:srcRect b="4314"/>
          <a:stretch/>
        </p:blipFill>
        <p:spPr>
          <a:xfrm>
            <a:off x="0" y="0"/>
            <a:ext cx="9144000" cy="6858000"/>
          </a:xfrm>
          <a:prstGeom prst="rect">
            <a:avLst/>
          </a:prstGeom>
        </p:spPr>
      </p:pic>
    </p:spTree>
    <p:extLst>
      <p:ext uri="{BB962C8B-B14F-4D97-AF65-F5344CB8AC3E}">
        <p14:creationId xmlns:p14="http://schemas.microsoft.com/office/powerpoint/2010/main" val="11144082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77847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61167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83003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77382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692783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93174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981609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50634733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85657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937282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0956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Giardino di Villa Trinita.-Catania</a:t>
            </a:r>
          </a:p>
        </p:txBody>
      </p:sp>
      <p:sp>
        <p:nvSpPr>
          <p:cNvPr id="3" name="2 Marcador de contenido"/>
          <p:cNvSpPr>
            <a:spLocks noGrp="1"/>
          </p:cNvSpPr>
          <p:nvPr>
            <p:ph sz="quarter" idx="1"/>
          </p:nvPr>
        </p:nvSpPr>
        <p:spPr/>
        <p:txBody>
          <a:bodyPr>
            <a:normAutofit/>
          </a:bodyPr>
          <a:lstStyle/>
          <a:p>
            <a:r>
              <a:rPr lang="es-ES" dirty="0"/>
              <a:t>Excavación en Sicilia son casi siempre maravillosos testimonios del pasado distante.</a:t>
            </a:r>
          </a:p>
          <a:p>
            <a:r>
              <a:rPr lang="es-ES" dirty="0"/>
              <a:t>El jardín de Villa Trinidad en las laderas del Etna se encuentra en un lugar de capas interesantes que volver hacia atrás en el tiempo: restos de una civilización helenística, Imperio Romano, después emergen del suelo convirtiéndose en color y la materia.</a:t>
            </a:r>
          </a:p>
          <a:p>
            <a:r>
              <a:rPr lang="es-ES" dirty="0"/>
              <a:t>En 1382 la lava ha cubierto lo guardas todos, su mole muchos tesoros del pasado, algunos de los cuales han salido a la luz gracias a tala piedra voluta en generaciones recientes para plantar las</a:t>
            </a:r>
          </a:p>
        </p:txBody>
      </p:sp>
    </p:spTree>
    <p:extLst>
      <p:ext uri="{BB962C8B-B14F-4D97-AF65-F5344CB8AC3E}">
        <p14:creationId xmlns:p14="http://schemas.microsoft.com/office/powerpoint/2010/main" val="22758745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normAutofit/>
          </a:bodyPr>
          <a:lstStyle/>
          <a:p>
            <a:r>
              <a:rPr lang="es-ES" dirty="0"/>
              <a:t>Hoy Salvatore Bonajuto, propietario de Trinidad, Ingeniero Agrónomo, paisajista, quiso crear un jardín de 3 hectáreas con las muchas muestras del pasado aún es evidente. </a:t>
            </a:r>
          </a:p>
          <a:p>
            <a:r>
              <a:rPr lang="es-ES" dirty="0"/>
              <a:t>Los pasillos de piedras llaman "rasule" de canales de riego llamado "saje" y, por supuesto, la roca de la lava, que es el protagonista todo el parque.</a:t>
            </a:r>
          </a:p>
          <a:p>
            <a:r>
              <a:rPr lang="es-ES" dirty="0"/>
              <a:t>SAJE, riego muy había fascinado a los visitantes e invita a los niños para el sorteo del juego, una ruta, que caracteriza el paisaje fuertemente y con el paso del agua actúa como un narrador durante la visita del huerto.</a:t>
            </a:r>
          </a:p>
        </p:txBody>
      </p:sp>
    </p:spTree>
    <p:extLst>
      <p:ext uri="{BB962C8B-B14F-4D97-AF65-F5344CB8AC3E}">
        <p14:creationId xmlns:p14="http://schemas.microsoft.com/office/powerpoint/2010/main" val="141599578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Un huerto todavía lavado con este método tradicional y un viñedo de las variedades locales antiguas son el marco para una colección botánica de plantas de muchos países tropicales, por lo tanto jardín ; porque Sicilia "jardín" y "villa l ' Agrumeto" es el jardín ornamental.</a:t>
            </a:r>
          </a:p>
          <a:p>
            <a:r>
              <a:rPr lang="es-ES" dirty="0"/>
              <a:t>Paseando por el parque, sorprendiéndose ante los nuevos efectos visuales, se puede admirar una vasta colección de palmeras, plantas suculentas, iris, arbustos de frutos exóticos, no puede faltar una incipiente colección cítrica, como se ha dedicado un amplio espacio al Mediterráneo, donde soportes inigualables para su Majestad la antigua Europea  árbol ortiga también conocido como "spaccasassi“.-Celtis australis..</a:t>
            </a:r>
          </a:p>
        </p:txBody>
      </p:sp>
    </p:spTree>
    <p:extLst>
      <p:ext uri="{BB962C8B-B14F-4D97-AF65-F5344CB8AC3E}">
        <p14:creationId xmlns:p14="http://schemas.microsoft.com/office/powerpoint/2010/main" val="414871991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Entre las áreas notables del natural interés una bolsa de tierra con roble que crece espontánea, un tiempo, la Colonia "Etna", hoy desaparecido y un baño de emergencia rocosas naturales lava, donde acumula agua de lluvia importante a tomar de migrar grúas hacia el sur.</a:t>
            </a:r>
          </a:p>
          <a:p>
            <a:endParaRPr lang="es-ES" dirty="0"/>
          </a:p>
        </p:txBody>
      </p:sp>
    </p:spTree>
    <p:extLst>
      <p:ext uri="{BB962C8B-B14F-4D97-AF65-F5344CB8AC3E}">
        <p14:creationId xmlns:p14="http://schemas.microsoft.com/office/powerpoint/2010/main" val="12341853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2321210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393170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608"/>
          <a:stretch/>
        </p:blipFill>
        <p:spPr>
          <a:xfrm>
            <a:off x="0" y="0"/>
            <a:ext cx="9144000" cy="6858000"/>
          </a:xfrm>
          <a:prstGeom prst="rect">
            <a:avLst/>
          </a:prstGeom>
        </p:spPr>
      </p:pic>
    </p:spTree>
    <p:extLst>
      <p:ext uri="{BB962C8B-B14F-4D97-AF65-F5344CB8AC3E}">
        <p14:creationId xmlns:p14="http://schemas.microsoft.com/office/powerpoint/2010/main" val="191371992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16" y="28388"/>
            <a:ext cx="9128883" cy="6829612"/>
          </a:xfrm>
          <a:prstGeom prst="rect">
            <a:avLst/>
          </a:prstGeom>
        </p:spPr>
      </p:pic>
    </p:spTree>
    <p:extLst>
      <p:ext uri="{BB962C8B-B14F-4D97-AF65-F5344CB8AC3E}">
        <p14:creationId xmlns:p14="http://schemas.microsoft.com/office/powerpoint/2010/main" val="14124577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5291563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735876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GIARDINO DUCALE DI PARMA</a:t>
            </a:r>
          </a:p>
        </p:txBody>
      </p:sp>
      <p:sp>
        <p:nvSpPr>
          <p:cNvPr id="3" name="2 Marcador de contenido"/>
          <p:cNvSpPr>
            <a:spLocks noGrp="1"/>
          </p:cNvSpPr>
          <p:nvPr>
            <p:ph sz="quarter" idx="1"/>
          </p:nvPr>
        </p:nvSpPr>
        <p:spPr/>
        <p:txBody>
          <a:bodyPr>
            <a:normAutofit lnSpcReduction="10000"/>
          </a:bodyPr>
          <a:lstStyle/>
          <a:p>
            <a:r>
              <a:rPr lang="es-ES" dirty="0"/>
              <a:t>Buscado por Ottavio Farnese, duque de Parma y Piacenza, que lugar para el ocio, el jardín grande al oeste de la quebrada que atraviesa Parma nació en el siglo de mid-16th de parcelas privadas y áreas hortícolas. </a:t>
            </a:r>
          </a:p>
          <a:p>
            <a:r>
              <a:rPr lang="es-ES" dirty="0"/>
              <a:t>La estructura actual obedece a Philip II, duque de Borbón, que en medio de la remake de siglo XVIII confiada al Francés arquitecto Ennemond Alexandre Petitot, portador del refinado gusto de transición entre la rocalla y el neoclasicismo. Inspirado en los tratados de jardinería francesas entre los siglos XVII y XVIII, caracteriza el diseño a través de geometrías rigurosos. </a:t>
            </a:r>
          </a:p>
        </p:txBody>
      </p:sp>
    </p:spTree>
    <p:extLst>
      <p:ext uri="{BB962C8B-B14F-4D97-AF65-F5344CB8AC3E}">
        <p14:creationId xmlns:p14="http://schemas.microsoft.com/office/powerpoint/2010/main" val="363214893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tipo francés es claramente legible hoy, después de renovación importante terminada en 2001, que se ha restaurado el suelo correcto y redefinir las áreas verdes.</a:t>
            </a:r>
          </a:p>
          <a:p>
            <a:r>
              <a:rPr lang="es-ES" dirty="0"/>
              <a:t>Los cables de la entrada principal en la "gran estrella", esbozada por majestuosos árboles de plano que se remonta a la época de la duquesa Maria Luigia (1820); Resulta de la Avenida Central, con la castaña de caballo, que tiene como fondo de un estanque. </a:t>
            </a:r>
          </a:p>
          <a:p>
            <a:r>
              <a:rPr lang="es-ES" dirty="0"/>
              <a:t>Los setos de Carpe y Arce árboles que rodean las arboledas están optimistas por senderos Les palissades' de tilos que tallaban ventanas arqueadas. </a:t>
            </a:r>
          </a:p>
        </p:txBody>
      </p:sp>
    </p:spTree>
    <p:extLst>
      <p:ext uri="{BB962C8B-B14F-4D97-AF65-F5344CB8AC3E}">
        <p14:creationId xmlns:p14="http://schemas.microsoft.com/office/powerpoint/2010/main" val="63711000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jardín está adornado con doce estatuas de deidades mitológicas y cinco jarrones monumentales en blanco escultor Jean-Baptiste Boudard (1710-1768) del corte del Carrara Mármol.El parque comprende edificios: del siglo XVI Palazzo Ducale, completamente reformado en las líneas clásicas del siglo XVIII, está decorado con pinturas y a veces espectaculares de estuco. Il Palazzetto Sanvitale conserva la maravillosa armonía de la estructura final de siglo XV, gracias a la perfecta simetría y amplias galerías.</a:t>
            </a:r>
          </a:p>
          <a:p>
            <a:r>
              <a:rPr lang="es-ES" dirty="0"/>
              <a:t> En uno de los hermosos bosques del jardín está rodeado por el templo del siglo XVIII construido en forma de ruinas, donde era representaciones Arcadian.</a:t>
            </a:r>
          </a:p>
        </p:txBody>
      </p:sp>
    </p:spTree>
    <p:extLst>
      <p:ext uri="{BB962C8B-B14F-4D97-AF65-F5344CB8AC3E}">
        <p14:creationId xmlns:p14="http://schemas.microsoft.com/office/powerpoint/2010/main" val="286111796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123561950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158975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1927679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311809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364834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29600862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914505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101458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122843964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593200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490747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62190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485262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428613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844789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102858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201940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442211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750293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36004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9144000" cy="3356992"/>
          </a:xfrm>
          <a:prstGeom prst="rect">
            <a:avLst/>
          </a:prstGeom>
        </p:spPr>
      </p:pic>
    </p:spTree>
    <p:extLst>
      <p:ext uri="{BB962C8B-B14F-4D97-AF65-F5344CB8AC3E}">
        <p14:creationId xmlns:p14="http://schemas.microsoft.com/office/powerpoint/2010/main" val="7731365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TotalTime>
  <Words>2296</Words>
  <Application>Microsoft Office PowerPoint</Application>
  <PresentationFormat>Presentación en pantalla (4:3)</PresentationFormat>
  <Paragraphs>227</Paragraphs>
  <Slides>113</Slides>
  <Notes>90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113</vt:i4>
      </vt:variant>
    </vt:vector>
  </HeadingPairs>
  <TitlesOfParts>
    <vt:vector size="118" baseType="lpstr">
      <vt:lpstr>Calibri</vt:lpstr>
      <vt:lpstr>Century Schoolbook</vt:lpstr>
      <vt:lpstr>Wingdings</vt:lpstr>
      <vt:lpstr>Wingdings 2</vt:lpstr>
      <vt:lpstr>Default Theme</vt:lpstr>
      <vt:lpstr>EUROPA.-LA VUELTA AL MUNDO EN 885 JARDINES.-ITALIA.- GRANDI GIARDINI.-J  </vt:lpstr>
      <vt:lpstr>Giardini San Giuliano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GAMBERAIA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Sommi Picenardi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Giardino di Villa Trinita.-Catania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GIARDINO DUCALE DI PARMA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14</cp:revision>
  <dcterms:created xsi:type="dcterms:W3CDTF">2013-09-08T06:06:48Z</dcterms:created>
  <dcterms:modified xsi:type="dcterms:W3CDTF">2018-03-12T10:23:24Z</dcterms:modified>
</cp:coreProperties>
</file>