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viewProps" Target="view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C47268F-FA84-41A3-9600-A3A8A887A6AA}"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342BEC-A638-4B2E-8C2E-DC19E953388B}" type="slidenum">
              <a:rPr lang="es-ES" smtClean="0"/>
              <a:t>‹Nº›</a:t>
            </a:fld>
            <a:endParaRPr lang="es-ES" dirty="0"/>
          </a:p>
        </p:txBody>
      </p:sp>
    </p:spTree>
    <p:extLst>
      <p:ext uri="{BB962C8B-B14F-4D97-AF65-F5344CB8AC3E}">
        <p14:creationId xmlns:p14="http://schemas.microsoft.com/office/powerpoint/2010/main" val="8091735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a:t>
            </a:r>
            <a:r>
              <a:rPr lang="es-ES" baseline="0" dirty="0"/>
              <a:t> esotico Pallanca.-Bordighera</a:t>
            </a:r>
            <a:endParaRPr lang="es-ES" dirty="0"/>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6</a:t>
            </a:fld>
            <a:endParaRPr lang="es-ES" dirty="0">
              <a:solidFill>
                <a:prstClr val="black"/>
              </a:solidFill>
            </a:endParaRPr>
          </a:p>
        </p:txBody>
      </p:sp>
    </p:spTree>
    <p:extLst>
      <p:ext uri="{BB962C8B-B14F-4D97-AF65-F5344CB8AC3E}">
        <p14:creationId xmlns:p14="http://schemas.microsoft.com/office/powerpoint/2010/main" val="26895963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esotico Pallanca.-Bordighera</a:t>
            </a:r>
          </a:p>
          <a:p>
            <a:endParaRPr lang="es-ES" dirty="0"/>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18891212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esotico Pallanca.-Bordighera</a:t>
            </a:r>
          </a:p>
          <a:p>
            <a:endParaRPr lang="es-ES" dirty="0"/>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32938641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esotico Pallanca.-Bordighera</a:t>
            </a:r>
          </a:p>
          <a:p>
            <a:endParaRPr lang="es-ES" dirty="0"/>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3275595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esotico Pallanca.-Bordighera</a:t>
            </a:r>
          </a:p>
          <a:p>
            <a:endParaRPr lang="es-ES" dirty="0"/>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10676083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esotico Pallanca.-Bordighera</a:t>
            </a:r>
          </a:p>
          <a:p>
            <a:endParaRPr lang="es-ES" dirty="0"/>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8869796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esotico Pallanca.-Bordighera</a:t>
            </a:r>
          </a:p>
          <a:p>
            <a:endParaRPr lang="es-ES" dirty="0"/>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19759718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esotico Pallanca.-Bordighera</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32699417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esotico Pallanca.-Bordighera</a:t>
            </a:r>
          </a:p>
          <a:p>
            <a:endParaRPr lang="es-ES" dirty="0"/>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2610280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esotico Pallanca.-Bordighera</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16061479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esotico Pallanca.-Bordighera</a:t>
            </a:r>
          </a:p>
          <a:p>
            <a:endParaRPr lang="es-ES" dirty="0"/>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24821455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esotico Pallanca.-Bordighera</a:t>
            </a:r>
          </a:p>
          <a:p>
            <a:endParaRPr lang="es-ES" dirty="0"/>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22603231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esotico Pallanca.-Bordighera</a:t>
            </a:r>
          </a:p>
          <a:p>
            <a:endParaRPr lang="es-ES" dirty="0"/>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506148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esotico Pallanca.-Bordighera</a:t>
            </a:r>
          </a:p>
          <a:p>
            <a:endParaRPr lang="es-ES" dirty="0"/>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14208997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esotico Pallanca.-Bordighera</a:t>
            </a:r>
          </a:p>
          <a:p>
            <a:endParaRPr lang="es-ES" dirty="0"/>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35797880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esotico Pallanca.-Bordighera</a:t>
            </a:r>
          </a:p>
          <a:p>
            <a:endParaRPr lang="es-ES" dirty="0"/>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25163816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esotico Pallanca.-Bordighera</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21231774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esotico Pallanca.-Bordighera</a:t>
            </a:r>
          </a:p>
          <a:p>
            <a:endParaRPr lang="es-ES" dirty="0"/>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9922154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esotico Pallanca.-Bordighera</a:t>
            </a:r>
          </a:p>
          <a:p>
            <a:endParaRPr lang="es-ES" dirty="0"/>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2103910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esotico Pallanca.-Bordighera</a:t>
            </a:r>
          </a:p>
          <a:p>
            <a:endParaRPr lang="es-ES" dirty="0"/>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37401449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esotico Pallanca.-Bordighera</a:t>
            </a:r>
          </a:p>
          <a:p>
            <a:endParaRPr lang="es-ES" dirty="0"/>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28150298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esotico Pallanca.-Bordighera</a:t>
            </a:r>
          </a:p>
          <a:p>
            <a:endParaRPr lang="es-ES" dirty="0"/>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30073785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esotico Pallanca.-Bordighera</a:t>
            </a:r>
          </a:p>
          <a:p>
            <a:endParaRPr lang="es-ES" dirty="0"/>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26478544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esotico Pallanca.-Bordighera</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36250685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esotico Pallanca.-Bordighera</a:t>
            </a:r>
          </a:p>
          <a:p>
            <a:endParaRPr lang="es-ES" dirty="0"/>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951472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Giusti.-Verona</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29381956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Giusti.-Verona</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4226322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Giusti.-Verona</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15653192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Giusti.-Verona</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34274248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Giusti.-Verona</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28882726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Giusti.-Verona</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29879972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Giusti.-Verona</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15988835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Giusti.-Verona</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11709395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Giusti.-Verona</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6537208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Giusti.-Verona</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28339499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Giusti.-Verona</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2425033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Giusti.-Verona</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32021902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Giusti.-Verona</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22245791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Giusti.-Verona</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119000174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Giusti.-Verona</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5685840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Giusti.-Verona</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11892951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Giusti.-Verona</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23432019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Giusti.-Verona</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32547796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Giusti.-Verona</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102072883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Giusti.-Verona</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266881982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Giusti.-Verona</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136370465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Giusti.-Verona</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37846846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Giusti.-Verona</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237793519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Giusti.-Verona</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152707808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Giusti.-Verona</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160989060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Giusti.-Verona</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61782974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Giusti.-Verona</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15087968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Giusti.-Verona</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418917646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Giusti.-Verona</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1041271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Giusti.-Verona</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399807841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Giusti.-Verona</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36704735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La Foce_.</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286318516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La Foce_.</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8167963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La Foce_.</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205406242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La Foce_.</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161079252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La Foce_.</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275440685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La Foce_.</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102641472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La Foce_.</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37287696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La Foce_.</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72073553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La Foce_.</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388663522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La Foce_.</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394955595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La Foce_.</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166105364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La Foce_.</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221492117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La Foce_.</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224763111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La Foce_.</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357087149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La Foce_.</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30268492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La Foce_.</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293293283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La Foce_.</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318213105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Reggia di Colorno.-q</a:t>
            </a:r>
            <a:endParaRPr lang="es-ES" dirty="0"/>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401495623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Reggia di Colorno.-q</a:t>
            </a:r>
            <a:endParaRPr lang="es-ES" dirty="0"/>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131904105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Palazzo Reale de Colorno4</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312516869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Colorno </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150322273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Palazzo Reale de Colorno4</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9726071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Palazzo Reale de Colorno4</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101100967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Reggia di Colorno.-q</a:t>
            </a:r>
            <a:endParaRPr lang="es-ES" dirty="0"/>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373124610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Palazzo Reale de Colorno4</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13171014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Reggia di Colorno.-q</a:t>
            </a:r>
            <a:endParaRPr lang="es-ES" dirty="0"/>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186483435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Reggia di Colorno.-q</a:t>
            </a:r>
            <a:endParaRPr lang="es-ES" dirty="0"/>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134168779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Reggia di Colorno.-q</a:t>
            </a:r>
            <a:endParaRPr lang="es-ES" dirty="0"/>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334369968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Reggia di Colorno.-q</a:t>
            </a:r>
            <a:endParaRPr lang="es-ES" dirty="0"/>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140043373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Reggia di Colorno.-q</a:t>
            </a:r>
            <a:endParaRPr lang="es-ES" dirty="0"/>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226668043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Reggia di Colorno.-q</a:t>
            </a:r>
            <a:endParaRPr lang="es-ES" dirty="0"/>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424577565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Colorno </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392339912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Colorno </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147330385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Colorno </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261162967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Palazzo Reale de Colorno4</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50977300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Palazzo Reale de Colorno4</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127357753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Colorno </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130612736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Colorno </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51142170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Palazzo Reale de Colorno4</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146135349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Palazzo Reale de Colorno4</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175469168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Palazzo Reale de Colorno4</a:t>
            </a:r>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202607782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Reggia di Colorno.-q</a:t>
            </a:r>
            <a:endParaRPr lang="es-ES" dirty="0"/>
          </a:p>
        </p:txBody>
      </p:sp>
      <p:sp>
        <p:nvSpPr>
          <p:cNvPr id="4" name="3 Marcador de número de diapositiva"/>
          <p:cNvSpPr>
            <a:spLocks noGrp="1"/>
          </p:cNvSpPr>
          <p:nvPr>
            <p:ph type="sldNum" sz="quarter" idx="10"/>
          </p:nvPr>
        </p:nvSpPr>
        <p:spPr/>
        <p:txBody>
          <a:bodyPr/>
          <a:lstStyle/>
          <a:p>
            <a:fld id="{85F38300-ED0C-4F99-9241-359DA90B4B89}"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42265420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39.jpg"/></Relationships>
</file>

<file path=ppt/slides/_rels/slide4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1.xml"/><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74.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390456" cy="2448272"/>
          </a:xfrm>
        </p:spPr>
        <p:txBody>
          <a:bodyPr>
            <a:normAutofit fontScale="90000"/>
          </a:bodyPr>
          <a:lstStyle/>
          <a:p>
            <a:r>
              <a:rPr lang="es-ES" sz="3200" dirty="0"/>
              <a:t>EUROPA.-LA VUELTA AL MUNDO EN 885 JARDINES.-ITALIA.-</a:t>
            </a:r>
            <a:br>
              <a:rPr lang="es-ES" sz="3200" dirty="0"/>
            </a:br>
            <a:r>
              <a:rPr lang="es-ES" sz="3200" dirty="0"/>
              <a:t>GRANDI GIARDINI.- K</a:t>
            </a:r>
            <a:br>
              <a:rPr lang="es-ES" dirty="0"/>
            </a:br>
            <a:endParaRPr lang="es-ES" dirty="0"/>
          </a:p>
        </p:txBody>
      </p:sp>
      <p:sp>
        <p:nvSpPr>
          <p:cNvPr id="3" name="2 Subtítulo"/>
          <p:cNvSpPr>
            <a:spLocks noGrp="1"/>
          </p:cNvSpPr>
          <p:nvPr>
            <p:ph type="subTitle" idx="1"/>
          </p:nvPr>
        </p:nvSpPr>
        <p:spPr>
          <a:xfrm>
            <a:off x="2771800" y="4869160"/>
            <a:ext cx="4824536" cy="1371600"/>
          </a:xfrm>
        </p:spPr>
        <p:txBody>
          <a:bodyPr>
            <a:normAutofit/>
          </a:bodyPr>
          <a:lstStyle/>
          <a:p>
            <a:r>
              <a:rPr lang="es-ES" dirty="0"/>
              <a:t>Seleccion de textos y fotografías por</a:t>
            </a:r>
          </a:p>
          <a:p>
            <a:r>
              <a:rPr lang="es-ES" sz="2800" dirty="0"/>
              <a:t>JOSE ELIAS BONELLS</a:t>
            </a:r>
          </a:p>
          <a:p>
            <a:r>
              <a:rPr lang="it-IT" sz="2800" dirty="0"/>
              <a:t> </a:t>
            </a:r>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Giardino esotico Pallanca</a:t>
            </a:r>
          </a:p>
        </p:txBody>
      </p:sp>
      <p:sp>
        <p:nvSpPr>
          <p:cNvPr id="3" name="2 Marcador de contenido"/>
          <p:cNvSpPr>
            <a:spLocks noGrp="1"/>
          </p:cNvSpPr>
          <p:nvPr>
            <p:ph sz="quarter" idx="1"/>
          </p:nvPr>
        </p:nvSpPr>
        <p:spPr/>
        <p:txBody>
          <a:bodyPr>
            <a:normAutofit lnSpcReduction="10000"/>
          </a:bodyPr>
          <a:lstStyle/>
          <a:p>
            <a:r>
              <a:rPr lang="es-ES" dirty="0"/>
              <a:t>La historia de Bordighera está íntimamente ligada a la personalidad de Ludwig Winter, paisajista, Botánico y agrónomo que ha colaborado en la realización de muchos jardines, parques y avenidas de la Riviera de Liguria y la cercana Costa Azul.</a:t>
            </a:r>
          </a:p>
          <a:p>
            <a:r>
              <a:rPr lang="es-ES" dirty="0"/>
              <a:t>A su lado fue durante muchos años James, que abandonó el tradicional cultivo de olivos en granja de Airole; Bartolomeo era el hijo que decidió invertir en un sector entonces todavía poco conocido, apasionadamente dedicado al cultivo de plantas exóticas y de las regiones tropicales, que había conseguido saber durante su aprendizaje.</a:t>
            </a:r>
          </a:p>
        </p:txBody>
      </p:sp>
    </p:spTree>
    <p:extLst>
      <p:ext uri="{BB962C8B-B14F-4D97-AF65-F5344CB8AC3E}">
        <p14:creationId xmlns:p14="http://schemas.microsoft.com/office/powerpoint/2010/main" val="31590641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En 1910 decidió entonces encontrar el arreglo Floral hortícola</a:t>
            </a:r>
          </a:p>
          <a:p>
            <a:r>
              <a:rPr lang="es-ES" dirty="0"/>
              <a:t> En el período anterior a que la actividad se centró sobre todo en el comercio y cultivo de plantas ornamentales y flores cortadas después de la guerra, Bartolomé trabajó intensamente a la reorganización de la empresa junto con la cultura tradicional de cactus verdes.</a:t>
            </a:r>
          </a:p>
          <a:p>
            <a:r>
              <a:rPr lang="es-ES" dirty="0"/>
              <a:t>La Familia Pallanca, que todavía se encarga del cultivo de estas especies de todo el mundo con experiencia internacional, ha contribuido a la preparación de los principales jardines botánicos de Europa, el jardín de cactus del Parque de Montjuich y los jardines del castillo de Trauttmansdorff en Merano.</a:t>
            </a:r>
          </a:p>
        </p:txBody>
      </p:sp>
    </p:spTree>
    <p:extLst>
      <p:ext uri="{BB962C8B-B14F-4D97-AF65-F5344CB8AC3E}">
        <p14:creationId xmlns:p14="http://schemas.microsoft.com/office/powerpoint/2010/main" val="30293287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Esta premisa es sin duda necesaria para el visitante que destellos para visitar el jardín quiere apreciar la historia y peculiaridades.</a:t>
            </a:r>
          </a:p>
          <a:p>
            <a:r>
              <a:rPr lang="es-ES" dirty="0"/>
              <a:t>La colección de cactus y suculentas en la propiedad dejará la audiencia estupefacto frente a un espectáculo tan raro. </a:t>
            </a:r>
          </a:p>
          <a:p>
            <a:r>
              <a:rPr lang="es-ES" dirty="0"/>
              <a:t>Las especies recogen en 10.000 metros cuadrados de jardín alcance un número de más de 3.000 variedades y aproximadamente 30.000 ejemplares y oferta, el medio ambiente y el cuidado con que se exponen, una experiencia realmente única.</a:t>
            </a:r>
          </a:p>
          <a:p>
            <a:r>
              <a:rPr lang="es-ES" dirty="0"/>
              <a:t>Las características de la colección verticalmente sobre un juego de terrazas que ofrecen vistas de cada altura sobre el mar.</a:t>
            </a:r>
          </a:p>
          <a:p>
            <a:endParaRPr lang="es-ES" dirty="0"/>
          </a:p>
        </p:txBody>
      </p:sp>
    </p:spTree>
    <p:extLst>
      <p:ext uri="{BB962C8B-B14F-4D97-AF65-F5344CB8AC3E}">
        <p14:creationId xmlns:p14="http://schemas.microsoft.com/office/powerpoint/2010/main" val="1028536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82154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52592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89035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49"/>
            <a:ext cx="9144000" cy="6851702"/>
          </a:xfrm>
          <a:prstGeom prst="rect">
            <a:avLst/>
          </a:prstGeom>
        </p:spPr>
      </p:pic>
    </p:spTree>
    <p:extLst>
      <p:ext uri="{BB962C8B-B14F-4D97-AF65-F5344CB8AC3E}">
        <p14:creationId xmlns:p14="http://schemas.microsoft.com/office/powerpoint/2010/main" val="6026097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79425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61493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70100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3999" cy="6858000"/>
          </a:xfrm>
          <a:prstGeom prst="rect">
            <a:avLst/>
          </a:prstGeom>
        </p:spPr>
      </p:pic>
    </p:spTree>
    <p:extLst>
      <p:ext uri="{BB962C8B-B14F-4D97-AF65-F5344CB8AC3E}">
        <p14:creationId xmlns:p14="http://schemas.microsoft.com/office/powerpoint/2010/main" val="32099712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24321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265639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59298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54672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51894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56921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44553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19921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0341"/>
            <a:ext cx="9252520" cy="6858000"/>
          </a:xfrm>
          <a:prstGeom prst="rect">
            <a:avLst/>
          </a:prstGeom>
        </p:spPr>
      </p:pic>
    </p:spTree>
    <p:extLst>
      <p:ext uri="{BB962C8B-B14F-4D97-AF65-F5344CB8AC3E}">
        <p14:creationId xmlns:p14="http://schemas.microsoft.com/office/powerpoint/2010/main" val="32002918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32972700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4192629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40038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02174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86790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6033004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49"/>
            <a:ext cx="9144000" cy="6851702"/>
          </a:xfrm>
          <a:prstGeom prst="rect">
            <a:avLst/>
          </a:prstGeom>
        </p:spPr>
      </p:pic>
    </p:spTree>
    <p:extLst>
      <p:ext uri="{BB962C8B-B14F-4D97-AF65-F5344CB8AC3E}">
        <p14:creationId xmlns:p14="http://schemas.microsoft.com/office/powerpoint/2010/main" val="23790653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63627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13657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102457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Giardino Giusti</a:t>
            </a:r>
          </a:p>
        </p:txBody>
      </p:sp>
      <p:sp>
        <p:nvSpPr>
          <p:cNvPr id="3" name="2 Marcador de contenido"/>
          <p:cNvSpPr>
            <a:spLocks noGrp="1"/>
          </p:cNvSpPr>
          <p:nvPr>
            <p:ph sz="quarter" idx="1"/>
          </p:nvPr>
        </p:nvSpPr>
        <p:spPr/>
        <p:txBody>
          <a:bodyPr>
            <a:normAutofit lnSpcReduction="10000"/>
          </a:bodyPr>
          <a:lstStyle/>
          <a:p>
            <a:r>
              <a:rPr lang="es-ES" dirty="0"/>
              <a:t>Creado a finales de 1400, el jardín está hoy en la estructura deseada en 1570 por Agostino justos, caballero de la República de Venecia y un caballero del gran duque de Toscana.</a:t>
            </a:r>
          </a:p>
          <a:p>
            <a:r>
              <a:rPr lang="es-ES" dirty="0"/>
              <a:t>Fue diseñado como telón de fondo de palacio Giusti explotando la tierra para cultivos en terrazas que debe revelar la ciudad poco a poco o a la vez, según una ruta preestablecida.</a:t>
            </a:r>
          </a:p>
          <a:p>
            <a:r>
              <a:rPr lang="es-ES" dirty="0"/>
              <a:t>Situado frente a la sala del siglo XVI, una famosa avenida de cipreses  sube hasta una cueva con estalactitas, dominado por una máscara construida por lo que puede realizar desde la boca de los idiomas. </a:t>
            </a:r>
          </a:p>
        </p:txBody>
      </p:sp>
    </p:spTree>
    <p:extLst>
      <p:ext uri="{BB962C8B-B14F-4D97-AF65-F5344CB8AC3E}">
        <p14:creationId xmlns:p14="http://schemas.microsoft.com/office/powerpoint/2010/main" val="630392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Desde el mirador que corona la máscara se puede disfrutar de una de las más sorprendentes vistas de Verona.  Además de colecciones de flores, hay importantes hallazgos romanos y el monumental de Goethe, el jardín conserva intactos todas  las originarias estructuras del siglo XVI: acústicas cuevas, fuentes, pérgolas, estatuas mitológicas y un pequeño laberinto de complejo trazado  que es uno de los más antiguos en Europa.</a:t>
            </a:r>
          </a:p>
          <a:p>
            <a:r>
              <a:rPr lang="es-ES" dirty="0"/>
              <a:t>Visitas y celebres personalidades de siglos de historia y cultura (incluyendo Cosimo De ' Medici, De Brosses, Addison, el emperador Joseph II, Goethe, Mozart, Charles Félix de Cerdeña, Suares y Gabriel Faure), este jardín es contiguo con el Palacio del siglo XVI, un complejo de gran interés y belleza.</a:t>
            </a:r>
          </a:p>
          <a:p>
            <a:endParaRPr lang="es-ES" dirty="0"/>
          </a:p>
        </p:txBody>
      </p:sp>
    </p:spTree>
    <p:extLst>
      <p:ext uri="{BB962C8B-B14F-4D97-AF65-F5344CB8AC3E}">
        <p14:creationId xmlns:p14="http://schemas.microsoft.com/office/powerpoint/2010/main" val="10018597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07513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7993"/>
            <a:ext cx="9144000" cy="6842014"/>
          </a:xfrm>
          <a:prstGeom prst="rect">
            <a:avLst/>
          </a:prstGeom>
        </p:spPr>
      </p:pic>
    </p:spTree>
    <p:extLst>
      <p:ext uri="{BB962C8B-B14F-4D97-AF65-F5344CB8AC3E}">
        <p14:creationId xmlns:p14="http://schemas.microsoft.com/office/powerpoint/2010/main" val="22282359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189827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73401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49979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47611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474460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66472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2059" b="17209"/>
          <a:stretch/>
        </p:blipFill>
        <p:spPr>
          <a:xfrm>
            <a:off x="0" y="-27348"/>
            <a:ext cx="9144000" cy="6885348"/>
          </a:xfrm>
          <a:prstGeom prst="rect">
            <a:avLst/>
          </a:prstGeom>
        </p:spPr>
      </p:pic>
    </p:spTree>
    <p:extLst>
      <p:ext uri="{BB962C8B-B14F-4D97-AF65-F5344CB8AC3E}">
        <p14:creationId xmlns:p14="http://schemas.microsoft.com/office/powerpoint/2010/main" val="39160858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48" y="-35568"/>
            <a:ext cx="495938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2040" y="-35568"/>
            <a:ext cx="4211960" cy="6893568"/>
          </a:xfrm>
          <a:prstGeom prst="rect">
            <a:avLst/>
          </a:prstGeom>
        </p:spPr>
      </p:pic>
    </p:spTree>
    <p:extLst>
      <p:ext uri="{BB962C8B-B14F-4D97-AF65-F5344CB8AC3E}">
        <p14:creationId xmlns:p14="http://schemas.microsoft.com/office/powerpoint/2010/main" val="17379249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59506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806899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6534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595764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34841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65287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86295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53935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5336685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3004196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25546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957391"/>
          </a:xfrm>
          <a:prstGeom prst="rect">
            <a:avLst/>
          </a:prstGeom>
        </p:spPr>
      </p:pic>
    </p:spTree>
    <p:extLst>
      <p:ext uri="{BB962C8B-B14F-4D97-AF65-F5344CB8AC3E}">
        <p14:creationId xmlns:p14="http://schemas.microsoft.com/office/powerpoint/2010/main" val="12350780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6015163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144000" cy="6858000"/>
          </a:xfrm>
          <a:prstGeom prst="rect">
            <a:avLst/>
          </a:prstGeom>
        </p:spPr>
      </p:pic>
    </p:spTree>
    <p:extLst>
      <p:ext uri="{BB962C8B-B14F-4D97-AF65-F5344CB8AC3E}">
        <p14:creationId xmlns:p14="http://schemas.microsoft.com/office/powerpoint/2010/main" val="257020952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191571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970" r="6619" b="7843"/>
          <a:stretch/>
        </p:blipFill>
        <p:spPr>
          <a:xfrm>
            <a:off x="0" y="0"/>
            <a:ext cx="9144000" cy="6857999"/>
          </a:xfrm>
          <a:prstGeom prst="rect">
            <a:avLst/>
          </a:prstGeom>
        </p:spPr>
      </p:pic>
    </p:spTree>
    <p:extLst>
      <p:ext uri="{BB962C8B-B14F-4D97-AF65-F5344CB8AC3E}">
        <p14:creationId xmlns:p14="http://schemas.microsoft.com/office/powerpoint/2010/main" val="394097476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497257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629614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169845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43408"/>
            <a:ext cx="9144000" cy="7272807"/>
          </a:xfrm>
          <a:prstGeom prst="rect">
            <a:avLst/>
          </a:prstGeom>
        </p:spPr>
      </p:pic>
    </p:spTree>
    <p:extLst>
      <p:ext uri="{BB962C8B-B14F-4D97-AF65-F5344CB8AC3E}">
        <p14:creationId xmlns:p14="http://schemas.microsoft.com/office/powerpoint/2010/main" val="48890457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339223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42063041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Título"/>
          <p:cNvSpPr>
            <a:spLocks noGrp="1"/>
          </p:cNvSpPr>
          <p:nvPr>
            <p:ph type="title"/>
          </p:nvPr>
        </p:nvSpPr>
        <p:spPr/>
        <p:txBody>
          <a:bodyPr/>
          <a:lstStyle/>
          <a:p>
            <a:r>
              <a:rPr lang="es-ES" dirty="0"/>
              <a:t>Giardino La Foce.- Toscana</a:t>
            </a:r>
          </a:p>
        </p:txBody>
      </p:sp>
      <p:sp>
        <p:nvSpPr>
          <p:cNvPr id="7" name="6 Marcador de contenido"/>
          <p:cNvSpPr>
            <a:spLocks noGrp="1"/>
          </p:cNvSpPr>
          <p:nvPr>
            <p:ph sz="quarter" idx="1"/>
          </p:nvPr>
        </p:nvSpPr>
        <p:spPr/>
        <p:txBody>
          <a:bodyPr>
            <a:normAutofit lnSpcReduction="10000"/>
          </a:bodyPr>
          <a:lstStyle/>
          <a:p>
            <a:r>
              <a:rPr lang="es-ES" dirty="0"/>
              <a:t>El diálogo entre el edificio, el jardín y la naturaleza pone la boca en el centro de un importante testimonio histórico sobre la evolución arquitectónica y cultural de la Toscana en el siglo XX. </a:t>
            </a:r>
          </a:p>
          <a:p>
            <a:r>
              <a:rPr lang="es-ES" dirty="0"/>
              <a:t>El jardín fue hecho enteramente entre 1924 y 1939 por el Marqués Antonio y Iris Origo y es considerado la obra maestra del arquitecto Cecil Pinsent como el inglés (también conocido como el arquitecto de Bernard Berenson en Villa I Tatti).</a:t>
            </a:r>
          </a:p>
          <a:p>
            <a:r>
              <a:rPr lang="es-ES" dirty="0"/>
              <a:t>Villa y jardín pasan por alto el encantador Valle de Orcia, con vistas del Monte Amiata en la distancia.. </a:t>
            </a:r>
          </a:p>
        </p:txBody>
      </p:sp>
    </p:spTree>
    <p:extLst>
      <p:ext uri="{BB962C8B-B14F-4D97-AF65-F5344CB8AC3E}">
        <p14:creationId xmlns:p14="http://schemas.microsoft.com/office/powerpoint/2010/main" val="6674020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Antonio Origo apasionadamente involucrado en la recuperación de este valle ya los pobres, mientras que Iris garden, dedicar sus libros al bienestar social de la población rural. </a:t>
            </a:r>
          </a:p>
          <a:p>
            <a:r>
              <a:rPr lang="es-ES" dirty="0"/>
              <a:t>Iris Origo, novelista anglo-americano creció en Florencia, nos provee con la historia de boca en sus libros, convertido en clásicos de su género: guerra en el valle de Orcia, un diario de la guerra, 1943-44 y las imágenes y sombras, autobiografía (ambos por Longanesi).</a:t>
            </a:r>
          </a:p>
          <a:p>
            <a:r>
              <a:rPr lang="es-ES" dirty="0"/>
              <a:t>El jardín ha crecido en paralelo a los trabajos de recuperación agrícola intensa. Para el Origo, debía para ser un lugar a los amigos, disfrutar de la sombra de los árboles y el aroma de flores y el refugio del calor abrasador del verano Valle.</a:t>
            </a:r>
          </a:p>
        </p:txBody>
      </p:sp>
    </p:spTree>
    <p:extLst>
      <p:ext uri="{BB962C8B-B14F-4D97-AF65-F5344CB8AC3E}">
        <p14:creationId xmlns:p14="http://schemas.microsoft.com/office/powerpoint/2010/main" val="269828891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Construido en una colina, sus terrazas se producen sin esfuerzo aparente, siguiendo el ideal humanista de los jardines del Renacimiento, geométricos y ordenados alrededor de la villa y más para acercarse a la madera natural.</a:t>
            </a:r>
          </a:p>
          <a:p>
            <a:r>
              <a:rPr lang="es-ES" dirty="0"/>
              <a:t> Limón, rosa, esencias mediterráneas, glicina, flores, setos de boj y ciprés, Laurel senderos y bancos de travertino dar un movimiento grácil a la tendencia natural de la colina.</a:t>
            </a:r>
          </a:p>
          <a:p>
            <a:r>
              <a:rPr lang="es-ES" dirty="0"/>
              <a:t>La boca es hoy el foco de muchas actividades culturales: los festivales encuentros de Siena organiza conciertos y exposiciones de arte contemporáneo y Arqueología etrusca (con los hallazgos de la necrópolis de Tolle en) y diferentes eventos proporcionan un vivo interés en todas las estaciones.</a:t>
            </a:r>
          </a:p>
          <a:p>
            <a:endParaRPr lang="es-ES" dirty="0"/>
          </a:p>
        </p:txBody>
      </p:sp>
    </p:spTree>
    <p:extLst>
      <p:ext uri="{BB962C8B-B14F-4D97-AF65-F5344CB8AC3E}">
        <p14:creationId xmlns:p14="http://schemas.microsoft.com/office/powerpoint/2010/main" val="256731578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10612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549352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532384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692339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0682"/>
            <a:ext cx="4500088"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00088" y="0"/>
            <a:ext cx="4643912" cy="6858000"/>
          </a:xfrm>
          <a:prstGeom prst="rect">
            <a:avLst/>
          </a:prstGeom>
        </p:spPr>
      </p:pic>
    </p:spTree>
    <p:extLst>
      <p:ext uri="{BB962C8B-B14F-4D97-AF65-F5344CB8AC3E}">
        <p14:creationId xmlns:p14="http://schemas.microsoft.com/office/powerpoint/2010/main" val="276814311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113373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91386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24" y="67235"/>
            <a:ext cx="9137276" cy="6858000"/>
          </a:xfrm>
          <a:prstGeom prst="rect">
            <a:avLst/>
          </a:prstGeom>
        </p:spPr>
      </p:pic>
    </p:spTree>
    <p:extLst>
      <p:ext uri="{BB962C8B-B14F-4D97-AF65-F5344CB8AC3E}">
        <p14:creationId xmlns:p14="http://schemas.microsoft.com/office/powerpoint/2010/main" val="168111051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324021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242934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455493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773837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210860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268172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166444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24713297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857" y="0"/>
            <a:ext cx="9144000" cy="6858000"/>
          </a:xfrm>
          <a:prstGeom prst="rect">
            <a:avLst/>
          </a:prstGeom>
        </p:spPr>
      </p:pic>
    </p:spTree>
    <p:extLst>
      <p:ext uri="{BB962C8B-B14F-4D97-AF65-F5344CB8AC3E}">
        <p14:creationId xmlns:p14="http://schemas.microsoft.com/office/powerpoint/2010/main" val="139686794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Reggia di Colorno .-Emilia Romagna</a:t>
            </a:r>
          </a:p>
        </p:txBody>
      </p:sp>
      <p:sp>
        <p:nvSpPr>
          <p:cNvPr id="3" name="2 Marcador de contenido"/>
          <p:cNvSpPr>
            <a:spLocks noGrp="1"/>
          </p:cNvSpPr>
          <p:nvPr>
            <p:ph sz="quarter" idx="1"/>
          </p:nvPr>
        </p:nvSpPr>
        <p:spPr/>
        <p:txBody>
          <a:bodyPr>
            <a:normAutofit/>
          </a:bodyPr>
          <a:lstStyle/>
          <a:p>
            <a:r>
              <a:rPr lang="es-ES" dirty="0"/>
              <a:t>Las primeras noticias sobre un jardín alrededor de la Rocca di Colorno datan de la segunda mitad del siglo XV bajo la dinastía de Sanseverino.</a:t>
            </a:r>
          </a:p>
          <a:p>
            <a:r>
              <a:rPr lang="es-ES" dirty="0"/>
              <a:t>Con la llegada de Ranuccio Farnese y su esposa Margaret Jolanda di Savoia se hicieron las paredes y refuerzos de tierra cerca del Palacio Real, que crean la diferencia en altura entre la parte alta y baja del  jardín.</a:t>
            </a:r>
          </a:p>
          <a:p>
            <a:r>
              <a:rPr lang="es-ES" dirty="0"/>
              <a:t>Siempre bajo la Farnese y gracias al trabajo del arquitecto de corte Ferdinando Galli Bibiena, comenzó la transformación del jardín italiano en el jardín francés.</a:t>
            </a:r>
          </a:p>
        </p:txBody>
      </p:sp>
    </p:spTree>
    <p:extLst>
      <p:ext uri="{BB962C8B-B14F-4D97-AF65-F5344CB8AC3E}">
        <p14:creationId xmlns:p14="http://schemas.microsoft.com/office/powerpoint/2010/main" val="368440753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Con la extinción de la dinastía, el jardín pasó por un período de decadencia y sólo con la llegada de Felipe de Borbón, el trabajo fue reasumido, gracias al trabajo de Petitot.</a:t>
            </a:r>
          </a:p>
          <a:p>
            <a:r>
              <a:rPr lang="es-ES" dirty="0"/>
              <a:t> Finalmente con Maria Luigia de Austria en 1816 es aún otra transformación, esta vez desde el jardín parque ajardinado.</a:t>
            </a:r>
          </a:p>
          <a:p>
            <a:r>
              <a:rPr lang="es-ES" dirty="0"/>
              <a:t> La restauración, realizada por la provincia de Parma, ha restaurado el parterre original de la primera mitad del siglo XVIII.</a:t>
            </a:r>
          </a:p>
          <a:p>
            <a:r>
              <a:rPr lang="es-ES" dirty="0"/>
              <a:t> La operación creció a 24.000 pies cuadrados: dos galerías laterales verdes de Carpinus betulus, 120 metros de largo, delimitan el parterre con una pasarela de vidrio.</a:t>
            </a:r>
          </a:p>
        </p:txBody>
      </p:sp>
    </p:spTree>
    <p:extLst>
      <p:ext uri="{BB962C8B-B14F-4D97-AF65-F5344CB8AC3E}">
        <p14:creationId xmlns:p14="http://schemas.microsoft.com/office/powerpoint/2010/main" val="156837473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Dentro de los cuatro grandes parterres  centrales parterres de diseño geométrico con setos de boj con Begonias rosa, ageratum azul, iris amarillo y azul de maravilla. </a:t>
            </a:r>
          </a:p>
          <a:p>
            <a:r>
              <a:rPr lang="es-ES" dirty="0"/>
              <a:t>Una fuente circular central tiene como contrapunto dos fuentes en la parte superior.</a:t>
            </a:r>
          </a:p>
          <a:p>
            <a:r>
              <a:rPr lang="es-ES" dirty="0"/>
              <a:t>En el jardín son colocados en ollas de barro que contiene 46 plantas de limoneros, con escudos de Farnese, Borbón y Maria Luigia y 22 bancos de madera en estilo del siglo XVIII.</a:t>
            </a:r>
          </a:p>
          <a:p>
            <a:r>
              <a:rPr lang="es-ES" dirty="0"/>
              <a:t>El parterre esta rodeado por setos de Tilia cordata y el enlace final a elipse un seto de Taxus baccata. Fuera del parterre y alineados con el diseño general esta el estanque del siglo XIX con dos islas, de la que brota un chorro de agua.</a:t>
            </a:r>
          </a:p>
          <a:p>
            <a:endParaRPr lang="es-ES" dirty="0"/>
          </a:p>
        </p:txBody>
      </p:sp>
    </p:spTree>
    <p:extLst>
      <p:ext uri="{BB962C8B-B14F-4D97-AF65-F5344CB8AC3E}">
        <p14:creationId xmlns:p14="http://schemas.microsoft.com/office/powerpoint/2010/main" val="396268952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62486372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6862" b="14706"/>
          <a:stretch/>
        </p:blipFill>
        <p:spPr>
          <a:xfrm>
            <a:off x="0" y="0"/>
            <a:ext cx="9144000" cy="6858000"/>
          </a:xfrm>
          <a:prstGeom prst="rect">
            <a:avLst/>
          </a:prstGeom>
        </p:spPr>
      </p:pic>
    </p:spTree>
    <p:extLst>
      <p:ext uri="{BB962C8B-B14F-4D97-AF65-F5344CB8AC3E}">
        <p14:creationId xmlns:p14="http://schemas.microsoft.com/office/powerpoint/2010/main" val="216685776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120770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67894659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248546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06" y="0"/>
            <a:ext cx="9120094" cy="6858000"/>
          </a:xfrm>
          <a:prstGeom prst="rect">
            <a:avLst/>
          </a:prstGeom>
        </p:spPr>
      </p:pic>
    </p:spTree>
    <p:extLst>
      <p:ext uri="{BB962C8B-B14F-4D97-AF65-F5344CB8AC3E}">
        <p14:creationId xmlns:p14="http://schemas.microsoft.com/office/powerpoint/2010/main" val="295735896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309181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346452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471547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70775843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097051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433048" cy="6957392"/>
          </a:xfrm>
          <a:prstGeom prst="rect">
            <a:avLst/>
          </a:prstGeom>
        </p:spPr>
      </p:pic>
    </p:spTree>
    <p:extLst>
      <p:ext uri="{BB962C8B-B14F-4D97-AF65-F5344CB8AC3E}">
        <p14:creationId xmlns:p14="http://schemas.microsoft.com/office/powerpoint/2010/main" val="48662370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447073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7475505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681871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247717676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858256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680091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177838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714956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840910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910512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444448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7867669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1"/>
          </a:xfrm>
          <a:prstGeom prst="rect">
            <a:avLst/>
          </a:prstGeom>
        </p:spPr>
      </p:pic>
    </p:spTree>
    <p:extLst>
      <p:ext uri="{BB962C8B-B14F-4D97-AF65-F5344CB8AC3E}">
        <p14:creationId xmlns:p14="http://schemas.microsoft.com/office/powerpoint/2010/main" val="46388914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TotalTime>
  <Words>1810</Words>
  <Application>Microsoft Office PowerPoint</Application>
  <PresentationFormat>Presentación en pantalla (4:3)</PresentationFormat>
  <Paragraphs>238</Paragraphs>
  <Slides>113</Slides>
  <Notes>98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113</vt:i4>
      </vt:variant>
    </vt:vector>
  </HeadingPairs>
  <TitlesOfParts>
    <vt:vector size="118" baseType="lpstr">
      <vt:lpstr>Calibri</vt:lpstr>
      <vt:lpstr>Century Schoolbook</vt:lpstr>
      <vt:lpstr>Wingdings</vt:lpstr>
      <vt:lpstr>Wingdings 2</vt:lpstr>
      <vt:lpstr>Default Theme</vt:lpstr>
      <vt:lpstr>EUROPA.-LA VUELTA AL MUNDO EN 885 JARDINES.-ITALIA.- GRANDI GIARDINI.- K </vt:lpstr>
      <vt:lpstr>Giardino esotico Pallanca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Giardino Giusti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Giardino La Foce.- Toscana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Reggia di Colorno .-Emilia Romagna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14</cp:revision>
  <dcterms:created xsi:type="dcterms:W3CDTF">2013-09-08T06:06:48Z</dcterms:created>
  <dcterms:modified xsi:type="dcterms:W3CDTF">2018-03-12T10:25:05Z</dcterms:modified>
</cp:coreProperties>
</file>