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B368BF-BA58-46DF-9A73-9C2BF04AA83C}"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DA1E25-2B8C-4F9E-8892-CEDD747DF329}" type="slidenum">
              <a:rPr lang="es-ES" smtClean="0"/>
              <a:t>‹Nº›</a:t>
            </a:fld>
            <a:endParaRPr lang="es-ES" dirty="0"/>
          </a:p>
        </p:txBody>
      </p:sp>
    </p:spTree>
    <p:extLst>
      <p:ext uri="{BB962C8B-B14F-4D97-AF65-F5344CB8AC3E}">
        <p14:creationId xmlns:p14="http://schemas.microsoft.com/office/powerpoint/2010/main" val="418445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Patrizi.-Roma.</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86330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Patrizi.-Roma.</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358954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Patrizi.-Roma.</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803144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Parque Botanico San Liberato.-Roma..</a:t>
            </a:r>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338855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Parque Botanico San Liberato.-Roma..</a:t>
            </a:r>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492989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Parque Botanico San Liberato.-Roma..</a:t>
            </a:r>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475831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Parque Botanico San Liberato.-Roma..</a:t>
            </a:r>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945541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Parque del Castello Grazzano Visconti.-q</a:t>
            </a:r>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826821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Parque del Castello Grazzano Visconti.-q</a:t>
            </a:r>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312806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Parque del Castello Grazzano Visconti.-q</a:t>
            </a:r>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402878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436864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299523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993497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561922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292967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466271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66333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477855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66262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4131690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216841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40980446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872376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8576913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396540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6821553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569832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6122774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761649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4428982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6136442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6969071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1273330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2572873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527621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2192278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7521324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4926783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7526709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6393321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8836381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4587004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6376914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0071109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3167887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 de Miramare.-</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4142286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1353390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Parco_della_Villa_Pallavicino</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1152195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Parco_della_Villa_Pallavicino</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4692579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Parco_della_Villa_Pallavicino</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5202989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Parco_della_Villa_Pallavicino</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2561465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Parco_della_Villa_Pallavicino</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8192176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Parco_della_Villa_Pallavicino</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1629418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Parco_della_Villa_Pallavicino</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5740962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3496453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Parco_della_Villa_Pallavicino</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5777688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Parco_della_Villa_Pallavicino</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352043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Parco_della_Villa_Pallavicino</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42829346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0872663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2408097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1738733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7903632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4516659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8068546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5068643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9369194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9953837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3740612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Pallavicino, </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9820138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7544506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4086154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2578925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5638301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91880056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5983236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8021940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4797803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429752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9986290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41345177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5194057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5892186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6034949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14751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2660209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5608408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Durazzo Pallavicini.-Daphne y Centurione.-Euripide</a:t>
            </a:r>
          </a:p>
          <a:p>
            <a:endParaRPr lang="es-ES" dirty="0"/>
          </a:p>
        </p:txBody>
      </p:sp>
      <p:sp>
        <p:nvSpPr>
          <p:cNvPr id="4" name="3 Marcador de número de diapositiva"/>
          <p:cNvSpPr>
            <a:spLocks noGrp="1"/>
          </p:cNvSpPr>
          <p:nvPr>
            <p:ph type="sldNum" sz="quarter" idx="10"/>
          </p:nvPr>
        </p:nvSpPr>
        <p:spPr/>
        <p:txBody>
          <a:bodyPr/>
          <a:lstStyle/>
          <a:p>
            <a:fld id="{9D2878E4-3290-4E0D-96E0-C524E9D00B84}"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53082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08.jpg"/></Relationships>
</file>

<file path=ppt/slides/_rels/slide11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376264"/>
          </a:xfrm>
        </p:spPr>
        <p:txBody>
          <a:bodyPr>
            <a:normAutofit fontScale="90000"/>
          </a:bodyPr>
          <a:lstStyle/>
          <a:p>
            <a:r>
              <a:rPr lang="es-ES" sz="3600" dirty="0"/>
              <a:t>EUROPA.-LA VUELTA AL MUNDO EN 885 JARDINES.-ITALIA.-</a:t>
            </a:r>
            <a:br>
              <a:rPr lang="es-ES" sz="3600" dirty="0"/>
            </a:br>
            <a:r>
              <a:rPr lang="es-ES" sz="3600" dirty="0"/>
              <a:t>GRANDI GIARDINI.- M</a:t>
            </a:r>
            <a:br>
              <a:rPr lang="es-ES" dirty="0"/>
            </a:br>
            <a:endParaRPr lang="es-ES" dirty="0"/>
          </a:p>
        </p:txBody>
      </p:sp>
      <p:sp>
        <p:nvSpPr>
          <p:cNvPr id="3" name="2 Subtítulo"/>
          <p:cNvSpPr>
            <a:spLocks noGrp="1"/>
          </p:cNvSpPr>
          <p:nvPr>
            <p:ph type="subTitle" idx="1"/>
          </p:nvPr>
        </p:nvSpPr>
        <p:spPr>
          <a:xfrm>
            <a:off x="2627784" y="4509120"/>
            <a:ext cx="4824536" cy="1371600"/>
          </a:xfrm>
        </p:spPr>
        <p:txBody>
          <a:bodyPr>
            <a:normAutofit/>
          </a:bodyPr>
          <a:lstStyle/>
          <a:p>
            <a:r>
              <a:rPr lang="es-ES" dirty="0"/>
              <a:t>Seleccion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Palazzo Patrizi.-Roma</a:t>
            </a:r>
          </a:p>
        </p:txBody>
      </p:sp>
      <p:sp>
        <p:nvSpPr>
          <p:cNvPr id="3" name="2 Marcador de contenido"/>
          <p:cNvSpPr>
            <a:spLocks noGrp="1"/>
          </p:cNvSpPr>
          <p:nvPr>
            <p:ph sz="quarter" idx="1"/>
          </p:nvPr>
        </p:nvSpPr>
        <p:spPr/>
        <p:txBody>
          <a:bodyPr>
            <a:normAutofit lnSpcReduction="10000"/>
          </a:bodyPr>
          <a:lstStyle/>
          <a:p>
            <a:r>
              <a:rPr lang="es-ES" dirty="0"/>
              <a:t>En el corazón de una gran finca en las laderas de la monti della Tolfa, se encuentra el hermoso parque secular de Castel Giuliano, antiguo asentamiento etrusco y romano convertido en marchesi Patrizi desde el siglo XVI.</a:t>
            </a:r>
          </a:p>
          <a:p>
            <a:r>
              <a:rPr lang="es-ES" dirty="0"/>
              <a:t>Después de siglos de abandono los propietarios querían volver al parque, el castillo y la iglesia de la familia un brillo y esplendor olvidado, gracias a las restauraciones largas y precisas. </a:t>
            </a:r>
          </a:p>
          <a:p>
            <a:r>
              <a:rPr lang="es-ES" dirty="0"/>
              <a:t>Por entrar en este jardín encantado, donde la naturaleza se combina armoniosamente con un paisaje de conocimiento botánico-investigación, fue inmediatamente rodeado por una exuberante vegetación, resolvió con gran habilidad.</a:t>
            </a:r>
          </a:p>
        </p:txBody>
      </p:sp>
    </p:spTree>
    <p:extLst>
      <p:ext uri="{BB962C8B-B14F-4D97-AF65-F5344CB8AC3E}">
        <p14:creationId xmlns:p14="http://schemas.microsoft.com/office/powerpoint/2010/main" val="2489078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lstStyle/>
          <a:p>
            <a:r>
              <a:rPr lang="es-ES" dirty="0"/>
              <a:t>Hierbas y arbustos de flores crecen en la base de antiguos y majestuosos ejemplares de Pinus pinea, robles, cedros del Líbano, magnolias y arces, que acentúan el contraste entre la naturaleza espontánea y verde gobernando con fines ornamentales con un magnífico refinamiento de tonos y colores.</a:t>
            </a:r>
          </a:p>
          <a:p>
            <a:r>
              <a:rPr lang="es-ES" dirty="0"/>
              <a:t>Pero la particularidad real de este jardín está representada por la  rosa, para quien el Marqués Patrizi Stephanie  hace años tiene años  una pasión, que le permitió transformar Castel Giuliano en uno de los mayores jardines privados de rosa italianos.</a:t>
            </a:r>
          </a:p>
        </p:txBody>
      </p:sp>
    </p:spTree>
    <p:extLst>
      <p:ext uri="{BB962C8B-B14F-4D97-AF65-F5344CB8AC3E}">
        <p14:creationId xmlns:p14="http://schemas.microsoft.com/office/powerpoint/2010/main" val="4057361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Cientos de rosas antiguas, entre las que quedan impresas en la memoria de magníficos ejemplares de "Barbier Albértine" (variedad de 1821), "azul Magenta" (1900), "Sweet Juliette" (creado en 1989 por el británico Austin tomando un rosas de modelo del siglo XIX, pero consiguiendo el colorismo de los modernos), suben en las viejas paredes con resultados sorprendentes.</a:t>
            </a:r>
          </a:p>
          <a:p>
            <a:r>
              <a:rPr lang="es-ES" dirty="0"/>
              <a:t> Muchas otras rosas arbustos forman arriates y por los vallados, comparten espacio sabiamente diseñados con las lavandas, digitalis, arrayanes y  Ceanothus azules.</a:t>
            </a:r>
          </a:p>
        </p:txBody>
      </p:sp>
    </p:spTree>
    <p:extLst>
      <p:ext uri="{BB962C8B-B14F-4D97-AF65-F5344CB8AC3E}">
        <p14:creationId xmlns:p14="http://schemas.microsoft.com/office/powerpoint/2010/main" val="1208681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16383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952"/>
            <a:ext cx="9144000" cy="3378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9144000" cy="3333750"/>
          </a:xfrm>
          <a:prstGeom prst="rect">
            <a:avLst/>
          </a:prstGeom>
        </p:spPr>
      </p:pic>
    </p:spTree>
    <p:extLst>
      <p:ext uri="{BB962C8B-B14F-4D97-AF65-F5344CB8AC3E}">
        <p14:creationId xmlns:p14="http://schemas.microsoft.com/office/powerpoint/2010/main" val="2270069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19210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2630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8683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Botánico San Liberato.-Roma</a:t>
            </a:r>
          </a:p>
        </p:txBody>
      </p:sp>
      <p:sp>
        <p:nvSpPr>
          <p:cNvPr id="3" name="2 Marcador de contenido"/>
          <p:cNvSpPr>
            <a:spLocks noGrp="1"/>
          </p:cNvSpPr>
          <p:nvPr>
            <p:ph sz="quarter" idx="1"/>
          </p:nvPr>
        </p:nvSpPr>
        <p:spPr/>
        <p:txBody>
          <a:bodyPr>
            <a:normAutofit fontScale="92500" lnSpcReduction="10000"/>
          </a:bodyPr>
          <a:lstStyle/>
          <a:p>
            <a:r>
              <a:rPr lang="es-ES" dirty="0"/>
              <a:t>Diez largos años de laboriosa dedicación y trabajo creativo, en constante diálogo con la naturaleza y el sueño, han permitido el Conde donó Sanminiatelli, su esposa Maria Odescalchi y el gran  diseñador del paisaje Russell Page para dar vida a un sueño y hacerlo parte de los estimadores.</a:t>
            </a:r>
          </a:p>
          <a:p>
            <a:r>
              <a:rPr lang="es-ES" dirty="0"/>
              <a:t>Era la primavera de 1964 cuando Page primero puso un pie en San Liberato. </a:t>
            </a:r>
          </a:p>
          <a:p>
            <a:r>
              <a:rPr lang="es-ES" dirty="0"/>
              <a:t>Tenía esto que decir: "No sé donde pone magia como esta" y él aceptó con humildad y entusiasmo, para hacerlo aún más mágico y un poco mas grande. Es un verdadero jardín botánico que encierra el mundo entero en un espacio de intercambio tan especial como espectacular.</a:t>
            </a:r>
          </a:p>
        </p:txBody>
      </p:sp>
    </p:spTree>
    <p:extLst>
      <p:ext uri="{BB962C8B-B14F-4D97-AF65-F5344CB8AC3E}">
        <p14:creationId xmlns:p14="http://schemas.microsoft.com/office/powerpoint/2010/main" val="959174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Acers canadienses, cerezos japoneses, liquidambar y Parrotia persica conviven con alcanfor, árboles del tulipán, o Nyssa que en otoño parecen incendiarse. </a:t>
            </a:r>
          </a:p>
          <a:p>
            <a:r>
              <a:rPr lang="es-ES" dirty="0"/>
              <a:t>Una parte del jardín está dedicada a las plantas acidófilas; allí se pueden ver camelias de la colección, rododendros, Choysia ternata y bambúes negros de olor dulce.</a:t>
            </a:r>
          </a:p>
          <a:p>
            <a:r>
              <a:rPr lang="es-ES" dirty="0"/>
              <a:t>San Liberato es también y sobre todo una iglesia románica de desgarradora belleza, enclavada en un bosque de castaños que se desvanece en el parque. San Liberato es también un jardín de rosas, o mejor, una galería de rosa en 1 mil matices, parada y recogida por una pequeña fuente de piedra, cuna y cama de nenúfares y ranas.</a:t>
            </a:r>
          </a:p>
        </p:txBody>
      </p:sp>
    </p:spTree>
    <p:extLst>
      <p:ext uri="{BB962C8B-B14F-4D97-AF65-F5344CB8AC3E}">
        <p14:creationId xmlns:p14="http://schemas.microsoft.com/office/powerpoint/2010/main" val="1886845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Hacer sublime  la iglesia y el campanario de 1 mil, en el cual será un higuera  y un ciprés centenario,  a vista de pájaro sobre las aguas del lago del cráter opalina hoy de Bracciano y perfil cónico de Rocca Romana. </a:t>
            </a:r>
          </a:p>
          <a:p>
            <a:r>
              <a:rPr lang="es-ES" dirty="0"/>
              <a:t>Este reino de minucias y vastedades, de luces y sombras, esta crescendo de flores y plantas que, conducen al visitante en un mundo secreto donde cualquier ansiedad desaparece.</a:t>
            </a:r>
          </a:p>
        </p:txBody>
      </p:sp>
    </p:spTree>
    <p:extLst>
      <p:ext uri="{BB962C8B-B14F-4D97-AF65-F5344CB8AC3E}">
        <p14:creationId xmlns:p14="http://schemas.microsoft.com/office/powerpoint/2010/main" val="946087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2933719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508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37982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83246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del Castillo de Grazzano</a:t>
            </a:r>
          </a:p>
        </p:txBody>
      </p:sp>
      <p:sp>
        <p:nvSpPr>
          <p:cNvPr id="3" name="2 Marcador de contenido"/>
          <p:cNvSpPr>
            <a:spLocks noGrp="1"/>
          </p:cNvSpPr>
          <p:nvPr>
            <p:ph sz="quarter" idx="1"/>
          </p:nvPr>
        </p:nvSpPr>
        <p:spPr/>
        <p:txBody>
          <a:bodyPr>
            <a:normAutofit lnSpcReduction="10000"/>
          </a:bodyPr>
          <a:lstStyle/>
          <a:p>
            <a:r>
              <a:rPr lang="es-ES" dirty="0"/>
              <a:t>El Parque del castillo de Grazzano Visconti fue diseñado y construido entre finales de 800 y principios del ' 900 por Duque Giuseppe Visconti di Modrone, padre del Director Luchino Visconti que pasó su infancia. Este es un ejemplo de jardín ecléctico, en el que diferentes inspiraciones conviven armoniosamente: las simetrías de un jardín italiano, situado justo enfrente de la entrada principal del siglo XIV majestuoso castillo. – líneas de las avenidas que parecen dirigir la Visual, convivir con el ambiente romántico creado por las áreas de bosque y caminos serpenteantes que hacia adelante, en un juego de luces y sombras entre los árboles.</a:t>
            </a:r>
          </a:p>
        </p:txBody>
      </p:sp>
    </p:spTree>
    <p:extLst>
      <p:ext uri="{BB962C8B-B14F-4D97-AF65-F5344CB8AC3E}">
        <p14:creationId xmlns:p14="http://schemas.microsoft.com/office/powerpoint/2010/main" val="3611032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sonido del agua del río que fluye Río Grazzano dentro de la finca, invade el parque lleno de fuentes, estatuas, puentes y pequeñas zanjas; integrado en una exuberante vegetación y cruzado un paso en un seto de carpes en arco, como en un cuento de hadas aparece "casa de los niños" - buscada por Duke Giuseppe para juegos de sus  hijas menores Uberta y Nane – con un laberinto de adyacentes tarifas.</a:t>
            </a:r>
          </a:p>
          <a:p>
            <a:r>
              <a:rPr lang="es-ES" dirty="0"/>
              <a:t>La elección de plantas apuntaba a conseguir un efecto arquitectónico permanente: tantos árboles de hoja perenne, como cipreses, pinos, robles, tejos , bojes y arbustos de mirto. Entre las flores, principalmente las rosas de colores brillantes y de delicada fragancia y las hortensias.</a:t>
            </a:r>
          </a:p>
        </p:txBody>
      </p:sp>
    </p:spTree>
    <p:extLst>
      <p:ext uri="{BB962C8B-B14F-4D97-AF65-F5344CB8AC3E}">
        <p14:creationId xmlns:p14="http://schemas.microsoft.com/office/powerpoint/2010/main" val="603000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el Parque viven esencias nativas incultas, también típicas de la zona ecológica en que se inserta Grazzano Visconti: son Bahía-Robles, Olmos, álamos, avellanos, arces de campo, árboles de cerezo, Carpe , arbustos del sotobosque como Manzano silvestre, Cornejo, Ligustro. </a:t>
            </a:r>
          </a:p>
          <a:p>
            <a:r>
              <a:rPr lang="es-ES" dirty="0"/>
              <a:t>Dar un tono más sofisticado a ejemplares arbóreos del parque de cedro, ciprés, glicina de América y varios tramos de bambú.</a:t>
            </a:r>
          </a:p>
          <a:p>
            <a:r>
              <a:rPr lang="es-ES" dirty="0"/>
              <a:t>En 150.000 metros cuadrados del parque hay algunos ejemplares de una obra maestra de período, incluyendo un platanus aceriforme de más de 150 años y un grupo de 80  maravillosos  cedros del Líbano.</a:t>
            </a:r>
          </a:p>
        </p:txBody>
      </p:sp>
    </p:spTree>
    <p:extLst>
      <p:ext uri="{BB962C8B-B14F-4D97-AF65-F5344CB8AC3E}">
        <p14:creationId xmlns:p14="http://schemas.microsoft.com/office/powerpoint/2010/main" val="3286253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440"/>
            <a:ext cx="9144000" cy="3073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3099840"/>
            <a:ext cx="9252520" cy="3758160"/>
          </a:xfrm>
          <a:prstGeom prst="rect">
            <a:avLst/>
          </a:prstGeom>
        </p:spPr>
      </p:pic>
    </p:spTree>
    <p:extLst>
      <p:ext uri="{BB962C8B-B14F-4D97-AF65-F5344CB8AC3E}">
        <p14:creationId xmlns:p14="http://schemas.microsoft.com/office/powerpoint/2010/main" val="3277541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769075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8527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42832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364088" cy="3717032"/>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28926"/>
            <a:ext cx="4211960" cy="6829073"/>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17032"/>
            <a:ext cx="5004048" cy="3107142"/>
          </a:xfrm>
          <a:prstGeom prst="rect">
            <a:avLst/>
          </a:prstGeom>
        </p:spPr>
      </p:pic>
    </p:spTree>
    <p:extLst>
      <p:ext uri="{BB962C8B-B14F-4D97-AF65-F5344CB8AC3E}">
        <p14:creationId xmlns:p14="http://schemas.microsoft.com/office/powerpoint/2010/main" val="2622709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239"/>
            <a:ext cx="4572000" cy="6841522"/>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1956764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CASTILLO DE MIRAMARE</a:t>
            </a:r>
          </a:p>
        </p:txBody>
      </p:sp>
      <p:sp>
        <p:nvSpPr>
          <p:cNvPr id="3" name="2 Marcador de contenido"/>
          <p:cNvSpPr>
            <a:spLocks noGrp="1"/>
          </p:cNvSpPr>
          <p:nvPr>
            <p:ph sz="quarter" idx="1"/>
          </p:nvPr>
        </p:nvSpPr>
        <p:spPr/>
        <p:txBody>
          <a:bodyPr>
            <a:normAutofit lnSpcReduction="10000"/>
          </a:bodyPr>
          <a:lstStyle/>
          <a:p>
            <a:r>
              <a:rPr lang="es-ES" dirty="0"/>
              <a:t>Hasta 1855 el área del parque era una tierra sin cultivar, en la que el joven romántico archiduque Maximiliano de Austria  convirtió en un maravilloso parque al marco de un castillo blanco en estilo ecléctico. </a:t>
            </a:r>
          </a:p>
          <a:p>
            <a:r>
              <a:rPr lang="es-ES" dirty="0"/>
              <a:t>Parece haber sido el muy joven archiduque, apasionado de la botánica, dibujo y tratar el paisaje montañoso, ayudado por el jardinero fiel Jellinek. </a:t>
            </a:r>
          </a:p>
          <a:p>
            <a:r>
              <a:rPr lang="es-ES" dirty="0"/>
              <a:t>El resultado es un jardín costero sobre un pequeño promontorio, donde el viento , hay serpenteantes senderos, escaleras y un parterre con terrazas hacia el oeste. </a:t>
            </a:r>
          </a:p>
        </p:txBody>
      </p:sp>
    </p:spTree>
    <p:extLst>
      <p:ext uri="{BB962C8B-B14F-4D97-AF65-F5344CB8AC3E}">
        <p14:creationId xmlns:p14="http://schemas.microsoft.com/office/powerpoint/2010/main" val="296619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A instancias del archiduque del parque se convirtió un verdadero laboratorio de Botánica, donde desafió a los fríos inviernos de Trieste a aclimatar especies exóticas también muy exigentes. </a:t>
            </a:r>
          </a:p>
          <a:p>
            <a:r>
              <a:rPr lang="es-ES" dirty="0"/>
              <a:t>Para evitar daños en la parte del bora plantar un denso bosque de Pinus nigra ' Austriaca "como barrera cortavientos, un truco que había seguido en otras propiedades a lo largo de la costa.</a:t>
            </a:r>
          </a:p>
          <a:p>
            <a:r>
              <a:rPr lang="es-ES" dirty="0"/>
              <a:t>Desde la entrada de un Park Avenue conduce al castillo blanco, construido en piedra de Istria. Desde su casa de un monumental Bower envuelto en una glicina centenaria, recuerdos de viajes al sur de Italia: al norte conduce a un estanque rodeado de matorrales de Chamaerops humilis, luego el siguiente y más grande Lago de cisnes, con flores de paulownia en la isla, finalmente el bosque de bambú y las guerrillas de los laureles y madroños.</a:t>
            </a:r>
          </a:p>
          <a:p>
            <a:endParaRPr lang="es-ES" dirty="0"/>
          </a:p>
        </p:txBody>
      </p:sp>
    </p:spTree>
    <p:extLst>
      <p:ext uri="{BB962C8B-B14F-4D97-AF65-F5344CB8AC3E}">
        <p14:creationId xmlns:p14="http://schemas.microsoft.com/office/powerpoint/2010/main" val="3227780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la dirección opuesta el parterre de pérgola abre solar vistas, con jardines en terrazas que están abiertas al mar y el sol.</a:t>
            </a:r>
          </a:p>
          <a:p>
            <a:r>
              <a:rPr lang="es-ES" dirty="0"/>
              <a:t> Setos de boj podados llaman a la geometría dentro de floraciónes anuales, tulipanes, salvia splendens, las violetas que preferidas del archiduque, como el Alhelí amarillo nano por Jellinek en las rocas del cercano castillo de Duino.</a:t>
            </a:r>
          </a:p>
          <a:p>
            <a:r>
              <a:rPr lang="es-ES" dirty="0"/>
              <a:t> En el medio se elevan de la audiencia esculturas clásicas, copias de modelos antiguos famosos, colocadas sobre columnas de granito rosa. </a:t>
            </a:r>
          </a:p>
          <a:p>
            <a:r>
              <a:rPr lang="es-ES" dirty="0"/>
              <a:t>Desde el jardín formal con terrazas y escaleras se llega al mar, en un lugar rodeado de hermosos robles, cipreses y pinos de Alepo.</a:t>
            </a:r>
          </a:p>
        </p:txBody>
      </p:sp>
    </p:spTree>
    <p:extLst>
      <p:ext uri="{BB962C8B-B14F-4D97-AF65-F5344CB8AC3E}">
        <p14:creationId xmlns:p14="http://schemas.microsoft.com/office/powerpoint/2010/main" val="3436160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77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5"/>
            <a:ext cx="9144000" cy="6855209"/>
          </a:xfrm>
          <a:prstGeom prst="rect">
            <a:avLst/>
          </a:prstGeom>
        </p:spPr>
      </p:pic>
    </p:spTree>
    <p:extLst>
      <p:ext uri="{BB962C8B-B14F-4D97-AF65-F5344CB8AC3E}">
        <p14:creationId xmlns:p14="http://schemas.microsoft.com/office/powerpoint/2010/main" val="35264510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5"/>
            <a:ext cx="9144000" cy="6855209"/>
          </a:xfrm>
          <a:prstGeom prst="rect">
            <a:avLst/>
          </a:prstGeom>
        </p:spPr>
      </p:pic>
    </p:spTree>
    <p:extLst>
      <p:ext uri="{BB962C8B-B14F-4D97-AF65-F5344CB8AC3E}">
        <p14:creationId xmlns:p14="http://schemas.microsoft.com/office/powerpoint/2010/main" val="15273465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9005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3611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4442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93824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502257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280819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6738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5"/>
            <a:ext cx="9144000" cy="6855209"/>
          </a:xfrm>
          <a:prstGeom prst="rect">
            <a:avLst/>
          </a:prstGeom>
        </p:spPr>
      </p:pic>
    </p:spTree>
    <p:extLst>
      <p:ext uri="{BB962C8B-B14F-4D97-AF65-F5344CB8AC3E}">
        <p14:creationId xmlns:p14="http://schemas.microsoft.com/office/powerpoint/2010/main" val="24784432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1525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0631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401458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25627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51318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86428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72743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36398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0468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3295671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95657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99206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10722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91078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874"/>
            <a:ext cx="9144000" cy="6893518"/>
          </a:xfrm>
          <a:prstGeom prst="rect">
            <a:avLst/>
          </a:prstGeom>
        </p:spPr>
      </p:pic>
    </p:spTree>
    <p:extLst>
      <p:ext uri="{BB962C8B-B14F-4D97-AF65-F5344CB8AC3E}">
        <p14:creationId xmlns:p14="http://schemas.microsoft.com/office/powerpoint/2010/main" val="11934309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0"/>
            <a:ext cx="9144000" cy="6858000"/>
          </a:xfrm>
          <a:prstGeom prst="rect">
            <a:avLst/>
          </a:prstGeom>
        </p:spPr>
      </p:pic>
    </p:spTree>
    <p:extLst>
      <p:ext uri="{BB962C8B-B14F-4D97-AF65-F5344CB8AC3E}">
        <p14:creationId xmlns:p14="http://schemas.microsoft.com/office/powerpoint/2010/main" val="31228684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862151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546908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1416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33771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026"/>
            <a:ext cx="9144000" cy="6846973"/>
          </a:xfrm>
          <a:prstGeom prst="rect">
            <a:avLst/>
          </a:prstGeom>
        </p:spPr>
      </p:pic>
    </p:spTree>
    <p:extLst>
      <p:ext uri="{BB962C8B-B14F-4D97-AF65-F5344CB8AC3E}">
        <p14:creationId xmlns:p14="http://schemas.microsoft.com/office/powerpoint/2010/main" val="6913518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0588" r="1442"/>
          <a:stretch/>
        </p:blipFill>
        <p:spPr>
          <a:xfrm>
            <a:off x="-180528" y="0"/>
            <a:ext cx="9324528" cy="6857999"/>
          </a:xfrm>
          <a:prstGeom prst="rect">
            <a:avLst/>
          </a:prstGeom>
        </p:spPr>
      </p:pic>
    </p:spTree>
    <p:extLst>
      <p:ext uri="{BB962C8B-B14F-4D97-AF65-F5344CB8AC3E}">
        <p14:creationId xmlns:p14="http://schemas.microsoft.com/office/powerpoint/2010/main" val="9573043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94455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274"/>
          <a:stretch/>
        </p:blipFill>
        <p:spPr>
          <a:xfrm>
            <a:off x="0" y="13446"/>
            <a:ext cx="9144000" cy="6844553"/>
          </a:xfrm>
          <a:prstGeom prst="rect">
            <a:avLst/>
          </a:prstGeom>
        </p:spPr>
      </p:pic>
    </p:spTree>
    <p:extLst>
      <p:ext uri="{BB962C8B-B14F-4D97-AF65-F5344CB8AC3E}">
        <p14:creationId xmlns:p14="http://schemas.microsoft.com/office/powerpoint/2010/main" val="25170216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90809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105708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677" t="6061" r="4173" b="5418"/>
          <a:stretch/>
        </p:blipFill>
        <p:spPr>
          <a:xfrm>
            <a:off x="0" y="0"/>
            <a:ext cx="9144000" cy="6858000"/>
          </a:xfrm>
          <a:prstGeom prst="rect">
            <a:avLst/>
          </a:prstGeom>
        </p:spPr>
      </p:pic>
    </p:spTree>
    <p:extLst>
      <p:ext uri="{BB962C8B-B14F-4D97-AF65-F5344CB8AC3E}">
        <p14:creationId xmlns:p14="http://schemas.microsoft.com/office/powerpoint/2010/main" val="23139683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346062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Pallavicino</a:t>
            </a:r>
          </a:p>
        </p:txBody>
      </p:sp>
      <p:sp>
        <p:nvSpPr>
          <p:cNvPr id="3" name="2 Marcador de contenido"/>
          <p:cNvSpPr>
            <a:spLocks noGrp="1"/>
          </p:cNvSpPr>
          <p:nvPr>
            <p:ph sz="quarter" idx="1"/>
          </p:nvPr>
        </p:nvSpPr>
        <p:spPr/>
        <p:txBody>
          <a:bodyPr>
            <a:normAutofit lnSpcReduction="10000"/>
          </a:bodyPr>
          <a:lstStyle/>
          <a:p>
            <a:r>
              <a:rPr lang="es-ES" dirty="0"/>
              <a:t>La villa fue construida en 1855 a instancias de amigo Ruggero Bonghi, Manzoni y de Rosmini. El nuevo propietario, el duque de Villambrosa, amplio la villa y puso en grupos de lugar de árboles en el momento prácticamente desconocido en Italia, como Liriodendron tulipifera y sequoyas.Más tarde pasó a la propiedad en 1862 a la marchesi Pallavicino, que han enriquecido el parque con invernaderos y muchas avenidas y adornado el edificio dentro y fuera con decoraciones y dándole su aspecto actual. El parque, ubicado como uno de los más grandes del Lago Maggiore, se extiende por cerca de 15 hectáreas. </a:t>
            </a:r>
          </a:p>
        </p:txBody>
      </p:sp>
    </p:spTree>
    <p:extLst>
      <p:ext uri="{BB962C8B-B14F-4D97-AF65-F5344CB8AC3E}">
        <p14:creationId xmlns:p14="http://schemas.microsoft.com/office/powerpoint/2010/main" val="28333922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vegetación consiste principalmente en árboles de las tulipás, arces rojos, castaños, hayas en muchas variedades, alerces, robles, plátanos, magnolias e imponentes sequoyas. </a:t>
            </a:r>
          </a:p>
          <a:p>
            <a:r>
              <a:rPr lang="es-ES" dirty="0"/>
              <a:t>Un magnífico cedro del Líbano compite por la grandeza con la fachada de la villa.</a:t>
            </a:r>
          </a:p>
          <a:p>
            <a:r>
              <a:rPr lang="es-ES" dirty="0"/>
              <a:t>La atracción principal del parque está formada por la presencia de más de 50 especies de mamíferos y aves. Canguros, cebras, venados, llamas, alpacas viven libres en grandes espacios.</a:t>
            </a:r>
          </a:p>
          <a:p>
            <a:r>
              <a:rPr lang="es-ES" dirty="0"/>
              <a:t> Un estanque con cisnes, patos, ánades reales y otras aves acuáticas. En  hermosos aviarios  se plantean varias especies de loros exóticos, cálaos, tucanes, faisanes, mientras que en jaulas hurones viven perfectamente , suricatas,  zorros del desierto  zorrillos, etc..</a:t>
            </a:r>
          </a:p>
          <a:p>
            <a:endParaRPr lang="es-ES" dirty="0"/>
          </a:p>
        </p:txBody>
      </p:sp>
    </p:spTree>
    <p:extLst>
      <p:ext uri="{BB962C8B-B14F-4D97-AF65-F5344CB8AC3E}">
        <p14:creationId xmlns:p14="http://schemas.microsoft.com/office/powerpoint/2010/main" val="6105699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También están abiertas para visitar las antiguas caballerizas, ahora convertidas en un restaurante y el encantador chalet con vistas al jardín, decorado con flores de temporada brillantes y un hermoso jardín de rosas.</a:t>
            </a:r>
          </a:p>
        </p:txBody>
      </p:sp>
    </p:spTree>
    <p:extLst>
      <p:ext uri="{BB962C8B-B14F-4D97-AF65-F5344CB8AC3E}">
        <p14:creationId xmlns:p14="http://schemas.microsoft.com/office/powerpoint/2010/main" val="42448142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0557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42"/>
            <a:ext cx="4953000" cy="230505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6" y="2268672"/>
            <a:ext cx="4953000" cy="230505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78" y="4437112"/>
            <a:ext cx="4953000" cy="2420888"/>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6168" y="-7803"/>
            <a:ext cx="4497832" cy="6858000"/>
          </a:xfrm>
          <a:prstGeom prst="rect">
            <a:avLst/>
          </a:prstGeom>
        </p:spPr>
      </p:pic>
    </p:spTree>
    <p:extLst>
      <p:ext uri="{BB962C8B-B14F-4D97-AF65-F5344CB8AC3E}">
        <p14:creationId xmlns:p14="http://schemas.microsoft.com/office/powerpoint/2010/main" val="20617040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65396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3131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06208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39036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58011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27235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134"/>
            <a:ext cx="9144000" cy="6913133"/>
          </a:xfrm>
          <a:prstGeom prst="rect">
            <a:avLst/>
          </a:prstGeom>
        </p:spPr>
      </p:pic>
    </p:spTree>
    <p:extLst>
      <p:ext uri="{BB962C8B-B14F-4D97-AF65-F5344CB8AC3E}">
        <p14:creationId xmlns:p14="http://schemas.microsoft.com/office/powerpoint/2010/main" val="25656018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47197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686126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55124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64152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70691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326"/>
            <a:ext cx="9144000" cy="6845674"/>
          </a:xfrm>
          <a:prstGeom prst="rect">
            <a:avLst/>
          </a:prstGeom>
        </p:spPr>
      </p:pic>
    </p:spTree>
    <p:extLst>
      <p:ext uri="{BB962C8B-B14F-4D97-AF65-F5344CB8AC3E}">
        <p14:creationId xmlns:p14="http://schemas.microsoft.com/office/powerpoint/2010/main" val="19628001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439486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44815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60703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durazzo pallavicini</a:t>
            </a:r>
          </a:p>
        </p:txBody>
      </p:sp>
      <p:sp>
        <p:nvSpPr>
          <p:cNvPr id="3" name="2 Marcador de contenido"/>
          <p:cNvSpPr>
            <a:spLocks noGrp="1"/>
          </p:cNvSpPr>
          <p:nvPr>
            <p:ph sz="quarter" idx="1"/>
          </p:nvPr>
        </p:nvSpPr>
        <p:spPr/>
        <p:txBody>
          <a:bodyPr>
            <a:normAutofit lnSpcReduction="10000"/>
          </a:bodyPr>
          <a:lstStyle/>
          <a:p>
            <a:r>
              <a:rPr lang="es-ES" dirty="0"/>
              <a:t>La Villa Durazzo Pallavicini-es una villa con notable parque del siglo XIX en el estilo romántico inglés y un pequeño jardín botánico . </a:t>
            </a:r>
          </a:p>
          <a:p>
            <a:r>
              <a:rPr lang="es-ES" dirty="0"/>
              <a:t>La villa alberga hoy el Museo di Archeologia Ligure, y está situado en la calle Via Pallavicini, 13, justo al lado de la estación de tren en Pegli , un suburbio de Génova , Italia . El parque y el jardín botánico están abiertos todos los días. </a:t>
            </a:r>
          </a:p>
          <a:p>
            <a:r>
              <a:rPr lang="es-ES" dirty="0"/>
              <a:t>La finca se inició a finales del siglo XVII por Clelia Durazzo Grimaldi , quien estableció el Giardino botanico Clelia Durazzo Grimaldi en ese momento. Parque notable de hoy fue creado por su sobrino Ignazio Alessandro Pallavicini después heredó la propiedad. </a:t>
            </a:r>
          </a:p>
          <a:p>
            <a:endParaRPr lang="es-ES" dirty="0"/>
          </a:p>
        </p:txBody>
      </p:sp>
    </p:spTree>
    <p:extLst>
      <p:ext uri="{BB962C8B-B14F-4D97-AF65-F5344CB8AC3E}">
        <p14:creationId xmlns:p14="http://schemas.microsoft.com/office/powerpoint/2010/main" val="12321262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parque fue diseñado por Michele Canzio , escenógrafo del Teatro Carlo Felice , y construido entre 1840 y 1846. Cubre unos 97.000 m² de ladera detrás de la villa. Aunque reconocible en el estilo romántico inglés, el jardín es muy teatral, hasta el punto de ser organizado como una serie de escenas que forman una obra con prólogo y tres actos (retorno a la naturaleza, la memoria, purificación). Estructuras y estatuas por el jardín forman los centros de coordinación de este libreto. </a:t>
            </a:r>
          </a:p>
          <a:p>
            <a:r>
              <a:rPr lang="es-ES" dirty="0"/>
              <a:t>Cuando el parque abrió sus puertas en septiembre de 1846, con motivo del VIII Congresso degli Italiani Scienziati, rápidamente ganó fama nacional. En 1928, su actual propietario, Matilde Gustinani, donó dos parques y jardines botánicos a Génova para su uso como parque público. </a:t>
            </a:r>
          </a:p>
          <a:p>
            <a:endParaRPr lang="es-ES" dirty="0"/>
          </a:p>
        </p:txBody>
      </p:sp>
    </p:spTree>
    <p:extLst>
      <p:ext uri="{BB962C8B-B14F-4D97-AF65-F5344CB8AC3E}">
        <p14:creationId xmlns:p14="http://schemas.microsoft.com/office/powerpoint/2010/main" val="36571575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Durante el resto del siglo XX, el jardín cayó en algún mal, y de hecho se vio amenazada en 1972 por la construcción de una carretera cercana. Su restauración comenzó en 1991, sin embargo, en honor del descubrimiento de América, Cristóbal Colón. A partir de 2006 alrededor de la mitad del parque está abierto para los visitantes. </a:t>
            </a:r>
          </a:p>
          <a:p>
            <a:r>
              <a:rPr lang="es-ES" dirty="0"/>
              <a:t>El parque cuenta con dos piscinas, una docena de estructuras notables, varias estatuas y una extensa gruta . La gruta representa un dantesco infierno, con caminos y el lago subterráneo a través del cual el visitante puede ascender al Paraíso.</a:t>
            </a:r>
          </a:p>
          <a:p>
            <a:r>
              <a:rPr lang="es-ES" dirty="0"/>
              <a:t> En años anteriores, los visitantes podían explorar la gruta en barco. </a:t>
            </a:r>
          </a:p>
        </p:txBody>
      </p:sp>
    </p:spTree>
    <p:extLst>
      <p:ext uri="{BB962C8B-B14F-4D97-AF65-F5344CB8AC3E}">
        <p14:creationId xmlns:p14="http://schemas.microsoft.com/office/powerpoint/2010/main" val="2665736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Las etiquetas incluyen un café en forma de arco de triunfo, Casa rústica, Capilla de Madonna, Mausoleo del capitán, el Templo de Diana, Flower House, Temple turca, el Obelisco y la pagoda china. </a:t>
            </a:r>
          </a:p>
          <a:p>
            <a:r>
              <a:rPr lang="es-ES" dirty="0"/>
              <a:t>El parque también contiene una serie de plantaciones de interés botánico, incluyendo especímenes maduros un montón de palmeras exóticas y un maravilloso stand de unas 160 Camellia japonica. </a:t>
            </a:r>
          </a:p>
          <a:p>
            <a:endParaRPr lang="es-ES" dirty="0"/>
          </a:p>
        </p:txBody>
      </p:sp>
    </p:spTree>
    <p:extLst>
      <p:ext uri="{BB962C8B-B14F-4D97-AF65-F5344CB8AC3E}">
        <p14:creationId xmlns:p14="http://schemas.microsoft.com/office/powerpoint/2010/main" val="18096945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617" t="2745" r="1617" b="2354"/>
          <a:stretch/>
        </p:blipFill>
        <p:spPr>
          <a:xfrm>
            <a:off x="0" y="-243408"/>
            <a:ext cx="9144000" cy="7272808"/>
          </a:xfrm>
          <a:prstGeom prst="rect">
            <a:avLst/>
          </a:prstGeom>
        </p:spPr>
      </p:pic>
    </p:spTree>
    <p:extLst>
      <p:ext uri="{BB962C8B-B14F-4D97-AF65-F5344CB8AC3E}">
        <p14:creationId xmlns:p14="http://schemas.microsoft.com/office/powerpoint/2010/main" val="37612997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3705491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02272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3364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4351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09826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5396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708487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83693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26" y="0"/>
            <a:ext cx="9097347" cy="6858000"/>
          </a:xfrm>
          <a:prstGeom prst="rect">
            <a:avLst/>
          </a:prstGeom>
        </p:spPr>
      </p:pic>
    </p:spTree>
    <p:extLst>
      <p:ext uri="{BB962C8B-B14F-4D97-AF65-F5344CB8AC3E}">
        <p14:creationId xmlns:p14="http://schemas.microsoft.com/office/powerpoint/2010/main" val="165770415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13254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891383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970325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69" r="1221" b="2156"/>
          <a:stretch/>
        </p:blipFill>
        <p:spPr>
          <a:xfrm>
            <a:off x="0" y="-387424"/>
            <a:ext cx="9144000" cy="7097506"/>
          </a:xfrm>
          <a:prstGeom prst="rect">
            <a:avLst/>
          </a:prstGeom>
        </p:spPr>
      </p:pic>
    </p:spTree>
    <p:extLst>
      <p:ext uri="{BB962C8B-B14F-4D97-AF65-F5344CB8AC3E}">
        <p14:creationId xmlns:p14="http://schemas.microsoft.com/office/powerpoint/2010/main" val="23575262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21" b="1373"/>
          <a:stretch/>
        </p:blipFill>
        <p:spPr>
          <a:xfrm>
            <a:off x="23326" y="0"/>
            <a:ext cx="9120674" cy="6858000"/>
          </a:xfrm>
          <a:prstGeom prst="rect">
            <a:avLst/>
          </a:prstGeom>
        </p:spPr>
      </p:pic>
    </p:spTree>
    <p:extLst>
      <p:ext uri="{BB962C8B-B14F-4D97-AF65-F5344CB8AC3E}">
        <p14:creationId xmlns:p14="http://schemas.microsoft.com/office/powerpoint/2010/main" val="26864843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7735803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89033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56260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982769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82015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004048" cy="68580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984" y="-34244"/>
            <a:ext cx="4716016" cy="6858000"/>
          </a:xfrm>
          <a:prstGeom prst="rect">
            <a:avLst/>
          </a:prstGeom>
        </p:spPr>
      </p:pic>
    </p:spTree>
    <p:extLst>
      <p:ext uri="{BB962C8B-B14F-4D97-AF65-F5344CB8AC3E}">
        <p14:creationId xmlns:p14="http://schemas.microsoft.com/office/powerpoint/2010/main" val="165945755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22573808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636" y="-99392"/>
            <a:ext cx="4615372" cy="6957392"/>
          </a:xfrm>
          <a:prstGeom prst="rect">
            <a:avLst/>
          </a:prstGeom>
        </p:spPr>
      </p:pic>
    </p:spTree>
    <p:extLst>
      <p:ext uri="{BB962C8B-B14F-4D97-AF65-F5344CB8AC3E}">
        <p14:creationId xmlns:p14="http://schemas.microsoft.com/office/powerpoint/2010/main" val="345254954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3" y="26894"/>
            <a:ext cx="4994085"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26894"/>
            <a:ext cx="4716016" cy="6858000"/>
          </a:xfrm>
          <a:prstGeom prst="rect">
            <a:avLst/>
          </a:prstGeom>
        </p:spPr>
      </p:pic>
    </p:spTree>
    <p:extLst>
      <p:ext uri="{BB962C8B-B14F-4D97-AF65-F5344CB8AC3E}">
        <p14:creationId xmlns:p14="http://schemas.microsoft.com/office/powerpoint/2010/main" val="30673558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TotalTime>
  <Words>2569</Words>
  <Application>Microsoft Office PowerPoint</Application>
  <PresentationFormat>Presentación en pantalla (4:3)</PresentationFormat>
  <Paragraphs>229</Paragraphs>
  <Slides>116</Slides>
  <Notes>87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116</vt:i4>
      </vt:variant>
    </vt:vector>
  </HeadingPairs>
  <TitlesOfParts>
    <vt:vector size="121" baseType="lpstr">
      <vt:lpstr>Calibri</vt:lpstr>
      <vt:lpstr>Century Schoolbook</vt:lpstr>
      <vt:lpstr>Wingdings</vt:lpstr>
      <vt:lpstr>Wingdings 2</vt:lpstr>
      <vt:lpstr>Default Theme</vt:lpstr>
      <vt:lpstr>EUROPA.-LA VUELTA AL MUNDO EN 885 JARDINES.-ITALIA.- GRANDI GIARDINI.- M </vt:lpstr>
      <vt:lpstr>Palazzo Patrizi.-Roma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Botánico San Liberato.-Roma</vt:lpstr>
      <vt:lpstr>Presentación de PowerPoint</vt:lpstr>
      <vt:lpstr>Presentación de PowerPoint</vt:lpstr>
      <vt:lpstr>Presentación de PowerPoint</vt:lpstr>
      <vt:lpstr>Presentación de PowerPoint</vt:lpstr>
      <vt:lpstr>Presentación de PowerPoint</vt:lpstr>
      <vt:lpstr>Presentación de PowerPoint</vt:lpstr>
      <vt:lpstr>Parque del Castillo de Grazzano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CASTILLO DE MIRAMARE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Pallavicino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durazzo pallavicini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2018-03-12T10:28:59Z</dcterms:modified>
</cp:coreProperties>
</file>