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3"/>
  </p:notesMasterIdLst>
  <p:sldIdLst>
    <p:sldId id="256" r:id="rId2"/>
    <p:sldId id="257" r:id="rId3"/>
    <p:sldId id="258" r:id="rId4"/>
    <p:sldId id="259" r:id="rId5"/>
    <p:sldId id="260" r:id="rId6"/>
    <p:sldId id="265" r:id="rId7"/>
    <p:sldId id="266" r:id="rId8"/>
    <p:sldId id="261" r:id="rId9"/>
    <p:sldId id="262" r:id="rId10"/>
    <p:sldId id="263" r:id="rId11"/>
    <p:sldId id="264" r:id="rId12"/>
    <p:sldId id="267" r:id="rId13"/>
    <p:sldId id="268" r:id="rId14"/>
    <p:sldId id="269" r:id="rId15"/>
    <p:sldId id="270" r:id="rId16"/>
    <p:sldId id="271" r:id="rId17"/>
    <p:sldId id="272" r:id="rId18"/>
    <p:sldId id="273" r:id="rId19"/>
    <p:sldId id="274" r:id="rId20"/>
    <p:sldId id="293" r:id="rId21"/>
    <p:sldId id="294" r:id="rId22"/>
    <p:sldId id="288" r:id="rId23"/>
    <p:sldId id="302" r:id="rId24"/>
    <p:sldId id="301" r:id="rId25"/>
    <p:sldId id="295" r:id="rId26"/>
    <p:sldId id="308" r:id="rId27"/>
    <p:sldId id="316" r:id="rId28"/>
    <p:sldId id="275" r:id="rId29"/>
    <p:sldId id="276" r:id="rId30"/>
    <p:sldId id="277" r:id="rId31"/>
    <p:sldId id="278" r:id="rId32"/>
    <p:sldId id="279" r:id="rId33"/>
    <p:sldId id="280" r:id="rId34"/>
    <p:sldId id="281" r:id="rId35"/>
    <p:sldId id="282" r:id="rId36"/>
    <p:sldId id="283" r:id="rId37"/>
    <p:sldId id="284" r:id="rId38"/>
    <p:sldId id="289" r:id="rId39"/>
    <p:sldId id="292" r:id="rId40"/>
    <p:sldId id="285" r:id="rId41"/>
    <p:sldId id="286" r:id="rId42"/>
    <p:sldId id="287" r:id="rId43"/>
    <p:sldId id="290" r:id="rId44"/>
    <p:sldId id="291" r:id="rId45"/>
    <p:sldId id="296" r:id="rId46"/>
    <p:sldId id="297" r:id="rId47"/>
    <p:sldId id="298" r:id="rId48"/>
    <p:sldId id="299" r:id="rId49"/>
    <p:sldId id="300" r:id="rId50"/>
    <p:sldId id="303" r:id="rId51"/>
    <p:sldId id="304" r:id="rId52"/>
    <p:sldId id="305" r:id="rId53"/>
    <p:sldId id="306" r:id="rId54"/>
    <p:sldId id="307" r:id="rId55"/>
    <p:sldId id="309" r:id="rId56"/>
    <p:sldId id="310" r:id="rId57"/>
    <p:sldId id="311" r:id="rId58"/>
    <p:sldId id="312" r:id="rId59"/>
    <p:sldId id="313" r:id="rId60"/>
    <p:sldId id="314" r:id="rId61"/>
    <p:sldId id="315"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E1DB86-B2E5-4B2D-AF41-058C4DC3775F}"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E7E8EB-B63F-4DBE-86C4-737E25FE8928}" type="slidenum">
              <a:rPr lang="es-ES" smtClean="0"/>
              <a:t>‹Nº›</a:t>
            </a:fld>
            <a:endParaRPr lang="es-ES" dirty="0"/>
          </a:p>
        </p:txBody>
      </p:sp>
    </p:spTree>
    <p:extLst>
      <p:ext uri="{BB962C8B-B14F-4D97-AF65-F5344CB8AC3E}">
        <p14:creationId xmlns:p14="http://schemas.microsoft.com/office/powerpoint/2010/main" val="3992852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Storico Seghetti Panichi.</a:t>
            </a:r>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2790112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Storico Seghetti Panichi.-q</a:t>
            </a:r>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994842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Storico Seghetti Panichi.-q</a:t>
            </a:r>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8285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Storico Seghetti Panichi.-Parco</a:t>
            </a:r>
            <a:r>
              <a:rPr lang="it-IT" baseline="0" dirty="0"/>
              <a:t> bioenergetico</a:t>
            </a:r>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130812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Storico Seghetti Panichi.-q</a:t>
            </a:r>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708089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Storico Seghetti Panichi.-q</a:t>
            </a:r>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128825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Storico Seghetti Panichi.-q</a:t>
            </a:r>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1658208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Storico Seghetti Panichi.-q</a:t>
            </a:r>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530011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Storico Seghetti Panichi.-q</a:t>
            </a:r>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821998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Storico Seghetti Panichi.-q</a:t>
            </a:r>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625648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Storico Seghetti Panichi.-q</a:t>
            </a:r>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459178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653497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722901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200846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3069247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750190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967738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2726118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460464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25242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017129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8782530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3009022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74165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822195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5958126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8283684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821532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7169385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25068614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3962981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567204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3178158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41403222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9334902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42766730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4955613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0204954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7636849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6621362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41161838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5778309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0481564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9053057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23628409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31818210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Caserta.-Diana y Attenon</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6198741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Diana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2132961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6096202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1275497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4136623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2046935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Caserta</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40587458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064123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5760795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1496332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5163337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3696721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4750635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9389542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5026412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6247780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9858904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1219354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4331394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40809671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488518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93890678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8345580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8452885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47700177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5673820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5542185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20856107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126906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0614061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2309264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40254899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42281041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78284707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2521658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4943512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7800349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3015629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6491449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9579259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08729040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402172771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42199801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5204895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40026629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6588035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03204754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82831913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0145189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62437530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08045407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194813378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Sacro Bosco di Bomarzo</a:t>
            </a:r>
          </a:p>
          <a:p>
            <a:endParaRPr lang="es-ES" dirty="0"/>
          </a:p>
        </p:txBody>
      </p:sp>
      <p:sp>
        <p:nvSpPr>
          <p:cNvPr id="4" name="3 Marcador de número de diapositiva"/>
          <p:cNvSpPr>
            <a:spLocks noGrp="1"/>
          </p:cNvSpPr>
          <p:nvPr>
            <p:ph type="sldNum" sz="quarter" idx="10"/>
          </p:nvPr>
        </p:nvSpPr>
        <p:spPr/>
        <p:txBody>
          <a:bodyPr/>
          <a:lstStyle/>
          <a:p>
            <a:fld id="{0E145D60-5814-46E2-B687-F911219BA11E}"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449801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73.JPG"/></Relationships>
</file>

<file path=ppt/slides/_rels/slide7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9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104.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1944216"/>
          </a:xfrm>
        </p:spPr>
        <p:txBody>
          <a:bodyPr>
            <a:normAutofit fontScale="90000"/>
          </a:bodyPr>
          <a:lstStyle/>
          <a:p>
            <a:r>
              <a:rPr lang="es-ES" sz="3600" dirty="0"/>
              <a:t>EUROPA.-LA VUELTA AL MUNDO EN 885 JARDINES.-ITALIA.-</a:t>
            </a:r>
            <a:br>
              <a:rPr lang="es-ES" sz="3600" dirty="0"/>
            </a:br>
            <a:r>
              <a:rPr lang="es-ES" sz="3600" dirty="0"/>
              <a:t>GRANDI GIARDINI.-N </a:t>
            </a:r>
            <a:br>
              <a:rPr lang="es-ES" dirty="0"/>
            </a:br>
            <a:endParaRPr lang="es-ES" dirty="0"/>
          </a:p>
        </p:txBody>
      </p:sp>
      <p:sp>
        <p:nvSpPr>
          <p:cNvPr id="3" name="2 Subtítulo"/>
          <p:cNvSpPr>
            <a:spLocks noGrp="1"/>
          </p:cNvSpPr>
          <p:nvPr>
            <p:ph type="subTitle" idx="1"/>
          </p:nvPr>
        </p:nvSpPr>
        <p:spPr>
          <a:xfrm>
            <a:off x="2843808" y="4509120"/>
            <a:ext cx="4680520" cy="1371600"/>
          </a:xfrm>
        </p:spPr>
        <p:txBody>
          <a:bodyPr/>
          <a:lstStyle/>
          <a:p>
            <a:r>
              <a:rPr lang="es-ES" dirty="0"/>
              <a:t>Seleccion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Parco Storico Seghetti Panichi </a:t>
            </a:r>
            <a:endParaRPr lang="es-ES" dirty="0"/>
          </a:p>
        </p:txBody>
      </p:sp>
      <p:sp>
        <p:nvSpPr>
          <p:cNvPr id="3" name="2 Marcador de contenido"/>
          <p:cNvSpPr>
            <a:spLocks noGrp="1"/>
          </p:cNvSpPr>
          <p:nvPr>
            <p:ph sz="quarter" idx="1"/>
          </p:nvPr>
        </p:nvSpPr>
        <p:spPr/>
        <p:txBody>
          <a:bodyPr/>
          <a:lstStyle/>
          <a:p>
            <a:r>
              <a:rPr lang="es-ES" dirty="0"/>
              <a:t>En 1860 de la Italia unificada, fuerte defensa la construcción de la hoja, que era de medieval times Torre, Castillo, Palacio, refina con un hermoso jardín. Diseñado y construido entre 1875 y 1890 por el gran arquitecto de paisaje alemán y botánico Ludwig Winter, el parque es evidencia de su gran amor por palmeras.</a:t>
            </a:r>
          </a:p>
          <a:p>
            <a:r>
              <a:rPr lang="es-ES" dirty="0"/>
              <a:t> Puedes ver los dos especímenes raros de Jubaea spectabilis, numerosos Phoenix canariensis y pH. dactilifera, Heritea de ejército azul plata y monumental Washingtonia filifera, Chamaerops humilis y Yucca gloriosa, Cordyline australis.</a:t>
            </a:r>
          </a:p>
        </p:txBody>
      </p:sp>
    </p:spTree>
    <p:extLst>
      <p:ext uri="{BB962C8B-B14F-4D97-AF65-F5344CB8AC3E}">
        <p14:creationId xmlns:p14="http://schemas.microsoft.com/office/powerpoint/2010/main" val="1183961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859216" cy="5709248"/>
          </a:xfrm>
        </p:spPr>
        <p:txBody>
          <a:bodyPr>
            <a:normAutofit lnSpcReduction="10000"/>
          </a:bodyPr>
          <a:lstStyle/>
          <a:p>
            <a:r>
              <a:rPr lang="es-ES" dirty="0"/>
              <a:t>El parque se observa como el primer jardín histórico Italiano con grandes áreas de bioenergía.</a:t>
            </a:r>
          </a:p>
          <a:p>
            <a:r>
              <a:rPr lang="es-ES" dirty="0"/>
              <a:t> Detecciones de electromagnetismo han durado dos años. </a:t>
            </a:r>
          </a:p>
          <a:p>
            <a:r>
              <a:rPr lang="es-ES" dirty="0"/>
              <a:t>Caminando en un agradable entorno natural y parando en calma, calmante de sitios web, podrá disfrutar de un lugar que sugiere al visitante una verificación concreta de los beneficios generados por varias especies de plantas.</a:t>
            </a:r>
          </a:p>
          <a:p>
            <a:r>
              <a:rPr lang="es-ES" dirty="0"/>
              <a:t> Algunos son típicas del paisaje marchigiano, por ejemplo hayas rojas  y robles. Otras, especialmente alrededor del estanque, Oriental suave: oro son el Ginkgo biloba, Prunus Japón que Rosa, los primeros en florecer, son precursores de la primavera, una Taxodium distichum  y una Sophora japonica 'Pendula'. </a:t>
            </a:r>
          </a:p>
        </p:txBody>
      </p:sp>
    </p:spTree>
    <p:extLst>
      <p:ext uri="{BB962C8B-B14F-4D97-AF65-F5344CB8AC3E}">
        <p14:creationId xmlns:p14="http://schemas.microsoft.com/office/powerpoint/2010/main" val="2382734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Además, viven a cuerpo de nenúfares y flores de loto.</a:t>
            </a:r>
          </a:p>
          <a:p>
            <a:r>
              <a:rPr lang="es-ES" dirty="0"/>
              <a:t>Por aromas de palmeras, árboles de olivos y naranjos de antiguo ersemlari que crecen en los jardínes producen un aceite de cuerpo sedoso y suavemente perfumado, que forma parte de la "línea de belleza princesa Pignatelli".</a:t>
            </a:r>
          </a:p>
          <a:p>
            <a:endParaRPr lang="es-ES" dirty="0"/>
          </a:p>
        </p:txBody>
      </p:sp>
    </p:spTree>
    <p:extLst>
      <p:ext uri="{BB962C8B-B14F-4D97-AF65-F5344CB8AC3E}">
        <p14:creationId xmlns:p14="http://schemas.microsoft.com/office/powerpoint/2010/main" val="1717191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78" y="28636"/>
            <a:ext cx="4953000" cy="230505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78" y="2344102"/>
            <a:ext cx="4953000" cy="230505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78" y="4552950"/>
            <a:ext cx="4953000" cy="2305050"/>
          </a:xfrm>
          <a:prstGeom prst="rect">
            <a:avLst/>
          </a:prstGeom>
        </p:spPr>
      </p:pic>
      <p:pic>
        <p:nvPicPr>
          <p:cNvPr id="7" name="6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69478" y="0"/>
            <a:ext cx="4174522" cy="6858000"/>
          </a:xfrm>
          <a:prstGeom prst="rect">
            <a:avLst/>
          </a:prstGeom>
        </p:spPr>
      </p:pic>
    </p:spTree>
    <p:extLst>
      <p:ext uri="{BB962C8B-B14F-4D97-AF65-F5344CB8AC3E}">
        <p14:creationId xmlns:p14="http://schemas.microsoft.com/office/powerpoint/2010/main" val="3516770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0497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9854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9972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35035" cy="6858000"/>
          </a:xfrm>
          <a:prstGeom prst="rect">
            <a:avLst/>
          </a:prstGeom>
        </p:spPr>
      </p:pic>
    </p:spTree>
    <p:extLst>
      <p:ext uri="{BB962C8B-B14F-4D97-AF65-F5344CB8AC3E}">
        <p14:creationId xmlns:p14="http://schemas.microsoft.com/office/powerpoint/2010/main" val="352069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57727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1452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9221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84844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721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0342"/>
            <a:ext cx="9144000" cy="6898341"/>
          </a:xfrm>
          <a:prstGeom prst="rect">
            <a:avLst/>
          </a:prstGeom>
        </p:spPr>
      </p:pic>
    </p:spTree>
    <p:extLst>
      <p:ext uri="{BB962C8B-B14F-4D97-AF65-F5344CB8AC3E}">
        <p14:creationId xmlns:p14="http://schemas.microsoft.com/office/powerpoint/2010/main" val="3171885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0158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Reggia di caserta.-napoles</a:t>
            </a:r>
          </a:p>
        </p:txBody>
      </p:sp>
      <p:sp>
        <p:nvSpPr>
          <p:cNvPr id="3" name="2 Marcador de contenido"/>
          <p:cNvSpPr>
            <a:spLocks noGrp="1"/>
          </p:cNvSpPr>
          <p:nvPr>
            <p:ph sz="quarter" idx="1"/>
          </p:nvPr>
        </p:nvSpPr>
        <p:spPr/>
        <p:txBody>
          <a:bodyPr>
            <a:normAutofit/>
          </a:bodyPr>
          <a:lstStyle/>
          <a:p>
            <a:r>
              <a:rPr lang="es-ES" dirty="0"/>
              <a:t>El Palacio y el parque real de Caserta fueron diseñados en la segunda mitad del siglo XVIII por el arquitecto. Luigi Vanvitelli a instancias de Carlos de Borbón, hijo de Philip V y Elisabeth Farnese.</a:t>
            </a:r>
          </a:p>
          <a:p>
            <a:r>
              <a:rPr lang="es-ES" dirty="0"/>
              <a:t>El parque, de 122 hectáreas, se divide en dos partes. </a:t>
            </a:r>
          </a:p>
          <a:p>
            <a:r>
              <a:rPr lang="es-ES" dirty="0"/>
              <a:t>La primera consiste en parterres extensas, separados por una céntrica avenida que conduce a la fuente de Margaret y da acceso a varias avenidas bordeadas de matorrales de Linden árboles, carpes y robles. </a:t>
            </a:r>
          </a:p>
        </p:txBody>
      </p:sp>
    </p:spTree>
    <p:extLst>
      <p:ext uri="{BB962C8B-B14F-4D97-AF65-F5344CB8AC3E}">
        <p14:creationId xmlns:p14="http://schemas.microsoft.com/office/powerpoint/2010/main" val="129120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836712"/>
            <a:ext cx="7467600" cy="5637240"/>
          </a:xfrm>
        </p:spPr>
        <p:txBody>
          <a:bodyPr>
            <a:normAutofit/>
          </a:bodyPr>
          <a:lstStyle/>
          <a:p>
            <a:r>
              <a:rPr lang="es-ES" dirty="0"/>
              <a:t>A la izquierda del edificio, en la llamada "madera vieja" es el Castellucia, un castillo, donde el joven en que Ferdinand IV estaba simulacros de batallas en miniatura.</a:t>
            </a:r>
          </a:p>
          <a:p>
            <a:r>
              <a:rPr lang="es-ES" dirty="0"/>
              <a:t> Hacia el norte es el estanque de peces grandes, un lago artificial con un islote donde simulan batallas.</a:t>
            </a:r>
          </a:p>
          <a:p>
            <a:r>
              <a:rPr lang="es-ES" dirty="0"/>
              <a:t>La segunda parte del parque, creado por Carlo Vanvitelli, comienza desde la fuente.</a:t>
            </a:r>
          </a:p>
          <a:p>
            <a:r>
              <a:rPr lang="es-ES" dirty="0"/>
              <a:t>Con dos rampas laterales hasta la cubierta de Hércules, de la cual el gran "canal". </a:t>
            </a:r>
          </a:p>
          <a:p>
            <a:r>
              <a:rPr lang="es-ES" dirty="0"/>
              <a:t>A lo largo de la ladera del Cerro alternando cuencas y tazones decorados con estatuas. </a:t>
            </a:r>
          </a:p>
        </p:txBody>
      </p:sp>
    </p:spTree>
    <p:extLst>
      <p:ext uri="{BB962C8B-B14F-4D97-AF65-F5344CB8AC3E}">
        <p14:creationId xmlns:p14="http://schemas.microsoft.com/office/powerpoint/2010/main" val="2248075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Dos amplias avenidas, delimitadas por la plataforma collares y arboledas de encinas, la teoría de los tanques hasta la gran Cuenca en la que precipita la impresionante cascada de monte Briano. </a:t>
            </a:r>
          </a:p>
          <a:p>
            <a:r>
              <a:rPr lang="es-ES" dirty="0"/>
              <a:t>Junto a la fuente de Diana y Acteón, en aproximadamente 23 hectáreas, a finales del siglo XVIII se realizó en pocos años que el jardín inglés, la Reina Maria Carolina fue creado bajo la dirección del jardinero John Andrew Graefer, flanqueado por el arquitecto Carlo Vanvitelli, quien había sucedido a su padre a la dirección del trabajo en el Palacio.</a:t>
            </a:r>
          </a:p>
          <a:p>
            <a:endParaRPr lang="es-ES" dirty="0"/>
          </a:p>
        </p:txBody>
      </p:sp>
    </p:spTree>
    <p:extLst>
      <p:ext uri="{BB962C8B-B14F-4D97-AF65-F5344CB8AC3E}">
        <p14:creationId xmlns:p14="http://schemas.microsoft.com/office/powerpoint/2010/main" val="3405153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5322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402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23581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05173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5316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15938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4061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6989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53000" cy="23050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40618"/>
            <a:ext cx="4953000" cy="23050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616614"/>
            <a:ext cx="4953000" cy="230505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3000" y="-99392"/>
            <a:ext cx="4191000" cy="6957392"/>
          </a:xfrm>
          <a:prstGeom prst="rect">
            <a:avLst/>
          </a:prstGeom>
        </p:spPr>
      </p:pic>
    </p:spTree>
    <p:extLst>
      <p:ext uri="{BB962C8B-B14F-4D97-AF65-F5344CB8AC3E}">
        <p14:creationId xmlns:p14="http://schemas.microsoft.com/office/powerpoint/2010/main" val="1749537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28680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20076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67789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4273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044448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464387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791346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269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8813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00289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51205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5778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217288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0664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42796828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27387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35205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30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67357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831916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10890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35493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65164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56192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74844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577064" cy="6957392"/>
          </a:xfrm>
          <a:prstGeom prst="rect">
            <a:avLst/>
          </a:prstGeom>
        </p:spPr>
      </p:pic>
    </p:spTree>
    <p:extLst>
      <p:ext uri="{BB962C8B-B14F-4D97-AF65-F5344CB8AC3E}">
        <p14:creationId xmlns:p14="http://schemas.microsoft.com/office/powerpoint/2010/main" val="16029960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93965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08894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8899897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96795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4387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49528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02128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chemeClr val="tx1"/>
                </a:solidFill>
              </a:rPr>
              <a:t>SACRO BOSCO DI BOMARZO</a:t>
            </a:r>
          </a:p>
        </p:txBody>
      </p:sp>
      <p:sp>
        <p:nvSpPr>
          <p:cNvPr id="3" name="2 Marcador de contenido"/>
          <p:cNvSpPr>
            <a:spLocks noGrp="1"/>
          </p:cNvSpPr>
          <p:nvPr>
            <p:ph sz="quarter" idx="1"/>
          </p:nvPr>
        </p:nvSpPr>
        <p:spPr/>
        <p:txBody>
          <a:bodyPr/>
          <a:lstStyle/>
          <a:p>
            <a:r>
              <a:rPr lang="es-ES" dirty="0"/>
              <a:t>Bomarzo, un pequeño pueblo en el Lacio, a los pies del Monte Cimino, posee una obra única en su tipo en el mundo, "La Villa de maravillas" también llamado "bosque sagrado" y como cada vez más a menudo se refiere comúnmente como "el Parque de los monstruos".</a:t>
            </a:r>
          </a:p>
          <a:p>
            <a:r>
              <a:rPr lang="es-ES" dirty="0"/>
              <a:t>Fue concebido y diseñado por príncipe Orsini y cierre por el gran arquitecto Pirro Ligorio en 1552.</a:t>
            </a:r>
          </a:p>
          <a:p>
            <a:r>
              <a:rPr lang="es-ES" dirty="0"/>
              <a:t>El parque, mientras que una parte en la cultura arquitectónica académica y segundo compuesto naturalista Cinquecento es un unico.</a:t>
            </a:r>
          </a:p>
        </p:txBody>
      </p:sp>
    </p:spTree>
    <p:extLst>
      <p:ext uri="{BB962C8B-B14F-4D97-AF65-F5344CB8AC3E}">
        <p14:creationId xmlns:p14="http://schemas.microsoft.com/office/powerpoint/2010/main" val="10529695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Finos jardines italianos, se hacen en los criterios de racionalidad y perspectiva y ornamentos geométricos como amplias terrazas, fuentes de agua y la escultura manierista.</a:t>
            </a:r>
          </a:p>
          <a:p>
            <a:r>
              <a:rPr lang="es-ES" dirty="0"/>
              <a:t>Por el contrario, la lectura en Bomarzo, príncipe se dedicó a una extraordinaria y excéntrico "boschetto" esculpir en masas de peperino, afloramiento del suelo, enigmáticas figuras de monstruos, dragones, temas mitológicos y ambiguos animales exóticos, que alterna con una pequeña casa, un templo funerario, fuentes, asientos y obeliscos que es grabados lemas e inscripciones.</a:t>
            </a:r>
          </a:p>
        </p:txBody>
      </p:sp>
    </p:spTree>
    <p:extLst>
      <p:ext uri="{BB962C8B-B14F-4D97-AF65-F5344CB8AC3E}">
        <p14:creationId xmlns:p14="http://schemas.microsoft.com/office/powerpoint/2010/main" val="11881003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"bosque sagrado", no respetando la práctica del siglo XVI, se presenta como una solución muy irregular, los distintos elementos son liberados de cualquier relación de aspecto y no están unidos por cualquier proporción constante.</a:t>
            </a:r>
          </a:p>
          <a:p>
            <a:r>
              <a:rPr lang="es-ES" dirty="0"/>
              <a:t>Todo está inventado y fabricado de acuerdo con las políticas de iconologici que incluso los más apasionados estudiosos de escapar. </a:t>
            </a:r>
          </a:p>
          <a:p>
            <a:r>
              <a:rPr lang="es-ES" dirty="0"/>
              <a:t>Es un verdadero laberinto de símbolos que te envuelve discutir cualquier persona física o intelectualmente en una dimensión surrealista.</a:t>
            </a:r>
          </a:p>
          <a:p>
            <a:r>
              <a:rPr lang="es-ES" dirty="0"/>
              <a:t>Estas, las razones que inspiraron a muchos artistas de la época como Aníbal Caro, Bitussi y cardenal Madruzzo.</a:t>
            </a:r>
          </a:p>
        </p:txBody>
      </p:sp>
    </p:spTree>
    <p:extLst>
      <p:ext uri="{BB962C8B-B14F-4D97-AF65-F5344CB8AC3E}">
        <p14:creationId xmlns:p14="http://schemas.microsoft.com/office/powerpoint/2010/main" val="7967794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Después de la muerte de cerca de Orsini, ninguno tuvo más de lo después de siglos de abandono fue evaluado de nuevo por los intelectuales y artistas como Claude Lorrin, Johann Wolfgang von Goethe, Salvador Dali, Mario Praz y Maurizio Calvesi</a:t>
            </a:r>
          </a:p>
        </p:txBody>
      </p:sp>
    </p:spTree>
    <p:extLst>
      <p:ext uri="{BB962C8B-B14F-4D97-AF65-F5344CB8AC3E}">
        <p14:creationId xmlns:p14="http://schemas.microsoft.com/office/powerpoint/2010/main" val="34323551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242088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420888"/>
            <a:ext cx="4644008" cy="223224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509120"/>
            <a:ext cx="4641812" cy="234888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3968" y="0"/>
            <a:ext cx="4860032" cy="6858000"/>
          </a:xfrm>
          <a:prstGeom prst="rect">
            <a:avLst/>
          </a:prstGeom>
        </p:spPr>
      </p:pic>
    </p:spTree>
    <p:extLst>
      <p:ext uri="{BB962C8B-B14F-4D97-AF65-F5344CB8AC3E}">
        <p14:creationId xmlns:p14="http://schemas.microsoft.com/office/powerpoint/2010/main" val="15119403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01601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33573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312"/>
            <a:ext cx="515019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27312"/>
            <a:ext cx="4508249" cy="6858000"/>
          </a:xfrm>
          <a:prstGeom prst="rect">
            <a:avLst/>
          </a:prstGeom>
        </p:spPr>
      </p:pic>
    </p:spTree>
    <p:extLst>
      <p:ext uri="{BB962C8B-B14F-4D97-AF65-F5344CB8AC3E}">
        <p14:creationId xmlns:p14="http://schemas.microsoft.com/office/powerpoint/2010/main" val="12440657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42752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66868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6858000"/>
          </a:xfrm>
          <a:prstGeom prst="rect">
            <a:avLst/>
          </a:prstGeom>
        </p:spPr>
      </p:pic>
    </p:spTree>
    <p:extLst>
      <p:ext uri="{BB962C8B-B14F-4D97-AF65-F5344CB8AC3E}">
        <p14:creationId xmlns:p14="http://schemas.microsoft.com/office/powerpoint/2010/main" val="12618518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892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64104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29416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8646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21747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24966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23247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38220138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33764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43591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55152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76" t="3333" r="1765" b="4511"/>
          <a:stretch/>
        </p:blipFill>
        <p:spPr>
          <a:xfrm>
            <a:off x="0" y="0"/>
            <a:ext cx="9144000" cy="6858000"/>
          </a:xfrm>
          <a:prstGeom prst="rect">
            <a:avLst/>
          </a:prstGeom>
        </p:spPr>
      </p:pic>
    </p:spTree>
    <p:extLst>
      <p:ext uri="{BB962C8B-B14F-4D97-AF65-F5344CB8AC3E}">
        <p14:creationId xmlns:p14="http://schemas.microsoft.com/office/powerpoint/2010/main" val="37176335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5" y="0"/>
            <a:ext cx="9132109" cy="6858000"/>
          </a:xfrm>
          <a:prstGeom prst="rect">
            <a:avLst/>
          </a:prstGeom>
        </p:spPr>
      </p:pic>
    </p:spTree>
    <p:extLst>
      <p:ext uri="{BB962C8B-B14F-4D97-AF65-F5344CB8AC3E}">
        <p14:creationId xmlns:p14="http://schemas.microsoft.com/office/powerpoint/2010/main" val="34637869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0498552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28248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30" y="0"/>
            <a:ext cx="9123869" cy="6858000"/>
          </a:xfrm>
          <a:prstGeom prst="rect">
            <a:avLst/>
          </a:prstGeom>
        </p:spPr>
      </p:pic>
    </p:spTree>
    <p:extLst>
      <p:ext uri="{BB962C8B-B14F-4D97-AF65-F5344CB8AC3E}">
        <p14:creationId xmlns:p14="http://schemas.microsoft.com/office/powerpoint/2010/main" val="4553509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4434065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379229568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4871318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44824"/>
            <a:ext cx="9361040" cy="6813176"/>
          </a:xfrm>
          <a:prstGeom prst="rect">
            <a:avLst/>
          </a:prstGeom>
        </p:spPr>
      </p:pic>
    </p:spTree>
    <p:extLst>
      <p:ext uri="{BB962C8B-B14F-4D97-AF65-F5344CB8AC3E}">
        <p14:creationId xmlns:p14="http://schemas.microsoft.com/office/powerpoint/2010/main" val="13684458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75690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45849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36998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15930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55886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90950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26814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323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9963"/>
            <a:ext cx="4644008" cy="6858000"/>
          </a:xfrm>
          <a:prstGeom prst="rect">
            <a:avLst/>
          </a:prstGeom>
        </p:spPr>
      </p:pic>
    </p:spTree>
    <p:extLst>
      <p:ext uri="{BB962C8B-B14F-4D97-AF65-F5344CB8AC3E}">
        <p14:creationId xmlns:p14="http://schemas.microsoft.com/office/powerpoint/2010/main" val="31207707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15333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7056784"/>
          </a:xfrm>
          <a:prstGeom prst="rect">
            <a:avLst/>
          </a:prstGeom>
        </p:spPr>
      </p:pic>
    </p:spTree>
    <p:extLst>
      <p:ext uri="{BB962C8B-B14F-4D97-AF65-F5344CB8AC3E}">
        <p14:creationId xmlns:p14="http://schemas.microsoft.com/office/powerpoint/2010/main" val="15863507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41171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76208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02235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325877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88008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115" r="3027"/>
          <a:stretch/>
        </p:blipFill>
        <p:spPr>
          <a:xfrm>
            <a:off x="-108520" y="0"/>
            <a:ext cx="9252520" cy="7029399"/>
          </a:xfrm>
          <a:prstGeom prst="rect">
            <a:avLst/>
          </a:prstGeom>
        </p:spPr>
      </p:pic>
    </p:spTree>
    <p:extLst>
      <p:ext uri="{BB962C8B-B14F-4D97-AF65-F5344CB8AC3E}">
        <p14:creationId xmlns:p14="http://schemas.microsoft.com/office/powerpoint/2010/main" val="40577886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055537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7452709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1" y="0"/>
            <a:ext cx="9144000" cy="6858000"/>
          </a:xfrm>
          <a:prstGeom prst="rect">
            <a:avLst/>
          </a:prstGeom>
        </p:spPr>
      </p:pic>
    </p:spTree>
    <p:extLst>
      <p:ext uri="{BB962C8B-B14F-4D97-AF65-F5344CB8AC3E}">
        <p14:creationId xmlns:p14="http://schemas.microsoft.com/office/powerpoint/2010/main" val="41142902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1414</Words>
  <Application>Microsoft Office PowerPoint</Application>
  <PresentationFormat>Presentación en pantalla (4:3)</PresentationFormat>
  <Paragraphs>232</Paragraphs>
  <Slides>111</Slides>
  <Notes>99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111</vt:i4>
      </vt:variant>
    </vt:vector>
  </HeadingPairs>
  <TitlesOfParts>
    <vt:vector size="116" baseType="lpstr">
      <vt:lpstr>Calibri</vt:lpstr>
      <vt:lpstr>Century Schoolbook</vt:lpstr>
      <vt:lpstr>Wingdings</vt:lpstr>
      <vt:lpstr>Wingdings 2</vt:lpstr>
      <vt:lpstr>Default Theme</vt:lpstr>
      <vt:lpstr>EUROPA.-LA VUELTA AL MUNDO EN 885 JARDINES.-ITALIA.- GRANDI GIARDINI.-N  </vt:lpstr>
      <vt:lpstr>Parco Storico Seghetti Panichi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Reggia di caserta.-napoles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SACRO BOSCO DI BOMARZO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14</cp:revision>
  <dcterms:created xsi:type="dcterms:W3CDTF">2013-09-08T06:06:48Z</dcterms:created>
  <dcterms:modified xsi:type="dcterms:W3CDTF">2018-03-12T10:30:25Z</dcterms:modified>
</cp:coreProperties>
</file>