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7" r:id="rId61"/>
    <p:sldId id="315" r:id="rId62"/>
    <p:sldId id="316"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9" r:id="rId84"/>
    <p:sldId id="338"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84" r:id="rId105"/>
    <p:sldId id="363" r:id="rId106"/>
    <p:sldId id="359" r:id="rId107"/>
    <p:sldId id="360" r:id="rId108"/>
    <p:sldId id="361" r:id="rId109"/>
    <p:sldId id="362" r:id="rId110"/>
    <p:sldId id="366" r:id="rId111"/>
    <p:sldId id="364" r:id="rId112"/>
    <p:sldId id="365"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197"/>
    <p:sldId id="452" r:id="rId198"/>
    <p:sldId id="453" r:id="rId199"/>
    <p:sldId id="454" r:id="rId20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tableStyles" Target="tableStyle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204"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notesMaster" Target="notesMasters/notesMaster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presProps" Target="presProps.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946CF2-5318-4778-B0FA-EF63DCAA0CB6}"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1BD1EC-9A5B-4D73-BD85-B1396075BFF0}" type="slidenum">
              <a:rPr lang="es-ES" smtClean="0"/>
              <a:t>‹Nº›</a:t>
            </a:fld>
            <a:endParaRPr lang="es-ES" dirty="0"/>
          </a:p>
        </p:txBody>
      </p:sp>
    </p:spTree>
    <p:extLst>
      <p:ext uri="{BB962C8B-B14F-4D97-AF65-F5344CB8AC3E}">
        <p14:creationId xmlns:p14="http://schemas.microsoft.com/office/powerpoint/2010/main" val="1198628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Caserta Palacio Real</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29B2F3-CA1A-42A4-BEC3-064621EE14F1}"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Caserta Palacio Real</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0856BD-E554-4AF0-A90A-E289C07BD09C}"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Caserta Palacio Real</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44D757-ED79-4E25-8A2A-D3E0B2618928}"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Caserta Palazzo Reale</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72E9CD-E174-418C-948A-31E98F85B93D}"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Caserta Palazzo Reale</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67C5FC-8EBA-44B1-A834-FD9ACDBC0BE5}"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Caserta Palazzo Reale</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BE32F4-D9FC-43F7-9FDE-E9F959745E3F}"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Caserta Plazzo Reale La Reggia</a:t>
            </a:r>
          </a:p>
        </p:txBody>
      </p:sp>
      <p:sp>
        <p:nvSpPr>
          <p:cNvPr id="4" name="3 Marcador de número de diapositiva"/>
          <p:cNvSpPr>
            <a:spLocks noGrp="1"/>
          </p:cNvSpPr>
          <p:nvPr>
            <p:ph type="sldNum" sz="quarter" idx="5"/>
          </p:nvPr>
        </p:nvSpPr>
        <p:spPr/>
        <p:txBody>
          <a:bodyPr/>
          <a:lstStyle/>
          <a:p>
            <a:pPr>
              <a:defRPr/>
            </a:pPr>
            <a:fld id="{D82DC3BB-9D32-4ABF-B860-C8EB7163861F}"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Cserta Palazzo Reale</a:t>
            </a:r>
          </a:p>
        </p:txBody>
      </p:sp>
      <p:sp>
        <p:nvSpPr>
          <p:cNvPr id="4" name="3 Marcador de número de diapositiva"/>
          <p:cNvSpPr>
            <a:spLocks noGrp="1"/>
          </p:cNvSpPr>
          <p:nvPr>
            <p:ph type="sldNum" sz="quarter" idx="5"/>
          </p:nvPr>
        </p:nvSpPr>
        <p:spPr/>
        <p:txBody>
          <a:bodyPr/>
          <a:lstStyle/>
          <a:p>
            <a:pPr>
              <a:defRPr/>
            </a:pPr>
            <a:fld id="{5E806FAE-1168-4850-962E-4395755ACB4A}"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Casserta Palazzo Reale La Regia</a:t>
            </a:r>
          </a:p>
        </p:txBody>
      </p:sp>
      <p:sp>
        <p:nvSpPr>
          <p:cNvPr id="4" name="3 Marcador de número de diapositiva"/>
          <p:cNvSpPr>
            <a:spLocks noGrp="1"/>
          </p:cNvSpPr>
          <p:nvPr>
            <p:ph type="sldNum" sz="quarter" idx="5"/>
          </p:nvPr>
        </p:nvSpPr>
        <p:spPr/>
        <p:txBody>
          <a:bodyPr/>
          <a:lstStyle/>
          <a:p>
            <a:pPr>
              <a:defRPr/>
            </a:pPr>
            <a:fld id="{22F31697-94F4-4491-AEFD-4205817413A7}"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Caserta Palazzo Reale</a:t>
            </a:r>
          </a:p>
        </p:txBody>
      </p:sp>
      <p:sp>
        <p:nvSpPr>
          <p:cNvPr id="4" name="3 Marcador de número de diapositiva"/>
          <p:cNvSpPr>
            <a:spLocks noGrp="1"/>
          </p:cNvSpPr>
          <p:nvPr>
            <p:ph type="sldNum" sz="quarter" idx="5"/>
          </p:nvPr>
        </p:nvSpPr>
        <p:spPr/>
        <p:txBody>
          <a:bodyPr/>
          <a:lstStyle/>
          <a:p>
            <a:pPr>
              <a:defRPr/>
            </a:pPr>
            <a:fld id="{7685BC6F-1FBC-4BF1-97B7-95EAC6DCED3D}"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Caserta Palazzo Reale</a:t>
            </a:r>
          </a:p>
        </p:txBody>
      </p:sp>
      <p:sp>
        <p:nvSpPr>
          <p:cNvPr id="4" name="3 Marcador de número de diapositiva"/>
          <p:cNvSpPr>
            <a:spLocks noGrp="1"/>
          </p:cNvSpPr>
          <p:nvPr>
            <p:ph type="sldNum" sz="quarter" idx="5"/>
          </p:nvPr>
        </p:nvSpPr>
        <p:spPr/>
        <p:txBody>
          <a:bodyPr/>
          <a:lstStyle/>
          <a:p>
            <a:pPr>
              <a:defRPr/>
            </a:pPr>
            <a:fld id="{241338C4-CF97-484F-806D-BCE93F796BC9}"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Caserta Palazzo Reale</a:t>
            </a:r>
          </a:p>
        </p:txBody>
      </p:sp>
      <p:sp>
        <p:nvSpPr>
          <p:cNvPr id="4" name="3 Marcador de número de diapositiva"/>
          <p:cNvSpPr>
            <a:spLocks noGrp="1"/>
          </p:cNvSpPr>
          <p:nvPr>
            <p:ph type="sldNum" sz="quarter" idx="5"/>
          </p:nvPr>
        </p:nvSpPr>
        <p:spPr/>
        <p:txBody>
          <a:bodyPr/>
          <a:lstStyle/>
          <a:p>
            <a:pPr>
              <a:defRPr/>
            </a:pPr>
            <a:fld id="{F4EFD493-D235-4E31-BE1C-35628DCC50A4}"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Caserta Palazzo Reale</a:t>
            </a:r>
          </a:p>
        </p:txBody>
      </p:sp>
      <p:sp>
        <p:nvSpPr>
          <p:cNvPr id="4" name="3 Marcador de número de diapositiva"/>
          <p:cNvSpPr>
            <a:spLocks noGrp="1"/>
          </p:cNvSpPr>
          <p:nvPr>
            <p:ph type="sldNum" sz="quarter" idx="5"/>
          </p:nvPr>
        </p:nvSpPr>
        <p:spPr/>
        <p:txBody>
          <a:bodyPr/>
          <a:lstStyle/>
          <a:p>
            <a:pPr>
              <a:defRPr/>
            </a:pPr>
            <a:fld id="{35340F54-04BD-4592-9B76-939AFFFF92F0}"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Caserta Palazzo Reale</a:t>
            </a:r>
          </a:p>
        </p:txBody>
      </p:sp>
      <p:sp>
        <p:nvSpPr>
          <p:cNvPr id="4" name="3 Marcador de número de diapositiva"/>
          <p:cNvSpPr>
            <a:spLocks noGrp="1"/>
          </p:cNvSpPr>
          <p:nvPr>
            <p:ph type="sldNum" sz="quarter" idx="5"/>
          </p:nvPr>
        </p:nvSpPr>
        <p:spPr/>
        <p:txBody>
          <a:bodyPr/>
          <a:lstStyle/>
          <a:p>
            <a:pPr>
              <a:defRPr/>
            </a:pPr>
            <a:fld id="{792442AF-87C2-4A4F-AE49-8356732D6808}"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Caserta Palazzo Reale</a:t>
            </a:r>
          </a:p>
        </p:txBody>
      </p:sp>
      <p:sp>
        <p:nvSpPr>
          <p:cNvPr id="4" name="3 Marcador de número de diapositiva"/>
          <p:cNvSpPr>
            <a:spLocks noGrp="1"/>
          </p:cNvSpPr>
          <p:nvPr>
            <p:ph type="sldNum" sz="quarter" idx="5"/>
          </p:nvPr>
        </p:nvSpPr>
        <p:spPr/>
        <p:txBody>
          <a:bodyPr/>
          <a:lstStyle/>
          <a:p>
            <a:pPr>
              <a:defRPr/>
            </a:pPr>
            <a:fld id="{5BEAB99F-EA7F-4403-AF23-3B83A9C81C08}"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Caserta Palazzo Reale</a:t>
            </a:r>
          </a:p>
        </p:txBody>
      </p:sp>
      <p:sp>
        <p:nvSpPr>
          <p:cNvPr id="4" name="3 Marcador de número de diapositiva"/>
          <p:cNvSpPr>
            <a:spLocks noGrp="1"/>
          </p:cNvSpPr>
          <p:nvPr>
            <p:ph type="sldNum" sz="quarter" idx="5"/>
          </p:nvPr>
        </p:nvSpPr>
        <p:spPr/>
        <p:txBody>
          <a:bodyPr/>
          <a:lstStyle/>
          <a:p>
            <a:pPr>
              <a:defRPr/>
            </a:pPr>
            <a:fld id="{E3CF7CE4-DC8A-46FB-99A3-7F3270D73150}"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Caserta Palazzo Reale</a:t>
            </a:r>
          </a:p>
        </p:txBody>
      </p:sp>
      <p:sp>
        <p:nvSpPr>
          <p:cNvPr id="4" name="3 Marcador de número de diapositiva"/>
          <p:cNvSpPr>
            <a:spLocks noGrp="1"/>
          </p:cNvSpPr>
          <p:nvPr>
            <p:ph type="sldNum" sz="quarter" idx="5"/>
          </p:nvPr>
        </p:nvSpPr>
        <p:spPr/>
        <p:txBody>
          <a:bodyPr/>
          <a:lstStyle/>
          <a:p>
            <a:pPr>
              <a:defRPr/>
            </a:pPr>
            <a:fld id="{96BBCD6A-8DC8-4375-9FCB-70A3E14BEEEF}"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di Miramare</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CD5039-5FC4-46EC-9A59-5E388AC07078}"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de Miramare</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3262DB-FBCE-4A90-97D9-8A4A0E383826}"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Castelo de Miramare</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739F17-50BB-4BAB-8A3F-482B5970D66B}"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Miramare</a:t>
            </a:r>
          </a:p>
        </p:txBody>
      </p:sp>
      <p:sp>
        <p:nvSpPr>
          <p:cNvPr id="4" name="3 Marcador de número de diapositiva"/>
          <p:cNvSpPr>
            <a:spLocks noGrp="1"/>
          </p:cNvSpPr>
          <p:nvPr>
            <p:ph type="sldNum" sz="quarter" idx="5"/>
          </p:nvPr>
        </p:nvSpPr>
        <p:spPr/>
        <p:txBody>
          <a:bodyPr/>
          <a:lstStyle/>
          <a:p>
            <a:pPr>
              <a:defRPr/>
            </a:pPr>
            <a:fld id="{D1662BC8-CDD8-4C57-9F64-46FC7ABBF997}"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Miramare</a:t>
            </a:r>
          </a:p>
        </p:txBody>
      </p:sp>
      <p:sp>
        <p:nvSpPr>
          <p:cNvPr id="4" name="3 Marcador de número de diapositiva"/>
          <p:cNvSpPr>
            <a:spLocks noGrp="1"/>
          </p:cNvSpPr>
          <p:nvPr>
            <p:ph type="sldNum" sz="quarter" idx="5"/>
          </p:nvPr>
        </p:nvSpPr>
        <p:spPr/>
        <p:txBody>
          <a:bodyPr/>
          <a:lstStyle/>
          <a:p>
            <a:pPr>
              <a:defRPr/>
            </a:pPr>
            <a:fld id="{59CDA520-2D0B-4968-B646-B0A3B83D9DCF}"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Miramare</a:t>
            </a:r>
          </a:p>
        </p:txBody>
      </p:sp>
      <p:sp>
        <p:nvSpPr>
          <p:cNvPr id="4" name="3 Marcador de número de diapositiva"/>
          <p:cNvSpPr>
            <a:spLocks noGrp="1"/>
          </p:cNvSpPr>
          <p:nvPr>
            <p:ph type="sldNum" sz="quarter" idx="5"/>
          </p:nvPr>
        </p:nvSpPr>
        <p:spPr/>
        <p:txBody>
          <a:bodyPr/>
          <a:lstStyle/>
          <a:p>
            <a:pPr>
              <a:defRPr/>
            </a:pPr>
            <a:fld id="{3EAD2A54-A271-4C4D-AAF6-FAC75636BFE2}"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Buonaccorsi</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0C5E70-4B81-4A5C-BBB1-CB77AA6481A6}"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Buonaccorsi</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225E38-2B03-4164-8885-70FB8315BB4C}"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Buonaccorsi</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A29889-DB9B-4821-981A-4527DA8C67B4}"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Buonaccorsi</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5C9FDD-64AC-4F88-A3FA-A5A347A4BB61}"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Boboli</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E76C56-CA65-4B52-A258-24CD0138D583}"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Boboli</a:t>
            </a:r>
          </a:p>
        </p:txBody>
      </p:sp>
      <p:sp>
        <p:nvSpPr>
          <p:cNvPr id="4" name="3 Marcador de número de diapositiva"/>
          <p:cNvSpPr>
            <a:spLocks noGrp="1"/>
          </p:cNvSpPr>
          <p:nvPr>
            <p:ph type="sldNum" sz="quarter" idx="5"/>
          </p:nvPr>
        </p:nvSpPr>
        <p:spPr/>
        <p:txBody>
          <a:bodyPr/>
          <a:lstStyle/>
          <a:p>
            <a:pPr>
              <a:defRPr/>
            </a:pPr>
            <a:fld id="{24DD0CDD-1DD0-4890-BF36-FF6152F9A4DF}"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Boboli</a:t>
            </a:r>
          </a:p>
        </p:txBody>
      </p:sp>
      <p:sp>
        <p:nvSpPr>
          <p:cNvPr id="4" name="3 Marcador de número de diapositiva"/>
          <p:cNvSpPr>
            <a:spLocks noGrp="1"/>
          </p:cNvSpPr>
          <p:nvPr>
            <p:ph type="sldNum" sz="quarter" idx="5"/>
          </p:nvPr>
        </p:nvSpPr>
        <p:spPr/>
        <p:txBody>
          <a:bodyPr/>
          <a:lstStyle/>
          <a:p>
            <a:pPr>
              <a:defRPr/>
            </a:pPr>
            <a:fld id="{E884E6B6-ABE0-4938-B096-648C277690E2}"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Gardino Boboli</a:t>
            </a:r>
          </a:p>
        </p:txBody>
      </p:sp>
      <p:sp>
        <p:nvSpPr>
          <p:cNvPr id="4" name="3 Marcador de número de diapositiva"/>
          <p:cNvSpPr>
            <a:spLocks noGrp="1"/>
          </p:cNvSpPr>
          <p:nvPr>
            <p:ph type="sldNum" sz="quarter" idx="5"/>
          </p:nvPr>
        </p:nvSpPr>
        <p:spPr/>
        <p:txBody>
          <a:bodyPr/>
          <a:lstStyle/>
          <a:p>
            <a:pPr>
              <a:defRPr/>
            </a:pPr>
            <a:fld id="{11C07CD6-9C1C-4997-A1C2-9302438772F5}"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Boboli</a:t>
            </a:r>
          </a:p>
        </p:txBody>
      </p:sp>
      <p:sp>
        <p:nvSpPr>
          <p:cNvPr id="4" name="3 Marcador de número de diapositiva"/>
          <p:cNvSpPr>
            <a:spLocks noGrp="1"/>
          </p:cNvSpPr>
          <p:nvPr>
            <p:ph type="sldNum" sz="quarter" idx="5"/>
          </p:nvPr>
        </p:nvSpPr>
        <p:spPr/>
        <p:txBody>
          <a:bodyPr/>
          <a:lstStyle/>
          <a:p>
            <a:pPr>
              <a:defRPr/>
            </a:pPr>
            <a:fld id="{A26FC3CE-E282-441B-9823-88DC520B3725}"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Boboli</a:t>
            </a:r>
          </a:p>
        </p:txBody>
      </p:sp>
      <p:sp>
        <p:nvSpPr>
          <p:cNvPr id="4" name="3 Marcador de número de diapositiva"/>
          <p:cNvSpPr>
            <a:spLocks noGrp="1"/>
          </p:cNvSpPr>
          <p:nvPr>
            <p:ph type="sldNum" sz="quarter" idx="5"/>
          </p:nvPr>
        </p:nvSpPr>
        <p:spPr/>
        <p:txBody>
          <a:bodyPr/>
          <a:lstStyle/>
          <a:p>
            <a:pPr>
              <a:defRPr/>
            </a:pPr>
            <a:fld id="{FD86303F-F5A8-4355-9855-21F3426B1387}"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Boboli</a:t>
            </a:r>
          </a:p>
        </p:txBody>
      </p:sp>
      <p:sp>
        <p:nvSpPr>
          <p:cNvPr id="4" name="3 Marcador de número de diapositiva"/>
          <p:cNvSpPr>
            <a:spLocks noGrp="1"/>
          </p:cNvSpPr>
          <p:nvPr>
            <p:ph type="sldNum" sz="quarter" idx="5"/>
          </p:nvPr>
        </p:nvSpPr>
        <p:spPr/>
        <p:txBody>
          <a:bodyPr/>
          <a:lstStyle/>
          <a:p>
            <a:pPr>
              <a:defRPr/>
            </a:pPr>
            <a:fld id="{F80F124E-0E08-4EF5-8168-2435D2A82407}"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Boboli</a:t>
            </a:r>
          </a:p>
        </p:txBody>
      </p:sp>
      <p:sp>
        <p:nvSpPr>
          <p:cNvPr id="4" name="3 Marcador de número de diapositiva"/>
          <p:cNvSpPr>
            <a:spLocks noGrp="1"/>
          </p:cNvSpPr>
          <p:nvPr>
            <p:ph type="sldNum" sz="quarter" idx="5"/>
          </p:nvPr>
        </p:nvSpPr>
        <p:spPr/>
        <p:txBody>
          <a:bodyPr/>
          <a:lstStyle/>
          <a:p>
            <a:pPr>
              <a:defRPr/>
            </a:pPr>
            <a:fld id="{4B59CC9F-4EDE-4A71-8ED6-7D0F51EB4F46}"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Boboli</a:t>
            </a:r>
          </a:p>
        </p:txBody>
      </p:sp>
      <p:sp>
        <p:nvSpPr>
          <p:cNvPr id="4" name="3 Marcador de número de diapositiva"/>
          <p:cNvSpPr>
            <a:spLocks noGrp="1"/>
          </p:cNvSpPr>
          <p:nvPr>
            <p:ph type="sldNum" sz="quarter" idx="5"/>
          </p:nvPr>
        </p:nvSpPr>
        <p:spPr/>
        <p:txBody>
          <a:bodyPr/>
          <a:lstStyle/>
          <a:p>
            <a:pPr>
              <a:defRPr/>
            </a:pPr>
            <a:fld id="{B66DFA56-CAAF-4100-B170-B96422DF566F}"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Boboli</a:t>
            </a:r>
          </a:p>
        </p:txBody>
      </p:sp>
      <p:sp>
        <p:nvSpPr>
          <p:cNvPr id="4" name="3 Marcador de número de diapositiva"/>
          <p:cNvSpPr>
            <a:spLocks noGrp="1"/>
          </p:cNvSpPr>
          <p:nvPr>
            <p:ph type="sldNum" sz="quarter" idx="5"/>
          </p:nvPr>
        </p:nvSpPr>
        <p:spPr/>
        <p:txBody>
          <a:bodyPr/>
          <a:lstStyle/>
          <a:p>
            <a:pPr>
              <a:defRPr/>
            </a:pPr>
            <a:fld id="{01989DBD-440B-4BB8-A599-14EB7876BF91}"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Boboli</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90BF9B-2B1A-4F24-AABD-A8D49F24E1A8}"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Boboli</a:t>
            </a:r>
          </a:p>
        </p:txBody>
      </p:sp>
      <p:sp>
        <p:nvSpPr>
          <p:cNvPr id="4" name="3 Marcador de número de diapositiva"/>
          <p:cNvSpPr>
            <a:spLocks noGrp="1"/>
          </p:cNvSpPr>
          <p:nvPr>
            <p:ph type="sldNum" sz="quarter" idx="5"/>
          </p:nvPr>
        </p:nvSpPr>
        <p:spPr/>
        <p:txBody>
          <a:bodyPr/>
          <a:lstStyle/>
          <a:p>
            <a:pPr>
              <a:defRPr/>
            </a:pPr>
            <a:fld id="{F166479D-8318-4E5F-82A3-49A39118CABE}"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Boboli</a:t>
            </a:r>
          </a:p>
        </p:txBody>
      </p:sp>
      <p:sp>
        <p:nvSpPr>
          <p:cNvPr id="4" name="3 Marcador de número de diapositiva"/>
          <p:cNvSpPr>
            <a:spLocks noGrp="1"/>
          </p:cNvSpPr>
          <p:nvPr>
            <p:ph type="sldNum" sz="quarter" idx="5"/>
          </p:nvPr>
        </p:nvSpPr>
        <p:spPr/>
        <p:txBody>
          <a:bodyPr/>
          <a:lstStyle/>
          <a:p>
            <a:pPr>
              <a:defRPr/>
            </a:pPr>
            <a:fld id="{0B06D70E-25C9-4FEA-BA72-B9AD30149FE4}"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Boboli</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771A27-CDBA-42A6-8B8F-34BF54FEDAC3}"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Boboli</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19166E-57AC-4A0F-8319-B45B614F0962}"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Boboli</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DF46D2-C058-452C-AD1C-AD85F2BC4EC5}"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Boboli</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72E565-A874-497B-9B30-F008CD7217F4}"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Boboli</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441356-D8A9-495E-B435-2E7D615B5178}"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Boboli</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32D3DD-EF14-4638-ABE7-9BF5372E581B}"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Boboli</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AE5F22-734C-47B6-A754-A8683B861EA9}"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Boboli</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1EA41B-BE90-4DD0-91EE-F7EE1AA88F84}"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Boboli</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C3A6D9-129D-4FC7-92AC-FE964746DE48}"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Boboli</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114050-C69D-4E54-8175-69229294B0E0}"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Boboli</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E769C5-8F3E-4AF5-836C-51DB142B9F7E}"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Boboli</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B8959C-9E84-4598-B8BB-B6E90439BBAF}"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della Landriana</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B06E01-FC39-49EE-B2E2-67AC6AFB6D86}"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della Landriana</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93BB1C-D07E-4B2F-9195-C6F964A3417B}"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della Landriana</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943A63-CE4E-4801-9D1B-BDACA3DA74F8}"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della Landriana</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2CCA63-E7B2-46E2-BB5C-0CC59D778032}"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della Landriana</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BFCEEE-7F7C-416D-BB09-C8CC607187FD}"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della Landriana</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F737A2-729E-4DF1-9761-48715A8D0713}"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Giusti</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0DCE15-9282-4698-AC12-D5C3CCA87D2C}"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Giusti</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F76C17-753E-4C28-AB45-A235A8ECD675}"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Giusti</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49CCDC-7E21-4BEA-B743-8E7E16AF1C7E}"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Giusti</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A533ED-4B17-465B-9414-595989D88BA3}"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Giusti</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0C6B9D-A1D6-48BA-B1E9-1807E8DF56BF}"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Giusti</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C3C5E5-3772-4CFA-B6CD-FA7ED88857C7}"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Giusti</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953B41-57BF-432D-A42B-D3E92BC9640C}"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Giusti</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76C60E-DC5B-450C-B436-35B8FBA95FE2}"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Giusti</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5AA78B-BADB-4A7E-A157-801E784B3B2C}"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Giusti</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89F57E-0723-48F3-89E0-4D6A6A4CEA1D}"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Giusti</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B46974-890C-48B9-9A75-648BF949AF1D}"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Giusti</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9BFAC6-805C-428A-A399-FBBDD60E35F4}"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Giusti</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B5E47A-1BCF-475B-8803-57D693D56842}"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Giusti</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0A63C6-8B78-453F-80D6-4724A3683A6B}"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Giusti</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8BEEA5-514E-48AA-B298-1124C8BC4B5B}"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Giusti</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33F00C-7D6B-44CD-A514-46C9167B8168}"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Giusti</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0C7858-EB5A-4425-847C-7D21C3953D5F}"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Giusti</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5FA594-EBDA-46CD-8A9F-476429594BD1}"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Giusti</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6B8882-B76D-4495-BEC3-46FA0A147926}"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0BF34C-DB6A-471F-B480-8CC1DF5D7B5C}"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A316D5-A19B-4190-8BCF-42943A7F3441}"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83C65A-8BD8-4A31-B214-BC548028FCFB}"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D6ECAB-77EA-4D76-B025-3A9A921F5DA7}"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0F3776-750D-46B1-95C0-91321DD04542}"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7E4BCA-ED7D-49A1-A6C8-8DBE275A4BCD}"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65BD91-F87A-4FA8-93D3-D2CB92A2A9DF}"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00E0E8-64E8-4F90-8C7A-03F8BE3E3DEC}"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F97FD9-1118-4BEF-A53C-238C92E89B47}"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A128CE-D062-45A1-A556-58BEF0A9ADCC}"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2C575E-492C-43C2-8A78-55842A93556F}"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B0637C-D83A-472A-B09A-EE416F9430B1}"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E9FCC8-A238-4BFB-A435-E8B9DFC0712D}"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1923F6-77D0-4667-8209-9B42D575E10B}"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50DAA4-4B30-4B95-B588-0625A5143C97}"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BFF9F7-25CE-474F-BDC2-61CDDE20D5A8}"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0273BE-58F3-443B-AEA8-8CF364E886E5}"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58AC6B-6C53-4F8C-B9E4-DF643B282DF9}"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D0E41F-8870-498F-8211-49CA861BA358}"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455A21-0A6D-40C8-B5E6-8C5D54D1F957}"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A026C0-1EBD-4A19-A0D1-81577C926A3B}"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D72BE4-CC5E-493E-B57B-CC6CB77F0E33}"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642551-8DBB-4785-9AEF-C2E8A3BD0710}"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7E81DB-F9A8-496B-B934-00D71C6220C2}"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253A58-D7F6-4F2A-938E-787B86751904}"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69623F-6445-41C9-808D-0145683291BC}"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025887-45D5-4E2C-8B7C-E3EF9567B403}"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Bella</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AB636A-B310-4407-B556-AECB96B9C28B}"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Bella</a:t>
            </a:r>
          </a:p>
        </p:txBody>
      </p:sp>
      <p:sp>
        <p:nvSpPr>
          <p:cNvPr id="4" name="3 Marcador de número de diapositiva"/>
          <p:cNvSpPr>
            <a:spLocks noGrp="1"/>
          </p:cNvSpPr>
          <p:nvPr>
            <p:ph type="sldNum" sz="quarter" idx="5"/>
          </p:nvPr>
        </p:nvSpPr>
        <p:spPr/>
        <p:txBody>
          <a:bodyPr/>
          <a:lstStyle/>
          <a:p>
            <a:pPr>
              <a:defRPr/>
            </a:pPr>
            <a:fld id="{1F084CC4-5851-49C0-A9CF-75DE97B79CE9}"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Bella</a:t>
            </a:r>
          </a:p>
        </p:txBody>
      </p:sp>
      <p:sp>
        <p:nvSpPr>
          <p:cNvPr id="4" name="3 Marcador de número de diapositiva"/>
          <p:cNvSpPr>
            <a:spLocks noGrp="1"/>
          </p:cNvSpPr>
          <p:nvPr>
            <p:ph type="sldNum" sz="quarter" idx="5"/>
          </p:nvPr>
        </p:nvSpPr>
        <p:spPr/>
        <p:txBody>
          <a:bodyPr/>
          <a:lstStyle/>
          <a:p>
            <a:pPr>
              <a:defRPr/>
            </a:pPr>
            <a:fld id="{456F8821-302E-46EF-BC7D-2FD7F74EC85A}"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Bella</a:t>
            </a:r>
          </a:p>
        </p:txBody>
      </p:sp>
      <p:sp>
        <p:nvSpPr>
          <p:cNvPr id="4" name="3 Marcador de número de diapositiva"/>
          <p:cNvSpPr>
            <a:spLocks noGrp="1"/>
          </p:cNvSpPr>
          <p:nvPr>
            <p:ph type="sldNum" sz="quarter" idx="5"/>
          </p:nvPr>
        </p:nvSpPr>
        <p:spPr/>
        <p:txBody>
          <a:bodyPr/>
          <a:lstStyle/>
          <a:p>
            <a:pPr>
              <a:defRPr/>
            </a:pPr>
            <a:fld id="{31734572-63F3-48D1-8A48-D7E1E40D4E9E}"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8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Bella</a:t>
            </a:r>
          </a:p>
        </p:txBody>
      </p:sp>
      <p:sp>
        <p:nvSpPr>
          <p:cNvPr id="4" name="3 Marcador de número de diapositiva"/>
          <p:cNvSpPr>
            <a:spLocks noGrp="1"/>
          </p:cNvSpPr>
          <p:nvPr>
            <p:ph type="sldNum" sz="quarter" idx="5"/>
          </p:nvPr>
        </p:nvSpPr>
        <p:spPr/>
        <p:txBody>
          <a:bodyPr/>
          <a:lstStyle/>
          <a:p>
            <a:pPr>
              <a:defRPr/>
            </a:pPr>
            <a:fld id="{3234688C-7DF6-41DD-84FC-86D09E753399}"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9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Bella</a:t>
            </a:r>
          </a:p>
        </p:txBody>
      </p:sp>
      <p:sp>
        <p:nvSpPr>
          <p:cNvPr id="4" name="3 Marcador de número de diapositiva"/>
          <p:cNvSpPr>
            <a:spLocks noGrp="1"/>
          </p:cNvSpPr>
          <p:nvPr>
            <p:ph type="sldNum" sz="quarter" idx="5"/>
          </p:nvPr>
        </p:nvSpPr>
        <p:spPr/>
        <p:txBody>
          <a:bodyPr/>
          <a:lstStyle/>
          <a:p>
            <a:pPr>
              <a:defRPr/>
            </a:pPr>
            <a:fld id="{CC0C7408-338B-43B2-8D32-1428FA6B3343}"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0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Bella</a:t>
            </a:r>
          </a:p>
        </p:txBody>
      </p:sp>
      <p:sp>
        <p:nvSpPr>
          <p:cNvPr id="4" name="3 Marcador de número de diapositiva"/>
          <p:cNvSpPr>
            <a:spLocks noGrp="1"/>
          </p:cNvSpPr>
          <p:nvPr>
            <p:ph type="sldNum" sz="quarter" idx="5"/>
          </p:nvPr>
        </p:nvSpPr>
        <p:spPr/>
        <p:txBody>
          <a:bodyPr/>
          <a:lstStyle/>
          <a:p>
            <a:pPr>
              <a:defRPr/>
            </a:pPr>
            <a:fld id="{5151DBD6-5BFF-4293-9852-2369830489B6}"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1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Bella </a:t>
            </a:r>
          </a:p>
        </p:txBody>
      </p:sp>
      <p:sp>
        <p:nvSpPr>
          <p:cNvPr id="4" name="3 Marcador de número de diapositiva"/>
          <p:cNvSpPr>
            <a:spLocks noGrp="1"/>
          </p:cNvSpPr>
          <p:nvPr>
            <p:ph type="sldNum" sz="quarter" idx="5"/>
          </p:nvPr>
        </p:nvSpPr>
        <p:spPr/>
        <p:txBody>
          <a:bodyPr/>
          <a:lstStyle/>
          <a:p>
            <a:pPr>
              <a:defRPr/>
            </a:pPr>
            <a:fld id="{8166369E-3F4A-452D-9284-A54734D0A3EB}"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2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Bella</a:t>
            </a:r>
          </a:p>
        </p:txBody>
      </p:sp>
      <p:sp>
        <p:nvSpPr>
          <p:cNvPr id="4" name="3 Marcador de número de diapositiva"/>
          <p:cNvSpPr>
            <a:spLocks noGrp="1"/>
          </p:cNvSpPr>
          <p:nvPr>
            <p:ph type="sldNum" sz="quarter" idx="5"/>
          </p:nvPr>
        </p:nvSpPr>
        <p:spPr/>
        <p:txBody>
          <a:bodyPr/>
          <a:lstStyle/>
          <a:p>
            <a:pPr>
              <a:defRPr/>
            </a:pPr>
            <a:fld id="{508D8171-7A74-4DD1-8AF9-EC187B4F67A8}"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3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Bella</a:t>
            </a:r>
          </a:p>
        </p:txBody>
      </p:sp>
      <p:sp>
        <p:nvSpPr>
          <p:cNvPr id="4" name="3 Marcador de número de diapositiva"/>
          <p:cNvSpPr>
            <a:spLocks noGrp="1"/>
          </p:cNvSpPr>
          <p:nvPr>
            <p:ph type="sldNum" sz="quarter" idx="5"/>
          </p:nvPr>
        </p:nvSpPr>
        <p:spPr/>
        <p:txBody>
          <a:bodyPr/>
          <a:lstStyle/>
          <a:p>
            <a:pPr>
              <a:defRPr/>
            </a:pPr>
            <a:fld id="{DBDF14EB-F106-4BFA-B0E4-11B48E4CE0DF}"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4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Bella</a:t>
            </a:r>
          </a:p>
        </p:txBody>
      </p:sp>
      <p:sp>
        <p:nvSpPr>
          <p:cNvPr id="4" name="3 Marcador de número de diapositiva"/>
          <p:cNvSpPr>
            <a:spLocks noGrp="1"/>
          </p:cNvSpPr>
          <p:nvPr>
            <p:ph type="sldNum" sz="quarter" idx="5"/>
          </p:nvPr>
        </p:nvSpPr>
        <p:spPr/>
        <p:txBody>
          <a:bodyPr/>
          <a:lstStyle/>
          <a:p>
            <a:pPr>
              <a:defRPr/>
            </a:pPr>
            <a:fld id="{5B93F32E-9463-48C5-BA85-F8DE90579173}"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5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Bella</a:t>
            </a:r>
          </a:p>
        </p:txBody>
      </p:sp>
      <p:sp>
        <p:nvSpPr>
          <p:cNvPr id="4" name="3 Marcador de número de diapositiva"/>
          <p:cNvSpPr>
            <a:spLocks noGrp="1"/>
          </p:cNvSpPr>
          <p:nvPr>
            <p:ph type="sldNum" sz="quarter" idx="5"/>
          </p:nvPr>
        </p:nvSpPr>
        <p:spPr/>
        <p:txBody>
          <a:bodyPr/>
          <a:lstStyle/>
          <a:p>
            <a:pPr>
              <a:defRPr/>
            </a:pPr>
            <a:fld id="{1CC0A274-52D4-436C-A5E7-0183C394F4FF}"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6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Bella</a:t>
            </a:r>
          </a:p>
        </p:txBody>
      </p:sp>
      <p:sp>
        <p:nvSpPr>
          <p:cNvPr id="4" name="3 Marcador de número de diapositiva"/>
          <p:cNvSpPr>
            <a:spLocks noGrp="1"/>
          </p:cNvSpPr>
          <p:nvPr>
            <p:ph type="sldNum" sz="quarter" idx="5"/>
          </p:nvPr>
        </p:nvSpPr>
        <p:spPr/>
        <p:txBody>
          <a:bodyPr/>
          <a:lstStyle/>
          <a:p>
            <a:pPr>
              <a:defRPr/>
            </a:pPr>
            <a:fld id="{23F0799C-2169-4FB6-9C7B-688B07D1A166}"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Bella</a:t>
            </a:r>
          </a:p>
        </p:txBody>
      </p:sp>
      <p:sp>
        <p:nvSpPr>
          <p:cNvPr id="4" name="3 Marcador de número de diapositiva"/>
          <p:cNvSpPr>
            <a:spLocks noGrp="1"/>
          </p:cNvSpPr>
          <p:nvPr>
            <p:ph type="sldNum" sz="quarter" idx="5"/>
          </p:nvPr>
        </p:nvSpPr>
        <p:spPr/>
        <p:txBody>
          <a:bodyPr/>
          <a:lstStyle/>
          <a:p>
            <a:pPr>
              <a:defRPr/>
            </a:pPr>
            <a:fld id="{0519612E-0936-43C0-AC5B-5F9A5D0360F8}"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8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Bella</a:t>
            </a:r>
          </a:p>
        </p:txBody>
      </p:sp>
      <p:sp>
        <p:nvSpPr>
          <p:cNvPr id="4" name="3 Marcador de número de diapositiva"/>
          <p:cNvSpPr>
            <a:spLocks noGrp="1"/>
          </p:cNvSpPr>
          <p:nvPr>
            <p:ph type="sldNum" sz="quarter" idx="5"/>
          </p:nvPr>
        </p:nvSpPr>
        <p:spPr/>
        <p:txBody>
          <a:bodyPr/>
          <a:lstStyle/>
          <a:p>
            <a:pPr>
              <a:defRPr/>
            </a:pPr>
            <a:fld id="{CB3B0AC1-09B4-44A8-B5C2-CA0003850F77}"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9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Bella</a:t>
            </a:r>
          </a:p>
        </p:txBody>
      </p:sp>
      <p:sp>
        <p:nvSpPr>
          <p:cNvPr id="4" name="3 Marcador de número de diapositiva"/>
          <p:cNvSpPr>
            <a:spLocks noGrp="1"/>
          </p:cNvSpPr>
          <p:nvPr>
            <p:ph type="sldNum" sz="quarter" idx="5"/>
          </p:nvPr>
        </p:nvSpPr>
        <p:spPr/>
        <p:txBody>
          <a:bodyPr/>
          <a:lstStyle/>
          <a:p>
            <a:pPr>
              <a:defRPr/>
            </a:pPr>
            <a:fld id="{C17F90F0-2CA2-4E92-9893-15C31F8132AA}"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0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Bella</a:t>
            </a:r>
          </a:p>
        </p:txBody>
      </p:sp>
      <p:sp>
        <p:nvSpPr>
          <p:cNvPr id="4" name="3 Marcador de número de diapositiva"/>
          <p:cNvSpPr>
            <a:spLocks noGrp="1"/>
          </p:cNvSpPr>
          <p:nvPr>
            <p:ph type="sldNum" sz="quarter" idx="5"/>
          </p:nvPr>
        </p:nvSpPr>
        <p:spPr/>
        <p:txBody>
          <a:bodyPr/>
          <a:lstStyle/>
          <a:p>
            <a:pPr>
              <a:defRPr/>
            </a:pPr>
            <a:fld id="{6A2CB481-7C1B-48C1-83EA-779CA77B4468}"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1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Bella</a:t>
            </a:r>
          </a:p>
        </p:txBody>
      </p:sp>
      <p:sp>
        <p:nvSpPr>
          <p:cNvPr id="4" name="3 Marcador de número de diapositiva"/>
          <p:cNvSpPr>
            <a:spLocks noGrp="1"/>
          </p:cNvSpPr>
          <p:nvPr>
            <p:ph type="sldNum" sz="quarter" idx="5"/>
          </p:nvPr>
        </p:nvSpPr>
        <p:spPr/>
        <p:txBody>
          <a:bodyPr/>
          <a:lstStyle/>
          <a:p>
            <a:pPr>
              <a:defRPr/>
            </a:pPr>
            <a:fld id="{5052DCF7-7C91-4C19-86D5-FE2EFEE16CF0}"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2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Madre</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2BCEEE-2BAC-45F4-BC5B-576866F705F4}"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3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Madre</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9AE8A9-8D36-48FC-B164-47F59EFB95EC}"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4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Madre</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10BC48-A6F9-4D26-BB97-CCD3EDDCE8E1}"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5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Madre</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4B8E01-C435-4C22-ABF3-6117CFE8A34E}"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6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Madre</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15C3BE-CCC8-44F4-85C0-53EBE857C847}"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Madre</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4C4743-A7DE-481A-B916-B180FB78AA37}"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8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Isola Madre</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CE4245-EA0E-45E3-A7F9-21D44127AA09}"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9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Madre</a:t>
            </a:r>
          </a:p>
        </p:txBody>
      </p:sp>
      <p:sp>
        <p:nvSpPr>
          <p:cNvPr id="4" name="3 Marcador de número de diapositiva"/>
          <p:cNvSpPr>
            <a:spLocks noGrp="1"/>
          </p:cNvSpPr>
          <p:nvPr>
            <p:ph type="sldNum" sz="quarter" idx="5"/>
          </p:nvPr>
        </p:nvSpPr>
        <p:spPr/>
        <p:txBody>
          <a:bodyPr/>
          <a:lstStyle/>
          <a:p>
            <a:pPr>
              <a:defRPr/>
            </a:pPr>
            <a:fld id="{7F6186E0-E3AD-4377-8344-A4D9B9AA1899}"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0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Madre</a:t>
            </a:r>
          </a:p>
        </p:txBody>
      </p:sp>
      <p:sp>
        <p:nvSpPr>
          <p:cNvPr id="4" name="3 Marcador de número de diapositiva"/>
          <p:cNvSpPr>
            <a:spLocks noGrp="1"/>
          </p:cNvSpPr>
          <p:nvPr>
            <p:ph type="sldNum" sz="quarter" idx="5"/>
          </p:nvPr>
        </p:nvSpPr>
        <p:spPr/>
        <p:txBody>
          <a:bodyPr/>
          <a:lstStyle/>
          <a:p>
            <a:pPr>
              <a:defRPr/>
            </a:pPr>
            <a:fld id="{C7F62F3E-F240-4B11-86A3-BFC180A45D09}"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2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Madre</a:t>
            </a:r>
          </a:p>
        </p:txBody>
      </p:sp>
      <p:sp>
        <p:nvSpPr>
          <p:cNvPr id="4" name="3 Marcador de número de diapositiva"/>
          <p:cNvSpPr>
            <a:spLocks noGrp="1"/>
          </p:cNvSpPr>
          <p:nvPr>
            <p:ph type="sldNum" sz="quarter" idx="5"/>
          </p:nvPr>
        </p:nvSpPr>
        <p:spPr/>
        <p:txBody>
          <a:bodyPr/>
          <a:lstStyle/>
          <a:p>
            <a:pPr>
              <a:defRPr/>
            </a:pPr>
            <a:fld id="{D703FA37-87AA-48FD-B0B8-E1FE46DAC617}"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3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Madre</a:t>
            </a:r>
          </a:p>
        </p:txBody>
      </p:sp>
      <p:sp>
        <p:nvSpPr>
          <p:cNvPr id="4" name="3 Marcador de número de diapositiva"/>
          <p:cNvSpPr>
            <a:spLocks noGrp="1"/>
          </p:cNvSpPr>
          <p:nvPr>
            <p:ph type="sldNum" sz="quarter" idx="5"/>
          </p:nvPr>
        </p:nvSpPr>
        <p:spPr/>
        <p:txBody>
          <a:bodyPr/>
          <a:lstStyle/>
          <a:p>
            <a:pPr>
              <a:defRPr/>
            </a:pPr>
            <a:fld id="{178F4E35-D835-4283-9A88-EBE70B2D9244}"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Madre</a:t>
            </a:r>
          </a:p>
        </p:txBody>
      </p:sp>
      <p:sp>
        <p:nvSpPr>
          <p:cNvPr id="4" name="3 Marcador de número de diapositiva"/>
          <p:cNvSpPr>
            <a:spLocks noGrp="1"/>
          </p:cNvSpPr>
          <p:nvPr>
            <p:ph type="sldNum" sz="quarter" idx="5"/>
          </p:nvPr>
        </p:nvSpPr>
        <p:spPr/>
        <p:txBody>
          <a:bodyPr/>
          <a:lstStyle/>
          <a:p>
            <a:pPr>
              <a:defRPr/>
            </a:pPr>
            <a:fld id="{0DD4869A-A6D6-4A0C-BE8C-3B5AC750A4F4}" type="slidenum">
              <a:rPr lang="es-ES">
                <a:solidFill>
                  <a:prstClr val="black"/>
                </a:solidFill>
              </a:rPr>
              <a:pPr>
                <a:defRPr/>
              </a:pPr>
              <a:t>162</a:t>
            </a:fld>
            <a:endParaRPr lang="es-ES" dirty="0">
              <a:solidFill>
                <a:prstClr val="black"/>
              </a:solidFil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5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Isola Madre</a:t>
            </a:r>
          </a:p>
        </p:txBody>
      </p:sp>
      <p:sp>
        <p:nvSpPr>
          <p:cNvPr id="4" name="3 Marcador de número de diapositiva"/>
          <p:cNvSpPr>
            <a:spLocks noGrp="1"/>
          </p:cNvSpPr>
          <p:nvPr>
            <p:ph type="sldNum" sz="quarter" idx="5"/>
          </p:nvPr>
        </p:nvSpPr>
        <p:spPr/>
        <p:txBody>
          <a:bodyPr/>
          <a:lstStyle/>
          <a:p>
            <a:pPr>
              <a:defRPr/>
            </a:pPr>
            <a:fld id="{8CCCC48C-575A-45A0-9A33-236AF767D986}" type="slidenum">
              <a:rPr lang="es-ES">
                <a:solidFill>
                  <a:prstClr val="black"/>
                </a:solidFill>
              </a:rPr>
              <a:pPr>
                <a:defRPr/>
              </a:pPr>
              <a:t>163</a:t>
            </a:fld>
            <a:endParaRPr lang="es-ES" dirty="0">
              <a:solidFill>
                <a:prstClr val="black"/>
              </a:solidFill>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6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Reale di Lucca</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4A99EB-DC85-45D3-805B-1E3674A75AB8}" type="slidenum">
              <a:rPr lang="es-ES">
                <a:solidFill>
                  <a:prstClr val="black"/>
                </a:solidFill>
              </a:rPr>
              <a:pPr>
                <a:defRPr/>
              </a:pPr>
              <a:t>166</a:t>
            </a:fld>
            <a:endParaRPr lang="es-ES" dirty="0">
              <a:solidFill>
                <a:prstClr val="black"/>
              </a:solidFill>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7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Reale di Marlia</a:t>
            </a:r>
          </a:p>
        </p:txBody>
      </p:sp>
      <p:sp>
        <p:nvSpPr>
          <p:cNvPr id="4" name="3 Marcador de número de diapositiva"/>
          <p:cNvSpPr>
            <a:spLocks noGrp="1"/>
          </p:cNvSpPr>
          <p:nvPr>
            <p:ph type="sldNum" sz="quarter" idx="5"/>
          </p:nvPr>
        </p:nvSpPr>
        <p:spPr/>
        <p:txBody>
          <a:bodyPr/>
          <a:lstStyle/>
          <a:p>
            <a:pPr>
              <a:defRPr/>
            </a:pPr>
            <a:fld id="{D973773F-973F-4361-909F-43C03EA5A7BE}" type="slidenum">
              <a:rPr lang="es-ES">
                <a:solidFill>
                  <a:prstClr val="black"/>
                </a:solidFill>
              </a:rPr>
              <a:pPr>
                <a:defRPr/>
              </a:pPr>
              <a:t>167</a:t>
            </a:fld>
            <a:endParaRPr lang="es-ES" dirty="0">
              <a:solidFill>
                <a:prstClr val="black"/>
              </a:solidFill>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Vila Reale di Marlia</a:t>
            </a:r>
          </a:p>
        </p:txBody>
      </p:sp>
      <p:sp>
        <p:nvSpPr>
          <p:cNvPr id="4" name="3 Marcador de número de diapositiva"/>
          <p:cNvSpPr>
            <a:spLocks noGrp="1"/>
          </p:cNvSpPr>
          <p:nvPr>
            <p:ph type="sldNum" sz="quarter" idx="5"/>
          </p:nvPr>
        </p:nvSpPr>
        <p:spPr/>
        <p:txBody>
          <a:bodyPr/>
          <a:lstStyle/>
          <a:p>
            <a:pPr>
              <a:defRPr/>
            </a:pPr>
            <a:fld id="{C6017616-E764-4517-B25D-C31337367853}" type="slidenum">
              <a:rPr lang="es-ES">
                <a:solidFill>
                  <a:prstClr val="black"/>
                </a:solidFill>
              </a:rPr>
              <a:pPr>
                <a:defRPr/>
              </a:pPr>
              <a:t>168</a:t>
            </a:fld>
            <a:endParaRPr lang="es-ES" dirty="0">
              <a:solidFill>
                <a:prstClr val="black"/>
              </a:solidFill>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9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Reale di Marlia</a:t>
            </a:r>
          </a:p>
        </p:txBody>
      </p:sp>
      <p:sp>
        <p:nvSpPr>
          <p:cNvPr id="4" name="3 Marcador de número de diapositiva"/>
          <p:cNvSpPr>
            <a:spLocks noGrp="1"/>
          </p:cNvSpPr>
          <p:nvPr>
            <p:ph type="sldNum" sz="quarter" idx="5"/>
          </p:nvPr>
        </p:nvSpPr>
        <p:spPr/>
        <p:txBody>
          <a:bodyPr/>
          <a:lstStyle/>
          <a:p>
            <a:pPr>
              <a:defRPr/>
            </a:pPr>
            <a:fld id="{177142E5-1DC9-417B-909B-243C4F08566C}" type="slidenum">
              <a:rPr lang="es-ES">
                <a:solidFill>
                  <a:prstClr val="black"/>
                </a:solidFill>
              </a:rPr>
              <a:pPr>
                <a:defRPr/>
              </a:pPr>
              <a:t>169</a:t>
            </a:fld>
            <a:endParaRPr lang="es-ES" dirty="0">
              <a:solidFill>
                <a:prstClr val="black"/>
              </a:solidFill>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0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Reale di Marlia</a:t>
            </a:r>
          </a:p>
        </p:txBody>
      </p:sp>
      <p:sp>
        <p:nvSpPr>
          <p:cNvPr id="4" name="3 Marcador de número de diapositiva"/>
          <p:cNvSpPr>
            <a:spLocks noGrp="1"/>
          </p:cNvSpPr>
          <p:nvPr>
            <p:ph type="sldNum" sz="quarter" idx="5"/>
          </p:nvPr>
        </p:nvSpPr>
        <p:spPr/>
        <p:txBody>
          <a:bodyPr/>
          <a:lstStyle/>
          <a:p>
            <a:pPr>
              <a:defRPr/>
            </a:pPr>
            <a:fld id="{9FC88E20-32B8-4FF9-A088-F77164DF71CE}" type="slidenum">
              <a:rPr lang="es-ES">
                <a:solidFill>
                  <a:prstClr val="black"/>
                </a:solidFill>
              </a:rPr>
              <a:pPr>
                <a:defRPr/>
              </a:pPr>
              <a:t>170</a:t>
            </a:fld>
            <a:endParaRPr lang="es-ES" dirty="0">
              <a:solidFill>
                <a:prstClr val="black"/>
              </a:solidFill>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1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Reale di Marlia</a:t>
            </a:r>
          </a:p>
        </p:txBody>
      </p:sp>
      <p:sp>
        <p:nvSpPr>
          <p:cNvPr id="4" name="3 Marcador de número de diapositiva"/>
          <p:cNvSpPr>
            <a:spLocks noGrp="1"/>
          </p:cNvSpPr>
          <p:nvPr>
            <p:ph type="sldNum" sz="quarter" idx="5"/>
          </p:nvPr>
        </p:nvSpPr>
        <p:spPr/>
        <p:txBody>
          <a:bodyPr/>
          <a:lstStyle/>
          <a:p>
            <a:pPr>
              <a:defRPr/>
            </a:pPr>
            <a:fld id="{744D42EA-AFF6-4608-80A7-55A85EFDA070}" type="slidenum">
              <a:rPr lang="es-ES">
                <a:solidFill>
                  <a:prstClr val="black"/>
                </a:solidFill>
              </a:rPr>
              <a:pPr>
                <a:defRPr/>
              </a:pPr>
              <a:t>171</a:t>
            </a:fld>
            <a:endParaRPr lang="es-ES" dirty="0">
              <a:solidFill>
                <a:prstClr val="black"/>
              </a:solidFill>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2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Mortella</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A58209-67E8-435F-9D24-CED4740451A9}" type="slidenum">
              <a:rPr lang="es-ES">
                <a:solidFill>
                  <a:prstClr val="black"/>
                </a:solidFill>
              </a:rPr>
              <a:pPr>
                <a:defRPr/>
              </a:pPr>
              <a:t>174</a:t>
            </a:fld>
            <a:endParaRPr lang="es-ES" dirty="0">
              <a:solidFill>
                <a:prstClr val="black"/>
              </a:solidFill>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3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Mortella</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2824E3-B465-42D7-A0B8-2F817929A64A}" type="slidenum">
              <a:rPr lang="es-ES">
                <a:solidFill>
                  <a:prstClr val="black"/>
                </a:solidFill>
              </a:rPr>
              <a:pPr>
                <a:defRPr/>
              </a:pPr>
              <a:t>175</a:t>
            </a:fld>
            <a:endParaRPr lang="es-ES" dirty="0">
              <a:solidFill>
                <a:prstClr val="black"/>
              </a:solidFill>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4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La Mortella</a:t>
            </a:r>
          </a:p>
        </p:txBody>
      </p:sp>
      <p:sp>
        <p:nvSpPr>
          <p:cNvPr id="4" name="3 Marcador de número de diapositiva"/>
          <p:cNvSpPr>
            <a:spLocks noGrp="1"/>
          </p:cNvSpPr>
          <p:nvPr>
            <p:ph type="sldNum" sz="quarter" idx="5"/>
          </p:nvPr>
        </p:nvSpPr>
        <p:spPr/>
        <p:txBody>
          <a:bodyPr/>
          <a:lstStyle/>
          <a:p>
            <a:pPr>
              <a:defRPr/>
            </a:pPr>
            <a:fld id="{4032D26F-6D8B-43B4-BD59-15EA8F40D3F3}" type="slidenum">
              <a:rPr lang="es-ES">
                <a:solidFill>
                  <a:prstClr val="black"/>
                </a:solidFill>
              </a:rPr>
              <a:pPr>
                <a:defRPr/>
              </a:pPr>
              <a:t>176</a:t>
            </a:fld>
            <a:endParaRPr lang="es-ES" dirty="0">
              <a:solidFill>
                <a:prstClr val="black"/>
              </a:solidFill>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5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La Mortella</a:t>
            </a:r>
          </a:p>
        </p:txBody>
      </p:sp>
      <p:sp>
        <p:nvSpPr>
          <p:cNvPr id="4" name="3 Marcador de número de diapositiva"/>
          <p:cNvSpPr>
            <a:spLocks noGrp="1"/>
          </p:cNvSpPr>
          <p:nvPr>
            <p:ph type="sldNum" sz="quarter" idx="5"/>
          </p:nvPr>
        </p:nvSpPr>
        <p:spPr/>
        <p:txBody>
          <a:bodyPr/>
          <a:lstStyle/>
          <a:p>
            <a:pPr>
              <a:defRPr/>
            </a:pPr>
            <a:fld id="{9BC5E185-5ADD-45DE-B812-FC39B809B958}" type="slidenum">
              <a:rPr lang="es-ES">
                <a:solidFill>
                  <a:prstClr val="black"/>
                </a:solidFill>
              </a:rPr>
              <a:pPr>
                <a:defRPr/>
              </a:pPr>
              <a:t>177</a:t>
            </a:fld>
            <a:endParaRPr lang="es-ES" dirty="0">
              <a:solidFill>
                <a:prstClr val="black"/>
              </a:solidFill>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6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Orto Botanico di Napoli</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D65FDC-1947-4C91-80AC-DBEBB0241734}" type="slidenum">
              <a:rPr lang="es-ES">
                <a:solidFill>
                  <a:prstClr val="black"/>
                </a:solidFill>
              </a:rPr>
              <a:pPr>
                <a:defRPr/>
              </a:pPr>
              <a:t>181</a:t>
            </a:fld>
            <a:endParaRPr lang="es-ES" dirty="0">
              <a:solidFill>
                <a:prstClr val="black"/>
              </a:solidFill>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7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Orto Botanico di Napoli.-Filiceto</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D30024-837B-4A6D-900F-98C567F3BB26}" type="slidenum">
              <a:rPr lang="es-ES">
                <a:solidFill>
                  <a:prstClr val="black"/>
                </a:solidFill>
              </a:rPr>
              <a:pPr>
                <a:defRPr/>
              </a:pPr>
              <a:t>182</a:t>
            </a:fld>
            <a:endParaRPr lang="es-ES" dirty="0">
              <a:solidFill>
                <a:prstClr val="black"/>
              </a:solidFill>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Orto Botanico di Padova</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289EF4-E845-457A-813E-4C6C07831840}" type="slidenum">
              <a:rPr lang="es-ES">
                <a:solidFill>
                  <a:prstClr val="black"/>
                </a:solidFill>
              </a:rPr>
              <a:pPr>
                <a:defRPr/>
              </a:pPr>
              <a:t>183</a:t>
            </a:fld>
            <a:endParaRPr lang="es-ES" dirty="0">
              <a:solidFill>
                <a:prstClr val="black"/>
              </a:solidFill>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9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Orto Botanico di Padova</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54DEF0-E3CE-4054-9882-BA40965D2073}" type="slidenum">
              <a:rPr lang="es-ES">
                <a:solidFill>
                  <a:prstClr val="black"/>
                </a:solidFill>
              </a:rPr>
              <a:pPr>
                <a:defRPr/>
              </a:pPr>
              <a:t>184</a:t>
            </a:fld>
            <a:endParaRPr lang="es-ES" dirty="0">
              <a:solidFill>
                <a:prstClr val="black"/>
              </a:solidFill>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0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Orto Botanico di Padova</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382335-B672-455F-B4E4-5CC53D80D0A2}" type="slidenum">
              <a:rPr lang="es-ES">
                <a:solidFill>
                  <a:prstClr val="black"/>
                </a:solidFill>
              </a:rPr>
              <a:pPr>
                <a:defRPr/>
              </a:pPr>
              <a:t>185</a:t>
            </a:fld>
            <a:endParaRPr lang="es-ES" dirty="0">
              <a:solidFill>
                <a:prstClr val="black"/>
              </a:solidFill>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1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Orto Botanico di Pisa</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FA21B7-40BB-4D1E-9091-AD4702094102}" type="slidenum">
              <a:rPr lang="es-ES">
                <a:solidFill>
                  <a:prstClr val="black"/>
                </a:solidFill>
              </a:rPr>
              <a:pPr>
                <a:defRPr/>
              </a:pPr>
              <a:t>186</a:t>
            </a:fld>
            <a:endParaRPr lang="es-ES" dirty="0">
              <a:solidFill>
                <a:prstClr val="black"/>
              </a:solidFill>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2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Orto Botanico di Pisa.-Phyllostachys </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FA9F99-4D76-42F3-9B99-676530CBBD36}" type="slidenum">
              <a:rPr lang="es-ES">
                <a:solidFill>
                  <a:prstClr val="black"/>
                </a:solidFill>
              </a:rPr>
              <a:pPr>
                <a:defRPr/>
              </a:pPr>
              <a:t>187</a:t>
            </a:fld>
            <a:endParaRPr lang="es-ES" dirty="0">
              <a:solidFill>
                <a:prstClr val="black"/>
              </a:solidFill>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3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Orto Botanico di Pisa</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993200-6390-41FF-8E24-90B554C01D73}" type="slidenum">
              <a:rPr lang="es-ES">
                <a:solidFill>
                  <a:prstClr val="black"/>
                </a:solidFill>
              </a:rPr>
              <a:pPr>
                <a:defRPr/>
              </a:pPr>
              <a:t>188</a:t>
            </a:fld>
            <a:endParaRPr lang="es-ES" dirty="0">
              <a:solidFill>
                <a:prstClr val="black"/>
              </a:solidFill>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4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Orto Botanico di Pisa</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2C4A8D-9586-4319-BDB8-BB30BF943018}" type="slidenum">
              <a:rPr lang="es-ES">
                <a:solidFill>
                  <a:prstClr val="black"/>
                </a:solidFill>
              </a:rPr>
              <a:pPr>
                <a:defRPr/>
              </a:pPr>
              <a:t>189</a:t>
            </a:fld>
            <a:endParaRPr lang="es-ES" dirty="0">
              <a:solidFill>
                <a:prstClr val="black"/>
              </a:solidFill>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5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Orto Botanico di Pisa</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B3445B-ECE2-42E3-9BB4-DD86EF26BCF4}" type="slidenum">
              <a:rPr lang="es-ES">
                <a:solidFill>
                  <a:prstClr val="black"/>
                </a:solidFill>
              </a:rPr>
              <a:pPr>
                <a:defRPr/>
              </a:pPr>
              <a:t>190</a:t>
            </a:fld>
            <a:endParaRPr lang="es-ES" dirty="0">
              <a:solidFill>
                <a:prstClr val="black"/>
              </a:solidFill>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6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Orto Botanico di Pisa</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2BF46A-4EFB-4096-A148-A2608AD06299}" type="slidenum">
              <a:rPr lang="es-ES">
                <a:solidFill>
                  <a:prstClr val="black"/>
                </a:solidFill>
              </a:rPr>
              <a:pPr>
                <a:defRPr/>
              </a:pPr>
              <a:t>191</a:t>
            </a:fld>
            <a:endParaRPr lang="es-ES" dirty="0">
              <a:solidFill>
                <a:prstClr val="black"/>
              </a:solidFill>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7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Orto Botanico di Pisa</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D875ED-58CF-4F66-BBA6-9B77D147AEAA}" type="slidenum">
              <a:rPr lang="es-ES">
                <a:solidFill>
                  <a:prstClr val="black"/>
                </a:solidFill>
              </a:rPr>
              <a:pPr>
                <a:defRPr/>
              </a:pPr>
              <a:t>192</a:t>
            </a:fld>
            <a:endParaRPr lang="es-ES" dirty="0">
              <a:solidFill>
                <a:prstClr val="black"/>
              </a:solidFill>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Pompei Gardens</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A840AA-92FF-4105-8678-7D06457DBCD1}" type="slidenum">
              <a:rPr lang="es-ES">
                <a:solidFill>
                  <a:prstClr val="black"/>
                </a:solidFill>
              </a:rPr>
              <a:pPr>
                <a:defRPr/>
              </a:pPr>
              <a:t>195</a:t>
            </a:fld>
            <a:endParaRPr lang="es-ES" dirty="0">
              <a:solidFill>
                <a:prstClr val="black"/>
              </a:solidFill>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9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Pompei Gardens</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97F529-E656-4736-B657-E723EF9A6A19}" type="slidenum">
              <a:rPr lang="es-ES">
                <a:solidFill>
                  <a:prstClr val="black"/>
                </a:solidFill>
              </a:rPr>
              <a:pPr>
                <a:defRPr/>
              </a:pPr>
              <a:t>196</a:t>
            </a:fld>
            <a:endParaRPr lang="es-ES" dirty="0">
              <a:solidFill>
                <a:prstClr val="black"/>
              </a:solidFill>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0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Pompei Gardens</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67DC38-EB66-483E-B2FC-44DF4FF162FA}" type="slidenum">
              <a:rPr lang="es-ES">
                <a:solidFill>
                  <a:prstClr val="black"/>
                </a:solidFill>
              </a:rPr>
              <a:pPr>
                <a:defRPr/>
              </a:pPr>
              <a:t>197</a:t>
            </a:fld>
            <a:endParaRPr lang="es-ES" dirty="0">
              <a:solidFill>
                <a:prstClr val="black"/>
              </a:solidFill>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1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Roman Gardens</a:t>
            </a:r>
          </a:p>
        </p:txBody>
      </p:sp>
      <p:sp>
        <p:nvSpPr>
          <p:cNvPr id="4" name="3 Marcador de número de diapositiva"/>
          <p:cNvSpPr>
            <a:spLocks noGrp="1"/>
          </p:cNvSpPr>
          <p:nvPr>
            <p:ph type="sldNum" sz="quarter" idx="5"/>
          </p:nvPr>
        </p:nvSpPr>
        <p:spPr/>
        <p:txBody>
          <a:bodyPr/>
          <a:lstStyle/>
          <a:p>
            <a:pPr>
              <a:defRPr/>
            </a:pPr>
            <a:fld id="{85620C18-1A72-4138-A211-4511ACFA869B}" type="slidenum">
              <a:rPr lang="es-ES">
                <a:solidFill>
                  <a:prstClr val="black"/>
                </a:solidFill>
              </a:rPr>
              <a:pPr>
                <a:defRPr/>
              </a:pPr>
              <a:t>198</a:t>
            </a:fld>
            <a:endParaRPr lang="es-ES" dirty="0">
              <a:solidFill>
                <a:prstClr val="black"/>
              </a:solidFill>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2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Roman Gardens.-Casa Vetti reconstruccion</a:t>
            </a:r>
          </a:p>
        </p:txBody>
      </p:sp>
      <p:sp>
        <p:nvSpPr>
          <p:cNvPr id="4" name="3 Marcador de número de diapositiva"/>
          <p:cNvSpPr>
            <a:spLocks noGrp="1"/>
          </p:cNvSpPr>
          <p:nvPr>
            <p:ph type="sldNum" sz="quarter" idx="5"/>
          </p:nvPr>
        </p:nvSpPr>
        <p:spPr/>
        <p:txBody>
          <a:bodyPr/>
          <a:lstStyle/>
          <a:p>
            <a:pPr>
              <a:defRPr/>
            </a:pPr>
            <a:fld id="{DB58DCB9-7FA9-44F8-99A3-3AFF5A5F6AA7}" type="slidenum">
              <a:rPr lang="es-ES">
                <a:solidFill>
                  <a:prstClr val="black"/>
                </a:solidFill>
              </a:rPr>
              <a:pPr>
                <a:defRPr/>
              </a:pPr>
              <a:t>199</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9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6.xml"/><Relationship Id="rId1" Type="http://schemas.openxmlformats.org/officeDocument/2006/relationships/slideLayout" Target="../slideLayouts/slideLayout7.xml"/><Relationship Id="rId4" Type="http://schemas.openxmlformats.org/officeDocument/2006/relationships/image" Target="../media/image110.jpeg"/></Relationships>
</file>

<file path=ppt/slides/_rels/slide13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1.xml"/><Relationship Id="rId1" Type="http://schemas.openxmlformats.org/officeDocument/2006/relationships/slideLayout" Target="../slideLayouts/slideLayout7.xml"/><Relationship Id="rId4" Type="http://schemas.openxmlformats.org/officeDocument/2006/relationships/image" Target="../media/image126.jpeg"/></Relationships>
</file>

<file path=ppt/slides/_rels/slide148.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6.xml"/><Relationship Id="rId1" Type="http://schemas.openxmlformats.org/officeDocument/2006/relationships/slideLayout" Target="../slideLayouts/slideLayout7.xml"/><Relationship Id="rId4" Type="http://schemas.openxmlformats.org/officeDocument/2006/relationships/image" Target="../media/image132.jpeg"/></Relationships>
</file>

<file path=ppt/slides/_rels/slide155.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159.xml"/><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160.xml"/><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161.xml"/><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16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1944216"/>
          </a:xfrm>
        </p:spPr>
        <p:txBody>
          <a:bodyPr>
            <a:normAutofit fontScale="90000"/>
          </a:bodyPr>
          <a:lstStyle/>
          <a:p>
            <a:r>
              <a:rPr lang="es-ES" sz="3600" dirty="0"/>
              <a:t>EUROPA-.-LA VUELTA AL MUNDO EN 885 JARDINES.-ITALIA.-</a:t>
            </a:r>
            <a:br>
              <a:rPr lang="es-ES" sz="3600" dirty="0"/>
            </a:br>
            <a:r>
              <a:rPr lang="es-ES" sz="3600" dirty="0"/>
              <a:t>ITALIAN GARDENS.-B </a:t>
            </a:r>
            <a:br>
              <a:rPr lang="es-ES" dirty="0"/>
            </a:br>
            <a:endParaRPr lang="es-ES" dirty="0"/>
          </a:p>
        </p:txBody>
      </p:sp>
      <p:sp>
        <p:nvSpPr>
          <p:cNvPr id="3" name="2 Subtítulo"/>
          <p:cNvSpPr>
            <a:spLocks noGrp="1"/>
          </p:cNvSpPr>
          <p:nvPr>
            <p:ph type="subTitle" idx="1"/>
          </p:nvPr>
        </p:nvSpPr>
        <p:spPr>
          <a:xfrm>
            <a:off x="2843808" y="4869160"/>
            <a:ext cx="4896544" cy="1371600"/>
          </a:xfrm>
        </p:spPr>
        <p:txBody>
          <a:bodyPr>
            <a:normAutofit/>
          </a:bodyPr>
          <a:lstStyle/>
          <a:p>
            <a:r>
              <a:rPr lang="es-ES" dirty="0"/>
              <a:t>Seleccion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p:txBody>
          <a:bodyPr/>
          <a:lstStyle/>
          <a:p>
            <a:r>
              <a:rPr lang="es-ES" dirty="0"/>
              <a:t>El Estilo Italiano</a:t>
            </a:r>
          </a:p>
        </p:txBody>
      </p:sp>
      <p:sp>
        <p:nvSpPr>
          <p:cNvPr id="4099" name="2 Marcador de contenido"/>
          <p:cNvSpPr>
            <a:spLocks noGrp="1"/>
          </p:cNvSpPr>
          <p:nvPr>
            <p:ph sz="quarter" idx="1"/>
          </p:nvPr>
        </p:nvSpPr>
        <p:spPr>
          <a:xfrm>
            <a:off x="457200" y="1916833"/>
            <a:ext cx="7643192" cy="4407768"/>
          </a:xfrm>
        </p:spPr>
        <p:txBody>
          <a:bodyPr/>
          <a:lstStyle/>
          <a:p>
            <a:r>
              <a:rPr lang="es-ES" dirty="0"/>
              <a:t>El arranque de largo y estrecho país, en forma de Italia tiene una muy rica diversidad de especies vegetales que es visible en sus exquisitos jardines. </a:t>
            </a:r>
          </a:p>
          <a:p>
            <a:r>
              <a:rPr lang="es-ES" dirty="0"/>
              <a:t>En términos de estilos de jardinería, Italia ha contribuido en gran medida .</a:t>
            </a:r>
          </a:p>
          <a:p>
            <a:r>
              <a:rPr lang="es-ES" dirty="0"/>
              <a:t> La larga historia del país, así </a:t>
            </a:r>
            <a:r>
              <a:rPr lang="es-ES" u="sng" dirty="0"/>
              <a:t>como</a:t>
            </a:r>
            <a:r>
              <a:rPr lang="es-ES" dirty="0"/>
              <a:t> las condiciones climáticas y las tradiciones han tenido una influencia en el sentido de estilo en el jardín a la italiana.</a:t>
            </a:r>
          </a:p>
        </p:txBody>
      </p:sp>
    </p:spTree>
    <p:extLst>
      <p:ext uri="{BB962C8B-B14F-4D97-AF65-F5344CB8AC3E}">
        <p14:creationId xmlns:p14="http://schemas.microsoft.com/office/powerpoint/2010/main" val="3970293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2 Marcador de contenido"/>
          <p:cNvSpPr>
            <a:spLocks noGrp="1"/>
          </p:cNvSpPr>
          <p:nvPr>
            <p:ph sz="quarter" idx="1"/>
          </p:nvPr>
        </p:nvSpPr>
        <p:spPr>
          <a:xfrm>
            <a:off x="457200" y="1285875"/>
            <a:ext cx="7499176" cy="5038725"/>
          </a:xfrm>
        </p:spPr>
        <p:txBody>
          <a:bodyPr/>
          <a:lstStyle/>
          <a:p>
            <a:r>
              <a:rPr lang="es-ES" dirty="0"/>
              <a:t> Italia presenta una serie de sorprendentes piezas de arquitectura en forma de </a:t>
            </a:r>
            <a:r>
              <a:rPr lang="es-ES" u="sng" dirty="0"/>
              <a:t>villas</a:t>
            </a:r>
            <a:r>
              <a:rPr lang="es-ES" dirty="0"/>
              <a:t>. </a:t>
            </a:r>
          </a:p>
          <a:p>
            <a:r>
              <a:rPr lang="es-ES" dirty="0"/>
              <a:t>Dentro de estas villas, los jardines diseñados  parecen ser el elemento resaltado que se encuentra sin precedentes en términos de la mirada y la sensación de que son capaces de generar.</a:t>
            </a:r>
          </a:p>
          <a:p>
            <a:r>
              <a:rPr lang="es-ES" dirty="0"/>
              <a:t>La sensación italiana de diseño de jardines en las  villas ha sido transmitida de generación en generación como el estilo particular, fue utilizada por la mayor parte de los monasterios y conventos de Europa en la Edad Media.</a:t>
            </a:r>
          </a:p>
        </p:txBody>
      </p:sp>
    </p:spTree>
    <p:extLst>
      <p:ext uri="{BB962C8B-B14F-4D97-AF65-F5344CB8AC3E}">
        <p14:creationId xmlns:p14="http://schemas.microsoft.com/office/powerpoint/2010/main" val="2304855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2 Marcador de contenido"/>
          <p:cNvSpPr>
            <a:spLocks noGrp="1"/>
          </p:cNvSpPr>
          <p:nvPr>
            <p:ph sz="quarter" idx="1"/>
          </p:nvPr>
        </p:nvSpPr>
        <p:spPr>
          <a:xfrm>
            <a:off x="457200" y="928688"/>
            <a:ext cx="7427168" cy="5395912"/>
          </a:xfrm>
        </p:spPr>
        <p:txBody>
          <a:bodyPr/>
          <a:lstStyle/>
          <a:p>
            <a:r>
              <a:rPr lang="es-ES" dirty="0"/>
              <a:t>En Italia, sin embargo, el diseño de jardín ha desarrollado su propia singularidad, ya que la región tenía su propia versión de las plantas y las condiciones climáticas.</a:t>
            </a:r>
          </a:p>
          <a:p>
            <a:r>
              <a:rPr lang="es-ES" dirty="0"/>
              <a:t> Los jardines de las villas italianas muestran el tipo de estilo de vida relajado que los italianos les gusta </a:t>
            </a:r>
          </a:p>
          <a:p>
            <a:r>
              <a:rPr lang="es-ES" dirty="0"/>
              <a:t> Este relajamiento no quiere decir que los jardines a la italiana están mal mantenidos.</a:t>
            </a:r>
          </a:p>
          <a:p>
            <a:r>
              <a:rPr lang="es-ES" dirty="0"/>
              <a:t> Muy por el contrario, el jardín de la villa italiana se mantiene tan cuidadosamente que ni siquiera una sola hoja  parece fuera de lugar.</a:t>
            </a:r>
          </a:p>
        </p:txBody>
      </p:sp>
    </p:spTree>
    <p:extLst>
      <p:ext uri="{BB962C8B-B14F-4D97-AF65-F5344CB8AC3E}">
        <p14:creationId xmlns:p14="http://schemas.microsoft.com/office/powerpoint/2010/main" val="3217254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2 Marcador de contenido"/>
          <p:cNvSpPr>
            <a:spLocks noGrp="1"/>
          </p:cNvSpPr>
          <p:nvPr>
            <p:ph sz="quarter" idx="1"/>
          </p:nvPr>
        </p:nvSpPr>
        <p:spPr>
          <a:xfrm>
            <a:off x="457200" y="1428750"/>
            <a:ext cx="7499176" cy="4895850"/>
          </a:xfrm>
        </p:spPr>
        <p:txBody>
          <a:bodyPr/>
          <a:lstStyle/>
          <a:p>
            <a:r>
              <a:rPr lang="es-ES" dirty="0"/>
              <a:t>Aunque el diseño del jardín italiano de las villas se remonta a siglos atrás, todavía hoy ocupa un lugar muy prominente y respetado en el mundo del diseño de  jardines. </a:t>
            </a:r>
          </a:p>
          <a:p>
            <a:r>
              <a:rPr lang="es-ES" dirty="0"/>
              <a:t> Hoy en día el jardín de estilo italiano  se toma como un símbolo de clase y de aristocracia y hay gente de todo el mundo tratando de modelar su jardín alrededor del mismo tema.</a:t>
            </a:r>
          </a:p>
          <a:p>
            <a:r>
              <a:rPr lang="es-ES" dirty="0"/>
              <a:t> Un jardín de villa italiana, sin embargo, es traído a la vida con el uso de plantas tradicionales de Italia.</a:t>
            </a:r>
          </a:p>
        </p:txBody>
      </p:sp>
    </p:spTree>
    <p:extLst>
      <p:ext uri="{BB962C8B-B14F-4D97-AF65-F5344CB8AC3E}">
        <p14:creationId xmlns:p14="http://schemas.microsoft.com/office/powerpoint/2010/main" val="1616867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457200" y="857250"/>
            <a:ext cx="7571184" cy="5467350"/>
          </a:xfrm>
        </p:spPr>
        <p:txBody>
          <a:bodyPr/>
          <a:lstStyle/>
          <a:p>
            <a:r>
              <a:rPr lang="es-ES" dirty="0"/>
              <a:t>Los expertos diseñadores tomaron a la planificación del que fuera jardín a la italiana basados en el modelo que tenían de años atrás.</a:t>
            </a:r>
          </a:p>
          <a:p>
            <a:r>
              <a:rPr lang="es-ES" dirty="0"/>
              <a:t> El diseño de estilo villa italiana cuenta con diseños geométricos y la disposición simétrica de las plantas. Senderos de grava diseccionan el jardín para caminar a través de ellos junto con la belleza de las plantas.</a:t>
            </a:r>
          </a:p>
          <a:p>
            <a:r>
              <a:rPr lang="es-ES" dirty="0"/>
              <a:t>Cuando estudiamos en la historia el concepto de diseño de jardines , encontramos sus raíces en Arabia.</a:t>
            </a:r>
          </a:p>
          <a:p>
            <a:r>
              <a:rPr lang="es-ES" dirty="0"/>
              <a:t> Ya desde  las civilizaciones griega y romana  se convirtió en toda una práctica establecida durante el Renacimiento. </a:t>
            </a:r>
          </a:p>
        </p:txBody>
      </p:sp>
    </p:spTree>
    <p:extLst>
      <p:ext uri="{BB962C8B-B14F-4D97-AF65-F5344CB8AC3E}">
        <p14:creationId xmlns:p14="http://schemas.microsoft.com/office/powerpoint/2010/main" val="42405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457200" y="928688"/>
            <a:ext cx="7571184" cy="5395912"/>
          </a:xfrm>
        </p:spPr>
        <p:txBody>
          <a:bodyPr/>
          <a:lstStyle/>
          <a:p>
            <a:r>
              <a:rPr lang="es-ES" dirty="0"/>
              <a:t>Luego fue más influenciados por la cultura europea y de Francia, en particular, se convirtieron en los diseños de jardín de la villa italiana que vemos hoy.</a:t>
            </a:r>
          </a:p>
          <a:p>
            <a:r>
              <a:rPr lang="es-ES" dirty="0"/>
              <a:t> Italia todavía tiene una serie de jardines clásicos de los siglos XVII y XVIII que nos muestran el arte de los diseñadores de jardines.</a:t>
            </a:r>
          </a:p>
          <a:p>
            <a:r>
              <a:rPr lang="es-ES" dirty="0"/>
              <a:t>El jardín de villa italiana, cuentan con un área de descanso conocida como un patio. Esta área permite el reunir a los miembros de la casa a sentarse y relajarse mientras disfruta del  jardín. El patio es bueno para tomar una taza de café o la cena durante los días de verano con la familia.</a:t>
            </a:r>
          </a:p>
          <a:p>
            <a:endParaRPr lang="es-ES" dirty="0"/>
          </a:p>
        </p:txBody>
      </p:sp>
    </p:spTree>
    <p:extLst>
      <p:ext uri="{BB962C8B-B14F-4D97-AF65-F5344CB8AC3E}">
        <p14:creationId xmlns:p14="http://schemas.microsoft.com/office/powerpoint/2010/main" val="3490727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457200" y="928688"/>
            <a:ext cx="7355160" cy="5395912"/>
          </a:xfrm>
        </p:spPr>
        <p:txBody>
          <a:bodyPr/>
          <a:lstStyle/>
          <a:p>
            <a:r>
              <a:rPr lang="es-ES" dirty="0"/>
              <a:t> Entre los elementos que le dan al jardín a la italiana un aspecto distintivo es el estanque. Un verdadero jardín a la italiana siempre contará con un cuerpo de agua, porque es la tradición de la vieja escuela de jardinería. </a:t>
            </a:r>
          </a:p>
          <a:p>
            <a:r>
              <a:rPr lang="es-ES" dirty="0"/>
              <a:t>La mayoría de la gente le encantaría tener un estanque en su jardín, pero el alto costo de mantenerlo les disuade de la idea.</a:t>
            </a:r>
          </a:p>
          <a:p>
            <a:r>
              <a:rPr lang="es-ES" dirty="0"/>
              <a:t> El mantenimiento del agua es una cosa, si se añaden  algunos peces o plantas que tendrá que cuidar bien de ellos. </a:t>
            </a:r>
          </a:p>
        </p:txBody>
      </p:sp>
    </p:spTree>
    <p:extLst>
      <p:ext uri="{BB962C8B-B14F-4D97-AF65-F5344CB8AC3E}">
        <p14:creationId xmlns:p14="http://schemas.microsoft.com/office/powerpoint/2010/main" val="1088140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3 Marcador de contenido"/>
          <p:cNvSpPr>
            <a:spLocks noGrp="1"/>
          </p:cNvSpPr>
          <p:nvPr>
            <p:ph sz="quarter" idx="1"/>
          </p:nvPr>
        </p:nvSpPr>
        <p:spPr>
          <a:xfrm>
            <a:off x="457200" y="785813"/>
            <a:ext cx="7571184" cy="5538787"/>
          </a:xfrm>
        </p:spPr>
        <p:txBody>
          <a:bodyPr/>
          <a:lstStyle/>
          <a:p>
            <a:r>
              <a:rPr lang="es-ES" dirty="0"/>
              <a:t>El estanque de jardín a la italiana sirve para varios fines.</a:t>
            </a:r>
          </a:p>
          <a:p>
            <a:r>
              <a:rPr lang="es-ES" dirty="0"/>
              <a:t> La primera y más importante de ellos es el embellecimiento del jardin. </a:t>
            </a:r>
          </a:p>
          <a:p>
            <a:r>
              <a:rPr lang="es-ES" dirty="0"/>
              <a:t> El otro propósito es tener un  entorno de vida independiente para los peces y las plantas e incluso las aves que visitan el estanque cada cierto tiempo.</a:t>
            </a:r>
          </a:p>
          <a:p>
            <a:r>
              <a:rPr lang="es-ES" dirty="0"/>
              <a:t>El estanque de jardín a la italiana es muy apto para ocupar el espacio central de su jardín y por lo tanto convertido en el centro de atracción.</a:t>
            </a:r>
          </a:p>
          <a:p>
            <a:r>
              <a:rPr lang="es-ES" dirty="0"/>
              <a:t> Por el contrario, puede ser un elemento secundario que complementa el espacio del jardín  en general.</a:t>
            </a:r>
          </a:p>
        </p:txBody>
      </p:sp>
    </p:spTree>
    <p:extLst>
      <p:ext uri="{BB962C8B-B14F-4D97-AF65-F5344CB8AC3E}">
        <p14:creationId xmlns:p14="http://schemas.microsoft.com/office/powerpoint/2010/main" val="483597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Título"/>
          <p:cNvSpPr>
            <a:spLocks noGrp="1"/>
          </p:cNvSpPr>
          <p:nvPr>
            <p:ph type="title"/>
          </p:nvPr>
        </p:nvSpPr>
        <p:spPr/>
        <p:txBody>
          <a:bodyPr/>
          <a:lstStyle/>
          <a:p>
            <a:r>
              <a:rPr lang="es-ES" dirty="0"/>
              <a:t>Características del jardin italiano</a:t>
            </a:r>
          </a:p>
        </p:txBody>
      </p:sp>
      <p:sp>
        <p:nvSpPr>
          <p:cNvPr id="12291" name="2 Marcador de contenido"/>
          <p:cNvSpPr>
            <a:spLocks noGrp="1"/>
          </p:cNvSpPr>
          <p:nvPr>
            <p:ph sz="quarter" idx="1"/>
          </p:nvPr>
        </p:nvSpPr>
        <p:spPr>
          <a:xfrm>
            <a:off x="457200" y="2143125"/>
            <a:ext cx="7499176" cy="4181475"/>
          </a:xfrm>
        </p:spPr>
        <p:txBody>
          <a:bodyPr>
            <a:normAutofit lnSpcReduction="10000"/>
          </a:bodyPr>
          <a:lstStyle/>
          <a:p>
            <a:r>
              <a:rPr lang="es-ES" dirty="0"/>
              <a:t>El jardín italiano debe su estilo al Renacimiento y supone una ruptura frente al jardín de la Edad Media.</a:t>
            </a:r>
          </a:p>
          <a:p>
            <a:r>
              <a:rPr lang="es-ES" dirty="0"/>
              <a:t>El Renacimiento surge en contraposición a la Edad Media.</a:t>
            </a:r>
          </a:p>
          <a:p>
            <a:r>
              <a:rPr lang="es-ES" dirty="0"/>
              <a:t>Si en la Edad Media el espíritu medieval forjo un tipo de jardín cerrado dedicado al aislamiento y la reflexión el jardín renacentista se abre  progresivamente al mundo exterior, aunque en cuanto a la forma, continua con la simetría y las formas geométricas.</a:t>
            </a:r>
          </a:p>
          <a:p>
            <a:endParaRPr lang="es-ES" dirty="0"/>
          </a:p>
        </p:txBody>
      </p:sp>
    </p:spTree>
    <p:extLst>
      <p:ext uri="{BB962C8B-B14F-4D97-AF65-F5344CB8AC3E}">
        <p14:creationId xmlns:p14="http://schemas.microsoft.com/office/powerpoint/2010/main" val="2637720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457200" y="928688"/>
            <a:ext cx="7499176" cy="5929312"/>
          </a:xfrm>
        </p:spPr>
        <p:txBody>
          <a:bodyPr>
            <a:normAutofit lnSpcReduction="10000"/>
          </a:bodyPr>
          <a:lstStyle/>
          <a:p>
            <a:r>
              <a:rPr lang="es-ES" dirty="0"/>
              <a:t>Es durante esta época cuando en Italia se levantan las grandes villas y palacios con un estilo arquitectónico que imita las antiguas construcciones romanas.</a:t>
            </a:r>
          </a:p>
          <a:p>
            <a:r>
              <a:rPr lang="es-ES" dirty="0"/>
              <a:t>Alrededor de estas construcciones se erigen grandes jardines que intentan armonizar con las mismas.</a:t>
            </a:r>
          </a:p>
          <a:p>
            <a:r>
              <a:rPr lang="es-ES" dirty="0"/>
              <a:t>De esta manera nace en el siglo XV el “ jardín a la italiana </a:t>
            </a:r>
          </a:p>
          <a:p>
            <a:r>
              <a:rPr lang="es-ES" dirty="0"/>
              <a:t>Se trata de un tipo de paisajismo perfectamente diseñado donde la geometría y el orden predomina por encima de todo.</a:t>
            </a:r>
          </a:p>
          <a:p>
            <a:r>
              <a:rPr lang="es-ES" dirty="0"/>
              <a:t>Se diseñan grandes avenidas que constituyen los paseos principales y que comunican con otras mas estrechas formando un entramado geométrico clásico.</a:t>
            </a:r>
          </a:p>
          <a:p>
            <a:endParaRPr lang="es-ES" dirty="0"/>
          </a:p>
        </p:txBody>
      </p:sp>
    </p:spTree>
    <p:extLst>
      <p:ext uri="{BB962C8B-B14F-4D97-AF65-F5344CB8AC3E}">
        <p14:creationId xmlns:p14="http://schemas.microsoft.com/office/powerpoint/2010/main" val="3685011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457200" y="1000125"/>
            <a:ext cx="7643192" cy="5324475"/>
          </a:xfrm>
        </p:spPr>
        <p:txBody>
          <a:bodyPr/>
          <a:lstStyle/>
          <a:p>
            <a:r>
              <a:rPr lang="es-ES" dirty="0"/>
              <a:t>Son muy comunes los parterres, las escaleras que unen las diferentes terrazas, las esculturas o las numerosas fuentes.</a:t>
            </a:r>
          </a:p>
          <a:p>
            <a:r>
              <a:rPr lang="es-ES" dirty="0"/>
              <a:t>El boj y el mirto son los arbustos principales que, una vez recortados, forman los setos que dividen los diferentes espacios.</a:t>
            </a:r>
          </a:p>
          <a:p>
            <a:r>
              <a:rPr lang="es-ES" dirty="0"/>
              <a:t>Hileras de cipreses bordean habitualmente las grandes avenidas, especialmente en la Toscana.</a:t>
            </a:r>
          </a:p>
          <a:p>
            <a:r>
              <a:rPr lang="es-ES" dirty="0"/>
              <a:t>Durante los siglos XV y XVI,los jardines italianos sirven de inspiración a numerosos jardines que aparecen en toda Europa.</a:t>
            </a:r>
          </a:p>
        </p:txBody>
      </p:sp>
    </p:spTree>
    <p:extLst>
      <p:ext uri="{BB962C8B-B14F-4D97-AF65-F5344CB8AC3E}">
        <p14:creationId xmlns:p14="http://schemas.microsoft.com/office/powerpoint/2010/main" val="3436505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457200" y="1000125"/>
            <a:ext cx="7499176" cy="5324475"/>
          </a:xfrm>
        </p:spPr>
        <p:txBody>
          <a:bodyPr/>
          <a:lstStyle/>
          <a:p>
            <a:r>
              <a:rPr lang="es-ES" dirty="0"/>
              <a:t>En la misma Italia destacan los Jardines de Boboré en Florencia, los jardines de Villa Palmeri o la Pietra en la misma ciudad, los de las villa romanas de Medici o la Villa Farnese de Caprarola.</a:t>
            </a:r>
          </a:p>
          <a:p>
            <a:r>
              <a:rPr lang="es-ES" dirty="0"/>
              <a:t>En el siglo XVII el estilo italiano se vuelve mas recargado por influencia del periodo barroco.</a:t>
            </a:r>
          </a:p>
          <a:p>
            <a:r>
              <a:rPr lang="es-ES" dirty="0"/>
              <a:t>Al diseño de líneas rectas del periodo anterior se añaden líneas mas onduladas y el conjunto de fuentes, cascadas o esculturas se hace mayor.</a:t>
            </a:r>
          </a:p>
          <a:p>
            <a:r>
              <a:rPr lang="es-ES" dirty="0"/>
              <a:t>Son ejemplos los jardines del palacio Borromeo de Isola Bella una de las islas borromeas del lago Mayor y Vila Glovio.</a:t>
            </a:r>
          </a:p>
          <a:p>
            <a:endParaRPr lang="es-ES" dirty="0"/>
          </a:p>
        </p:txBody>
      </p:sp>
    </p:spTree>
    <p:extLst>
      <p:ext uri="{BB962C8B-B14F-4D97-AF65-F5344CB8AC3E}">
        <p14:creationId xmlns:p14="http://schemas.microsoft.com/office/powerpoint/2010/main" val="157477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Título"/>
          <p:cNvSpPr>
            <a:spLocks noGrp="1"/>
          </p:cNvSpPr>
          <p:nvPr>
            <p:ph type="title"/>
          </p:nvPr>
        </p:nvSpPr>
        <p:spPr>
          <a:xfrm>
            <a:off x="914400" y="571500"/>
            <a:ext cx="7772400" cy="1428750"/>
          </a:xfrm>
        </p:spPr>
        <p:txBody>
          <a:bodyPr/>
          <a:lstStyle/>
          <a:p>
            <a:pPr eaLnBrk="1" hangingPunct="1"/>
            <a:r>
              <a:rPr lang="es-ES" b="1" dirty="0"/>
              <a:t>Caserta Palazzo Reale La Reggia en Nápoles</a:t>
            </a:r>
          </a:p>
        </p:txBody>
      </p:sp>
      <p:sp>
        <p:nvSpPr>
          <p:cNvPr id="16387" name="2 Marcador de contenido"/>
          <p:cNvSpPr>
            <a:spLocks noGrp="1"/>
          </p:cNvSpPr>
          <p:nvPr>
            <p:ph sz="quarter" idx="1"/>
          </p:nvPr>
        </p:nvSpPr>
        <p:spPr>
          <a:xfrm>
            <a:off x="914400" y="2428875"/>
            <a:ext cx="6969968" cy="3590925"/>
          </a:xfrm>
        </p:spPr>
        <p:txBody>
          <a:bodyPr/>
          <a:lstStyle/>
          <a:p>
            <a:pPr eaLnBrk="1" hangingPunct="1"/>
            <a:r>
              <a:rPr lang="es-ES" sz="2400" dirty="0"/>
              <a:t>El </a:t>
            </a:r>
            <a:r>
              <a:rPr lang="es-ES" sz="2400" b="1" dirty="0"/>
              <a:t>Palacio Real de Caserta</a:t>
            </a:r>
            <a:r>
              <a:rPr lang="es-ES" sz="2400" dirty="0"/>
              <a:t>  es un palacio barroco situado en Caserta, en la región italiana de Campania. El edificio fue encargado por el rey Carlos VII para que sirviese de centro administrativo y cortesano del nuevo Reino de Nápoles, al tiempo que símbolo del poder real. El monarca quiso dotar a la dinastía Borbón-Dos Sicilias de una residencia de la talla de Versalles.</a:t>
            </a:r>
            <a:endParaRPr lang="es-ES" sz="2400" b="1" dirty="0"/>
          </a:p>
        </p:txBody>
      </p:sp>
    </p:spTree>
    <p:extLst>
      <p:ext uri="{BB962C8B-B14F-4D97-AF65-F5344CB8AC3E}">
        <p14:creationId xmlns:p14="http://schemas.microsoft.com/office/powerpoint/2010/main" val="1662542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457200" y="1000125"/>
            <a:ext cx="7355160" cy="5324475"/>
          </a:xfrm>
        </p:spPr>
        <p:txBody>
          <a:bodyPr/>
          <a:lstStyle/>
          <a:p>
            <a:pPr eaLnBrk="1" hangingPunct="1"/>
            <a:r>
              <a:rPr lang="es-ES" sz="2400" dirty="0"/>
              <a:t>El arquitecto elegido fue Luigi Vanvitelli, en cuya obra predominaba el Barroco racionalista, muy próximo al Neoclasicismo. Vanvitelli se hizo cargo del diseño del parque y los jardines, aparte de dirigir las obras del palacio.</a:t>
            </a:r>
          </a:p>
          <a:p>
            <a:pPr eaLnBrk="1" hangingPunct="1"/>
            <a:r>
              <a:rPr lang="es-ES" sz="2400" dirty="0"/>
              <a:t>El rey Víctor Manuel III lo donó al pueblo italiano en 1919. El edificio, junto con los jardines y el complejo arquitectónico de San Leucio, fueron declarados Patrimonio de la Humanidad por la Unesco en 1997. En la actualidad es un museo abierto al público y ha sido empleado en varias ocasiones como escenario para películas de ficción.</a:t>
            </a:r>
          </a:p>
        </p:txBody>
      </p:sp>
    </p:spTree>
    <p:extLst>
      <p:ext uri="{BB962C8B-B14F-4D97-AF65-F5344CB8AC3E}">
        <p14:creationId xmlns:p14="http://schemas.microsoft.com/office/powerpoint/2010/main" val="2882907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3 Imagen" descr="Caserta Palazzo Reale La Regg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9195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Caserta Palazzo Reale La Reggia.3.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0798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Caserta Palazzo Reale La Regg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6668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Caserta Palazzo Reale La Reggia.jpg.-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6419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Caserta Palazzo Reale La Regg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443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Caserta Reggia Casc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487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2 Imagen" descr="Caserta - Reggia - Giardino inglese laghetto con ninf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13715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CASERTA ATTEONE FOUNTA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8192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Caserta Founta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30820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Casert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14182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casert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79834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Casert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91354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Casert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73837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Casert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91853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Caserta.-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41625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casert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67458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Casert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30290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lstStyle/>
          <a:p>
            <a:pPr eaLnBrk="1" hangingPunct="1"/>
            <a:r>
              <a:rPr lang="es-ES" dirty="0"/>
              <a:t>Castelo de Miramare en Trieste</a:t>
            </a:r>
          </a:p>
        </p:txBody>
      </p:sp>
      <p:sp>
        <p:nvSpPr>
          <p:cNvPr id="10243" name="2 Marcador de contenido"/>
          <p:cNvSpPr>
            <a:spLocks noGrp="1"/>
          </p:cNvSpPr>
          <p:nvPr>
            <p:ph sz="quarter" idx="1"/>
          </p:nvPr>
        </p:nvSpPr>
        <p:spPr/>
        <p:txBody>
          <a:bodyPr>
            <a:normAutofit/>
          </a:bodyPr>
          <a:lstStyle/>
          <a:p>
            <a:pPr marL="274320" indent="-274320" eaLnBrk="1" fontAlgn="auto" hangingPunct="1">
              <a:spcAft>
                <a:spcPts val="0"/>
              </a:spcAft>
              <a:buClr>
                <a:schemeClr val="accent3"/>
              </a:buClr>
              <a:buFont typeface="Wingdings 2"/>
              <a:buChar char=""/>
              <a:defRPr/>
            </a:pPr>
            <a:r>
              <a:rPr lang="es-ES" sz="2400" dirty="0"/>
              <a:t>Miramare es un castillo cerca de Trieste.</a:t>
            </a:r>
          </a:p>
          <a:p>
            <a:pPr marL="274320" indent="-274320" eaLnBrk="1" fontAlgn="auto" hangingPunct="1">
              <a:spcAft>
                <a:spcPts val="0"/>
              </a:spcAft>
              <a:buClr>
                <a:schemeClr val="accent3"/>
              </a:buClr>
              <a:buFont typeface="Wingdings 2"/>
              <a:buChar char=""/>
              <a:defRPr/>
            </a:pPr>
            <a:r>
              <a:rPr lang="es-ES" sz="2400" dirty="0"/>
              <a:t>El </a:t>
            </a:r>
            <a:r>
              <a:rPr lang="es-ES" sz="2400" b="1" dirty="0"/>
              <a:t>Castillo</a:t>
            </a:r>
            <a:r>
              <a:rPr lang="es-ES" sz="2400" dirty="0"/>
              <a:t> de </a:t>
            </a:r>
            <a:r>
              <a:rPr lang="es-ES" sz="2400" b="1" dirty="0"/>
              <a:t>Miramare</a:t>
            </a:r>
            <a:r>
              <a:rPr lang="es-ES" sz="2400" dirty="0"/>
              <a:t>  es un castillo del siglo XIX, construido para archiduque austriaco Fernando Maximiliano y su esposa, Carlota de Bélgica, luego Emperador Maximilian I y la Emperatriz Carlota de México. </a:t>
            </a:r>
          </a:p>
          <a:p>
            <a:pPr marL="274320" indent="-274320" eaLnBrk="1" fontAlgn="auto" hangingPunct="1">
              <a:spcAft>
                <a:spcPts val="0"/>
              </a:spcAft>
              <a:buClr>
                <a:schemeClr val="accent3"/>
              </a:buClr>
              <a:buFont typeface="Wingdings 2"/>
              <a:buChar char=""/>
              <a:defRPr/>
            </a:pPr>
            <a:r>
              <a:rPr lang="es-ES" sz="2400" dirty="0"/>
              <a:t>El castillo está situado en el golfo de Trieste, cerca de Trieste, Italia del noreste.</a:t>
            </a:r>
          </a:p>
          <a:p>
            <a:pPr marL="274320" indent="-274320" eaLnBrk="1" fontAlgn="auto" hangingPunct="1">
              <a:spcAft>
                <a:spcPts val="0"/>
              </a:spcAft>
              <a:buClr>
                <a:schemeClr val="accent3"/>
              </a:buClr>
              <a:buFont typeface="Wingdings 2"/>
              <a:buChar char=""/>
              <a:defRPr/>
            </a:pPr>
            <a:r>
              <a:rPr lang="es-ES" sz="2400" dirty="0"/>
              <a:t>La construcción se llevó a cabo desde 1856 hasta 1860 según el diseño de Carl Junker, por orden del Archiduque Maximiliano.</a:t>
            </a:r>
          </a:p>
        </p:txBody>
      </p:sp>
    </p:spTree>
    <p:extLst>
      <p:ext uri="{BB962C8B-B14F-4D97-AF65-F5344CB8AC3E}">
        <p14:creationId xmlns:p14="http://schemas.microsoft.com/office/powerpoint/2010/main" val="17715406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2 Marcador de contenido"/>
          <p:cNvSpPr>
            <a:spLocks noGrp="1"/>
          </p:cNvSpPr>
          <p:nvPr>
            <p:ph sz="quarter" idx="1"/>
          </p:nvPr>
        </p:nvSpPr>
        <p:spPr>
          <a:xfrm>
            <a:off x="457200" y="1000125"/>
            <a:ext cx="7643192" cy="5324475"/>
          </a:xfrm>
        </p:spPr>
        <p:txBody>
          <a:bodyPr/>
          <a:lstStyle/>
          <a:p>
            <a:pPr eaLnBrk="1" hangingPunct="1"/>
            <a:r>
              <a:rPr lang="es-ES" sz="2400" dirty="0"/>
              <a:t>El parque del castillo incluye un extenso acantilado una playa y el parque de 22 hectáreas , diseñado por el Archiduque.</a:t>
            </a:r>
          </a:p>
          <a:p>
            <a:pPr eaLnBrk="1" hangingPunct="1"/>
            <a:r>
              <a:rPr lang="es-ES" sz="2400" dirty="0"/>
              <a:t>Los motivos fueron completamente paisajísticos para presentar numerosas especies tropicales de árboles y plantas.</a:t>
            </a:r>
          </a:p>
          <a:p>
            <a:pPr eaLnBrk="1" hangingPunct="1"/>
            <a:r>
              <a:rPr lang="es-ES" sz="2400" dirty="0"/>
              <a:t>El parque de Miramare, que en un tiempo no tenía la vegetación,  cuenta ahora con una superficie de 22 hectáreas, se alza sobre un promontorio rocoso que domina el mar Adriático.</a:t>
            </a:r>
          </a:p>
        </p:txBody>
      </p:sp>
    </p:spTree>
    <p:extLst>
      <p:ext uri="{BB962C8B-B14F-4D97-AF65-F5344CB8AC3E}">
        <p14:creationId xmlns:p14="http://schemas.microsoft.com/office/powerpoint/2010/main" val="39412483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Castelo di Miramare.-Tries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0049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Castelo di Miramare.-Triest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18072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Castelo di Miramare.-Triest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51713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rieste_Miramar.-Jardin estilo franc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55035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Trieste_Miramar_the_King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68097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Mirama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54901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p:cNvSpPr>
            <a:spLocks noGrp="1"/>
          </p:cNvSpPr>
          <p:nvPr>
            <p:ph type="title"/>
          </p:nvPr>
        </p:nvSpPr>
        <p:spPr/>
        <p:txBody>
          <a:bodyPr>
            <a:normAutofit/>
          </a:bodyPr>
          <a:lstStyle/>
          <a:p>
            <a:pPr eaLnBrk="1" fontAlgn="auto" hangingPunct="1">
              <a:spcAft>
                <a:spcPts val="0"/>
              </a:spcAft>
              <a:defRPr/>
            </a:pPr>
            <a:r>
              <a:rPr lang="es-ES" dirty="0"/>
              <a:t>Giardino Buonaccorsi en Marchè</a:t>
            </a:r>
          </a:p>
        </p:txBody>
      </p:sp>
      <p:sp>
        <p:nvSpPr>
          <p:cNvPr id="14339" name="2 Marcador de contenido"/>
          <p:cNvSpPr>
            <a:spLocks noGrp="1"/>
          </p:cNvSpPr>
          <p:nvPr>
            <p:ph sz="quarter" idx="1"/>
          </p:nvPr>
        </p:nvSpPr>
        <p:spPr/>
        <p:txBody>
          <a:bodyPr>
            <a:normAutofit/>
          </a:bodyPr>
          <a:lstStyle/>
          <a:p>
            <a:pPr marL="274320" indent="-274320" eaLnBrk="1" fontAlgn="auto" hangingPunct="1">
              <a:spcAft>
                <a:spcPts val="0"/>
              </a:spcAft>
              <a:buClr>
                <a:schemeClr val="accent3"/>
              </a:buClr>
              <a:buFont typeface="Wingdings 2"/>
              <a:buChar char=""/>
              <a:defRPr/>
            </a:pPr>
            <a:r>
              <a:rPr lang="es-ES" sz="2400" b="1" dirty="0"/>
              <a:t>Buonaccorsi</a:t>
            </a:r>
            <a:r>
              <a:rPr lang="es-ES" sz="2400" dirty="0"/>
              <a:t>  es una villa original  del siglo XVI  situada en la parte superior de una cadena de colinas (110 metros) que se degradan lentamente por la colina de la ciudad de Potenza Piceno (MC) a la aldea de Porto Potenza Picena, que pasa por alto en el Mar Adriático. </a:t>
            </a:r>
          </a:p>
          <a:p>
            <a:pPr marL="274320" indent="-274320" eaLnBrk="1" fontAlgn="auto" hangingPunct="1">
              <a:spcAft>
                <a:spcPts val="0"/>
              </a:spcAft>
              <a:buClr>
                <a:schemeClr val="accent3"/>
              </a:buClr>
              <a:buFont typeface="Wingdings 2"/>
              <a:buChar char=""/>
              <a:defRPr/>
            </a:pPr>
            <a:r>
              <a:rPr lang="es-ES" sz="2400" dirty="0"/>
              <a:t>La villa, que pertenecía a las cuentas Buonaccorsi originarios del lugar, ha experimentado cambios importantes en la expansión y renovación en el setecientos especialmente en 1745/50 a manos de Pietro  Bernasconi cerca de Vanvitelli</a:t>
            </a:r>
            <a:r>
              <a:rPr lang="es-ES" dirty="0"/>
              <a:t>.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557808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Marcador de contenido"/>
          <p:cNvSpPr>
            <a:spLocks noGrp="1"/>
          </p:cNvSpPr>
          <p:nvPr>
            <p:ph sz="quarter" idx="1"/>
          </p:nvPr>
        </p:nvSpPr>
        <p:spPr>
          <a:xfrm>
            <a:off x="457200" y="1214438"/>
            <a:ext cx="7571184" cy="5110162"/>
          </a:xfrm>
        </p:spPr>
        <p:txBody>
          <a:bodyPr/>
          <a:lstStyle/>
          <a:p>
            <a:pPr eaLnBrk="1" hangingPunct="1"/>
            <a:r>
              <a:rPr lang="es-ES" sz="2400" dirty="0"/>
              <a:t>Hoy tiene en su interior con habitaciones decoradas por Benedicto Biancolini, pero sin duda la parte más interesante en el parque Adosado  un espléndido ejemplo de jardín italiano. </a:t>
            </a:r>
          </a:p>
          <a:p>
            <a:pPr eaLnBrk="1" hangingPunct="1"/>
            <a:r>
              <a:rPr lang="es-ES" sz="2400" dirty="0"/>
              <a:t>Parque  de laderas orientadas al sur-este en una colina con vistas al valle del río Asola presenta  cinco terrazas atravesadas por una escalera central. </a:t>
            </a:r>
          </a:p>
          <a:p>
            <a:pPr eaLnBrk="1" hangingPunct="1"/>
            <a:r>
              <a:rPr lang="es-ES" sz="2400" dirty="0"/>
              <a:t>El jardín cuenta con plantas raras, setos y macizos de flores, esta adornada con obeliscos, fuentes, hornacinas, fuentes y estatuas de origen mitológico o vicentina grotesco del taller de Marinali.</a:t>
            </a:r>
          </a:p>
        </p:txBody>
      </p:sp>
    </p:spTree>
    <p:extLst>
      <p:ext uri="{BB962C8B-B14F-4D97-AF65-F5344CB8AC3E}">
        <p14:creationId xmlns:p14="http://schemas.microsoft.com/office/powerpoint/2010/main" val="24109432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Giardini Buonaccorsi.-Marche.-Ital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04510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Giardini Buonaccorsi.-Marche.-Ital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12826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Giardini Buonaccorsi.-Marche.-Ital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63819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Giardini Buonaccorsi.-Marche.-Ital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07989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Título"/>
          <p:cNvSpPr>
            <a:spLocks noGrp="1"/>
          </p:cNvSpPr>
          <p:nvPr>
            <p:ph type="title"/>
          </p:nvPr>
        </p:nvSpPr>
        <p:spPr/>
        <p:txBody>
          <a:bodyPr/>
          <a:lstStyle/>
          <a:p>
            <a:pPr eaLnBrk="1" hangingPunct="1"/>
            <a:r>
              <a:rPr lang="es-ES" dirty="0"/>
              <a:t>Giardino de Boboli</a:t>
            </a:r>
          </a:p>
        </p:txBody>
      </p:sp>
      <p:sp>
        <p:nvSpPr>
          <p:cNvPr id="19459" name="2 Marcador de contenido"/>
          <p:cNvSpPr>
            <a:spLocks noGrp="1"/>
          </p:cNvSpPr>
          <p:nvPr>
            <p:ph sz="quarter"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r>
              <a:rPr lang="it-IT" dirty="0"/>
              <a:t>Los </a:t>
            </a:r>
            <a:r>
              <a:rPr lang="it-IT" b="1" dirty="0"/>
              <a:t>Jardines</a:t>
            </a:r>
            <a:r>
              <a:rPr lang="it-IT" dirty="0"/>
              <a:t> de </a:t>
            </a:r>
            <a:r>
              <a:rPr lang="it-IT" b="1" dirty="0"/>
              <a:t>Boboli</a:t>
            </a:r>
            <a:r>
              <a:rPr lang="it-IT" dirty="0"/>
              <a:t> son un parque histórico de la ciudad de Florencia. Nacido como un jardín del Gran Palacio Ducal Pitti, también está relacionada con el Fuerte Belvedere, un puesto militar para la seguridad del soberano y su familia.</a:t>
            </a:r>
          </a:p>
          <a:p>
            <a:pPr marL="274320" indent="-274320" eaLnBrk="1" fontAlgn="auto" hangingPunct="1">
              <a:spcAft>
                <a:spcPts val="0"/>
              </a:spcAft>
              <a:buClr>
                <a:schemeClr val="accent3"/>
              </a:buClr>
              <a:buFont typeface="Wingdings 2"/>
              <a:buChar char=""/>
              <a:defRPr/>
            </a:pPr>
            <a:r>
              <a:rPr lang="it-IT" dirty="0"/>
              <a:t> El jardín, que acoge a más de 800.000 visitantes cada año, es uno de los ejemplos más importantes de jardín a la italiana en el mundo.</a:t>
            </a:r>
          </a:p>
          <a:p>
            <a:pPr marL="274320" indent="-274320" eaLnBrk="1" fontAlgn="auto" hangingPunct="1">
              <a:spcAft>
                <a:spcPts val="0"/>
              </a:spcAft>
              <a:buClr>
                <a:schemeClr val="accent3"/>
              </a:buClr>
              <a:buFont typeface="Wingdings 2"/>
              <a:buChar char=""/>
              <a:defRPr/>
            </a:pPr>
            <a:r>
              <a:rPr lang="es-ES" dirty="0"/>
              <a:t>Es un verdadero museo al aire libre, con un paisaje arquitectónico y una colección de esculturas, que que van desde la antigüedad romana al siglo decimonoveno.</a:t>
            </a:r>
          </a:p>
        </p:txBody>
      </p:sp>
    </p:spTree>
    <p:extLst>
      <p:ext uri="{BB962C8B-B14F-4D97-AF65-F5344CB8AC3E}">
        <p14:creationId xmlns:p14="http://schemas.microsoft.com/office/powerpoint/2010/main" val="38907915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28688"/>
            <a:ext cx="7499176" cy="5395912"/>
          </a:xfrm>
        </p:spPr>
        <p:txBody>
          <a:bodyPr>
            <a:normAutofit/>
          </a:bodyPr>
          <a:lstStyle/>
          <a:p>
            <a:pPr marL="274320" indent="-274320" eaLnBrk="1" fontAlgn="auto" hangingPunct="1">
              <a:spcAft>
                <a:spcPts val="0"/>
              </a:spcAft>
              <a:buClr>
                <a:schemeClr val="accent3"/>
              </a:buClr>
              <a:buFont typeface="Wingdings 2"/>
              <a:buChar char=""/>
              <a:defRPr/>
            </a:pPr>
            <a:r>
              <a:rPr lang="es-ES" sz="2400" dirty="0"/>
              <a:t>El jardín cuenta con cuatro entradas accesibles para el público: el patio del Palacio Pitti, el Belvedere di Forte, en la Vía Romana (la entrada </a:t>
            </a:r>
            <a:r>
              <a:rPr lang="es-ES" sz="2400" i="1" dirty="0"/>
              <a:t>de Annalena)</a:t>
            </a:r>
            <a:r>
              <a:rPr lang="es-ES" sz="2400" dirty="0"/>
              <a:t> y la plaza de Porta Romana, además de una salida "extra" en la plaza Pitti.</a:t>
            </a:r>
          </a:p>
          <a:p>
            <a:pPr marL="274320" indent="-274320" eaLnBrk="1" fontAlgn="auto" hangingPunct="1">
              <a:spcAft>
                <a:spcPts val="0"/>
              </a:spcAft>
              <a:buClr>
                <a:schemeClr val="accent3"/>
              </a:buClr>
              <a:buFont typeface="Wingdings 2"/>
              <a:buChar char=""/>
              <a:defRPr/>
            </a:pPr>
            <a:r>
              <a:rPr lang="es-ES" sz="2400" dirty="0"/>
              <a:t>Los jardines tienen una configuración global vagamente triangular alargada, con laderas escarpadas y dos ejes casi perpendiculares que se cortan cerca de la </a:t>
            </a:r>
            <a:r>
              <a:rPr lang="es-ES" sz="2400" i="1" dirty="0"/>
              <a:t>Fuente de Neptuno,</a:t>
            </a:r>
            <a:r>
              <a:rPr lang="es-ES" sz="2400" dirty="0"/>
              <a:t> conjunto contra el paisaje.. Desde la ubicación central de los ejes, desarrollar una serie de terrazas, caminos y paseos, con estatuas, caminos, claros, espacios protegidos y los edificios, en una fuente inagotable de curiosidad y ambientes escénicos.</a:t>
            </a:r>
          </a:p>
        </p:txBody>
      </p:sp>
    </p:spTree>
    <p:extLst>
      <p:ext uri="{BB962C8B-B14F-4D97-AF65-F5344CB8AC3E}">
        <p14:creationId xmlns:p14="http://schemas.microsoft.com/office/powerpoint/2010/main" val="7914661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Giardino Bobol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77673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Giardini dei Bobol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43473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Giardino Boboli.-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3601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Giardino Boboli.-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50746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Giardino Bobol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92746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Giardino Boboli.-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54138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Giardino Bobobli.-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7042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Giardino Boboli.-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94681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Giardino Boboli.-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05390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Giardino Boboli.-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76491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Giardino Boboli.-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0682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oboli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16326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Giardino Boboli.-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99811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Giardino Boboli.-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62337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oboli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48951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Giardini dei Boboli.-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90529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Giardini dei Boboli.-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07643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Giardini dei Boboli.-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67118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Giardini dei Boboli.-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6512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Giardini dei Boboli.-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71834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Giardini dei Boboli.-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8298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Giardini dei Boboli.-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953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Giardini dei Boboli.-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07756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Giardini dei Boboli.-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61468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Giardini dei Boboli.-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8669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Giardini dei Boboli.-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07820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Título"/>
          <p:cNvSpPr>
            <a:spLocks noGrp="1"/>
          </p:cNvSpPr>
          <p:nvPr>
            <p:ph type="title"/>
          </p:nvPr>
        </p:nvSpPr>
        <p:spPr>
          <a:xfrm>
            <a:off x="457200" y="704850"/>
            <a:ext cx="8229600" cy="1509713"/>
          </a:xfrm>
        </p:spPr>
        <p:txBody>
          <a:bodyPr>
            <a:normAutofit/>
          </a:bodyPr>
          <a:lstStyle/>
          <a:p>
            <a:pPr eaLnBrk="1" hangingPunct="1"/>
            <a:r>
              <a:rPr lang="es-ES" sz="3200" dirty="0"/>
              <a:t>Giardino della Landriana en Tor San Lorenzo</a:t>
            </a:r>
          </a:p>
        </p:txBody>
      </p:sp>
      <p:sp>
        <p:nvSpPr>
          <p:cNvPr id="78851" name="2 Marcador de contenido"/>
          <p:cNvSpPr>
            <a:spLocks noGrp="1"/>
          </p:cNvSpPr>
          <p:nvPr>
            <p:ph sz="quarter" idx="1"/>
          </p:nvPr>
        </p:nvSpPr>
        <p:spPr>
          <a:xfrm>
            <a:off x="457200" y="2357438"/>
            <a:ext cx="7643192" cy="3967162"/>
          </a:xfrm>
        </p:spPr>
        <p:txBody>
          <a:bodyPr/>
          <a:lstStyle/>
          <a:p>
            <a:pPr eaLnBrk="1" hangingPunct="1"/>
            <a:r>
              <a:rPr lang="it-IT" dirty="0"/>
              <a:t>El Giardini della Landriana se encuenta situado enArdea (Italia)</a:t>
            </a:r>
          </a:p>
          <a:p>
            <a:pPr eaLnBrk="1" hangingPunct="1"/>
            <a:r>
              <a:rPr lang="it-IT" dirty="0"/>
              <a:t> El Giardini della Landriana ,fue diseñado por Russell Page.</a:t>
            </a:r>
          </a:p>
          <a:p>
            <a:pPr eaLnBrk="1" hangingPunct="1"/>
            <a:endParaRPr lang="es-ES" dirty="0"/>
          </a:p>
        </p:txBody>
      </p:sp>
    </p:spTree>
    <p:extLst>
      <p:ext uri="{BB962C8B-B14F-4D97-AF65-F5344CB8AC3E}">
        <p14:creationId xmlns:p14="http://schemas.microsoft.com/office/powerpoint/2010/main" val="9037197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Giardini_della Landr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9466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Giardini_della Landria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11050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Giardini_della Landria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50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38516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Giardini_della Landrian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48846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Giardini_della Landriana..-Tor San Lorenz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10451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Giardini_della_landr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55198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Título"/>
          <p:cNvSpPr>
            <a:spLocks noGrp="1"/>
          </p:cNvSpPr>
          <p:nvPr>
            <p:ph type="title"/>
          </p:nvPr>
        </p:nvSpPr>
        <p:spPr/>
        <p:txBody>
          <a:bodyPr/>
          <a:lstStyle/>
          <a:p>
            <a:pPr eaLnBrk="1" hangingPunct="1"/>
            <a:r>
              <a:rPr lang="es-ES" dirty="0"/>
              <a:t>Giardino Giusti en Verona</a:t>
            </a:r>
          </a:p>
        </p:txBody>
      </p:sp>
      <p:sp>
        <p:nvSpPr>
          <p:cNvPr id="41987" name="2 Marcador de contenido"/>
          <p:cNvSpPr>
            <a:spLocks noGrp="1"/>
          </p:cNvSpPr>
          <p:nvPr>
            <p:ph sz="quarter"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El </a:t>
            </a:r>
            <a:r>
              <a:rPr lang="es-ES" b="1" dirty="0"/>
              <a:t>Jardín Giusti</a:t>
            </a:r>
            <a:r>
              <a:rPr lang="es-ES" dirty="0"/>
              <a:t> es un jardín público en Palermo, y es uno de los muchos reabierto después de años de abandono y decadencia. El nombre del jardín, se vuelve a conectar a la memoria de las víctimas del Holocausto. Ubicado en el centro, con vistas a una calle de gran importancia para el centro histórico de la ciudad: el camino a Alloro. </a:t>
            </a:r>
          </a:p>
          <a:p>
            <a:pPr marL="274320" indent="-274320" eaLnBrk="1" fontAlgn="auto" hangingPunct="1">
              <a:spcAft>
                <a:spcPts val="0"/>
              </a:spcAft>
              <a:buClr>
                <a:schemeClr val="accent3"/>
              </a:buClr>
              <a:buFont typeface="Wingdings 2"/>
              <a:buChar char=""/>
              <a:defRPr/>
            </a:pPr>
            <a:r>
              <a:rPr lang="es-ES" dirty="0"/>
              <a:t>El jardín está situado en la misma tierra donde estaban las ruinas de la antigua Palermo viejo. Antes de esta reapertura que tuvo lugar en 2008 e incluso antes del abandono, el jardín fue denominado como , el </a:t>
            </a:r>
            <a:r>
              <a:rPr lang="es-ES" i="1" dirty="0"/>
              <a:t>jardín de laurel.</a:t>
            </a:r>
            <a:r>
              <a:rPr lang="es-ES" dirty="0"/>
              <a:t> </a:t>
            </a:r>
          </a:p>
        </p:txBody>
      </p:sp>
    </p:spTree>
    <p:extLst>
      <p:ext uri="{BB962C8B-B14F-4D97-AF65-F5344CB8AC3E}">
        <p14:creationId xmlns:p14="http://schemas.microsoft.com/office/powerpoint/2010/main" val="39211169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Giardino Giust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78763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Giardino Giusti.-Vero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12850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Giardino Giusti.-Vero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31254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Giardino Giusti.-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463"/>
            <a:ext cx="9144000" cy="682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38254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Giardino Giusti.-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11899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Giardino Giust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63021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Giardino Giusti.-Vero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06100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Giardino Giusti.-Veron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44386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Giardino Giusti.-Veron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77801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Giardino Giusti.-Veron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89458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Giardino Giusti.-Veron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27790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Giardino_Giusti-garden_view_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53141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Giardino_Giusti-garden_view__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9923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Giardino_Giusti-maz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310066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Villa Giusit.-4.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36154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2 Imagen" descr="Villa Giusti.-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3" name="3 Imagen" descr="Villa Giusti.-Verona.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60380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Vila Giusti.-Vero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977936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Villa Giusti.-Vero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932280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Villa guist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307730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1 Título"/>
          <p:cNvSpPr>
            <a:spLocks noGrp="1"/>
          </p:cNvSpPr>
          <p:nvPr>
            <p:ph type="title"/>
          </p:nvPr>
        </p:nvSpPr>
        <p:spPr/>
        <p:txBody>
          <a:bodyPr/>
          <a:lstStyle/>
          <a:p>
            <a:pPr eaLnBrk="1" hangingPunct="1"/>
            <a:r>
              <a:rPr lang="es-ES" dirty="0"/>
              <a:t>Isola Bella en Lago Maggiore</a:t>
            </a:r>
          </a:p>
        </p:txBody>
      </p:sp>
      <p:sp>
        <p:nvSpPr>
          <p:cNvPr id="62467" name="2 Marcador de contenido"/>
          <p:cNvSpPr>
            <a:spLocks noGrp="1"/>
          </p:cNvSpPr>
          <p:nvPr>
            <p:ph sz="quarter" idx="1"/>
          </p:nvPr>
        </p:nvSpPr>
        <p:spPr>
          <a:xfrm>
            <a:off x="457200" y="1600200"/>
            <a:ext cx="7467600" cy="5257800"/>
          </a:xfrm>
        </p:spPr>
        <p:txBody>
          <a:bodyPr>
            <a:normAutofit/>
          </a:bodyPr>
          <a:lstStyle/>
          <a:p>
            <a:pPr marL="274320" indent="-274320" eaLnBrk="1" fontAlgn="auto" hangingPunct="1">
              <a:spcAft>
                <a:spcPts val="0"/>
              </a:spcAft>
              <a:buClr>
                <a:schemeClr val="accent3"/>
              </a:buClr>
              <a:buFont typeface="Wingdings 2"/>
              <a:buChar char=""/>
              <a:defRPr/>
            </a:pPr>
            <a:r>
              <a:rPr lang="es-ES" b="1" dirty="0"/>
              <a:t>Isola Bella</a:t>
            </a:r>
            <a:r>
              <a:rPr lang="es-ES" dirty="0"/>
              <a:t> es una de las Islas Borromeo en el Lago Maggiore, en el norte de Italia.</a:t>
            </a:r>
          </a:p>
          <a:p>
            <a:pPr marL="274320" indent="-274320" eaLnBrk="1" fontAlgn="auto" hangingPunct="1">
              <a:spcAft>
                <a:spcPts val="0"/>
              </a:spcAft>
              <a:buClr>
                <a:schemeClr val="accent3"/>
              </a:buClr>
              <a:buFont typeface="Wingdings 2"/>
              <a:buChar char=""/>
              <a:defRPr/>
            </a:pPr>
            <a:r>
              <a:rPr lang="es-ES" dirty="0"/>
              <a:t>La isla está situada en el golfo Borromeo 400 metros de la orilla del lago de la ciudad de Stresa.</a:t>
            </a:r>
          </a:p>
          <a:p>
            <a:pPr marL="274320" indent="-274320" eaLnBrk="1" fontAlgn="auto" hangingPunct="1">
              <a:spcAft>
                <a:spcPts val="0"/>
              </a:spcAft>
              <a:buClr>
                <a:schemeClr val="accent3"/>
              </a:buClr>
              <a:buFont typeface="Wingdings 2"/>
              <a:buChar char=""/>
              <a:defRPr/>
            </a:pPr>
            <a:r>
              <a:rPr lang="es-ES" dirty="0"/>
              <a:t>Isola Bella tiene 320 metros de largo por 400 metros de ancho y está totalmente ocupada por el Palazzo Borromeo y su jardín de estilo italiano.</a:t>
            </a:r>
          </a:p>
          <a:p>
            <a:pPr marL="274320" indent="-274320" eaLnBrk="1" fontAlgn="auto" hangingPunct="1">
              <a:spcAft>
                <a:spcPts val="0"/>
              </a:spcAft>
              <a:buClr>
                <a:schemeClr val="accent3"/>
              </a:buClr>
              <a:buFont typeface="Wingdings 2"/>
              <a:buChar char=""/>
              <a:defRPr/>
            </a:pPr>
            <a:r>
              <a:rPr lang="es-ES" dirty="0"/>
              <a:t>La isla alcanzó su más alto nivel de éxito social durante el período de Giberto V Borromeo (1751 - 1837) cuando personas incluidas Edward Gibbon, Napoleón y su esposa Joséphine de Beauharnais, y Carolina de Brunswick, la princesa de Gales la visitaron.</a:t>
            </a:r>
          </a:p>
        </p:txBody>
      </p:sp>
    </p:spTree>
    <p:extLst>
      <p:ext uri="{BB962C8B-B14F-4D97-AF65-F5344CB8AC3E}">
        <p14:creationId xmlns:p14="http://schemas.microsoft.com/office/powerpoint/2010/main" val="26800573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2 Marcador de contenido"/>
          <p:cNvSpPr>
            <a:spLocks noGrp="1"/>
          </p:cNvSpPr>
          <p:nvPr>
            <p:ph sz="quarter" idx="1"/>
          </p:nvPr>
        </p:nvSpPr>
        <p:spPr>
          <a:xfrm>
            <a:off x="457200" y="1071563"/>
            <a:ext cx="7499176" cy="5253037"/>
          </a:xfrm>
        </p:spPr>
        <p:txBody>
          <a:bodyPr/>
          <a:lstStyle/>
          <a:p>
            <a:pPr eaLnBrk="1" hangingPunct="1"/>
            <a:r>
              <a:rPr lang="es-ES" sz="2400" dirty="0"/>
              <a:t>Isola Bella es hoy una popular atracción turística, con un servicio regular de ferry de Stresa, Laveno, Intra y Pallanza. </a:t>
            </a:r>
          </a:p>
          <a:p>
            <a:pPr eaLnBrk="1" hangingPunct="1"/>
            <a:r>
              <a:rPr lang="es-ES" sz="2400" dirty="0"/>
              <a:t> Acoge al festival anual de música de Stresa.</a:t>
            </a:r>
          </a:p>
        </p:txBody>
      </p:sp>
    </p:spTree>
    <p:extLst>
      <p:ext uri="{BB962C8B-B14F-4D97-AF65-F5344CB8AC3E}">
        <p14:creationId xmlns:p14="http://schemas.microsoft.com/office/powerpoint/2010/main" val="29375227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isola_bella_italy_origin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312326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Isola Bella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449360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Isola Bella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82008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Isola Bella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72618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Isola Bella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72460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Isola Bella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871538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Isola Bella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364962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Isola Bella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1693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Isola Bella Garde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321746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Isola Bella Garden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546917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Isola Bella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962168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Isola Bella Garden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263782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Isola Bella Garden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62782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Isola Bella Gardens.-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418454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Isola Bella Garden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811666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Isola Bella Gardens.-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549319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Isola Bella Gardens.-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769920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Isola Bella Gardens.-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533633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Isola Bella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564682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Isola Bella Gardens.-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577248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Isola Bella Gardens.-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949236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iSola Bella Gardens.-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22039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Isola Bella.-terrac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32843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isola_bel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502832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Isola_Bell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0" y="0"/>
            <a:ext cx="942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045780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isola_bella_aer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78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594496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Isola_Bella_Lake_Maggi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85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79487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Isola Bella.-terrace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620907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Isola Bell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19" name="2 Imagen" descr="Isola Bella.-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219905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Isola Bel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830165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Isola Bell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434745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Isola Bell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709214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Isola Bell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658034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Isola Bell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172269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Isola Bella.-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698843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Isola Bella.-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14335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Isola Bella.-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424857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Isola Bella.-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257075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Isola Bella.-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1698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Isola Bella.-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552850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Isola Bella.-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804244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Isola Bella.-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396906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Isola Bella.-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577439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Isola Bella.-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79" name="2 Imagen" descr="Isola Bella.-2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916484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Isola Bella.-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759707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Título"/>
          <p:cNvSpPr>
            <a:spLocks noGrp="1"/>
          </p:cNvSpPr>
          <p:nvPr>
            <p:ph type="title"/>
          </p:nvPr>
        </p:nvSpPr>
        <p:spPr/>
        <p:txBody>
          <a:bodyPr/>
          <a:lstStyle/>
          <a:p>
            <a:pPr eaLnBrk="1" hangingPunct="1"/>
            <a:r>
              <a:rPr lang="es-ES" dirty="0"/>
              <a:t>Isola Madre</a:t>
            </a:r>
          </a:p>
        </p:txBody>
      </p:sp>
      <p:sp>
        <p:nvSpPr>
          <p:cNvPr id="154627" name="2 Marcador de contenido"/>
          <p:cNvSpPr>
            <a:spLocks noGrp="1"/>
          </p:cNvSpPr>
          <p:nvPr>
            <p:ph sz="quarter" idx="1"/>
          </p:nvPr>
        </p:nvSpPr>
        <p:spPr/>
        <p:txBody>
          <a:bodyPr/>
          <a:lstStyle/>
          <a:p>
            <a:pPr eaLnBrk="1" hangingPunct="1"/>
            <a:r>
              <a:rPr lang="es-ES" sz="2400" b="1" dirty="0"/>
              <a:t>Isola Madre,</a:t>
            </a:r>
            <a:r>
              <a:rPr lang="es-ES" sz="2400" dirty="0"/>
              <a:t> tiene 220 m de ancho y 330 m de largo, es la mayor isla del archipiélago Isole Borromee que cae dentro de la parte italiana del Lago Mayor de los Alpes, en la provincia de Verbano Cusio Ossola, Piamonte. </a:t>
            </a:r>
          </a:p>
          <a:p>
            <a:pPr eaLnBrk="1" hangingPunct="1"/>
            <a:r>
              <a:rPr lang="es-ES" sz="2400" dirty="0"/>
              <a:t>La isla está ocupada por un número de edificios y estructuras arquitectónicas, y es especialmente conocida por sus jardines. </a:t>
            </a:r>
          </a:p>
          <a:p>
            <a:pPr eaLnBrk="1" hangingPunct="1"/>
            <a:r>
              <a:rPr lang="es-ES" sz="2400" dirty="0"/>
              <a:t>En el pasado era conocido como </a:t>
            </a:r>
            <a:r>
              <a:rPr lang="es-ES" sz="2400" b="1" dirty="0"/>
              <a:t>Isola di San Vittore</a:t>
            </a:r>
            <a:r>
              <a:rPr lang="es-ES" sz="2400" dirty="0"/>
              <a:t> y después como </a:t>
            </a:r>
            <a:r>
              <a:rPr lang="es-ES" sz="2400" b="1" dirty="0"/>
              <a:t>Isola Maggiore.</a:t>
            </a:r>
            <a:r>
              <a:rPr lang="es-ES" sz="2400" dirty="0"/>
              <a:t> </a:t>
            </a:r>
          </a:p>
          <a:p>
            <a:pPr eaLnBrk="1" hangingPunct="1"/>
            <a:endParaRPr lang="es-ES" dirty="0"/>
          </a:p>
        </p:txBody>
      </p:sp>
    </p:spTree>
    <p:extLst>
      <p:ext uri="{BB962C8B-B14F-4D97-AF65-F5344CB8AC3E}">
        <p14:creationId xmlns:p14="http://schemas.microsoft.com/office/powerpoint/2010/main" val="257209295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2 Marcador de contenido"/>
          <p:cNvSpPr>
            <a:spLocks noGrp="1"/>
          </p:cNvSpPr>
          <p:nvPr>
            <p:ph sz="quarter" idx="1"/>
          </p:nvPr>
        </p:nvSpPr>
        <p:spPr>
          <a:xfrm>
            <a:off x="457200" y="1143000"/>
            <a:ext cx="7499176" cy="5181600"/>
          </a:xfrm>
        </p:spPr>
        <p:txBody>
          <a:bodyPr/>
          <a:lstStyle/>
          <a:p>
            <a:pPr eaLnBrk="1" hangingPunct="1"/>
            <a:r>
              <a:rPr lang="es-ES" sz="2400" dirty="0"/>
              <a:t>El palacio está rodeado de impresionantes jardines, la dell'Isola Madre, que abarca una superficie de ocho hectáreas cuya construcción </a:t>
            </a:r>
            <a:r>
              <a:rPr lang="es-ES" sz="2400" i="1" dirty="0"/>
              <a:t>all'inglese</a:t>
            </a:r>
            <a:r>
              <a:rPr lang="es-ES" sz="2400" dirty="0"/>
              <a:t> (en el estilo Inglés) comenzó en el siglo XVIII con un huerto de cítricos.</a:t>
            </a:r>
          </a:p>
          <a:p>
            <a:pPr eaLnBrk="1" hangingPunct="1"/>
            <a:r>
              <a:rPr lang="es-ES" sz="2400" dirty="0"/>
              <a:t> Especialmente apreciada es la </a:t>
            </a:r>
            <a:r>
              <a:rPr lang="es-ES" sz="2400" i="1" dirty="0"/>
              <a:t>Scala dei morti,</a:t>
            </a:r>
            <a:r>
              <a:rPr lang="es-ES" sz="2400" dirty="0"/>
              <a:t> o escalera de los muertos, que en las últimas décadas ha sido embellecida con una importante colección de glicinas.</a:t>
            </a:r>
          </a:p>
        </p:txBody>
      </p:sp>
    </p:spTree>
    <p:extLst>
      <p:ext uri="{BB962C8B-B14F-4D97-AF65-F5344CB8AC3E}">
        <p14:creationId xmlns:p14="http://schemas.microsoft.com/office/powerpoint/2010/main" val="328999364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Isola_Madr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114108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Isola Mad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321325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Isola Mad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326878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Isola Madr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47" name="2 Imagen" descr="Isola Madre.-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94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263185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Isola Madr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856237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Isola Madre.-Lago Maggi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448737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isola_madre_ital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322846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Isola Mad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577937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Isola Mad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493796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Isola Madr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408740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Isola Madr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549071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Isola Madr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073084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Isola Madr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29234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Título"/>
          <p:cNvSpPr>
            <a:spLocks noGrp="1"/>
          </p:cNvSpPr>
          <p:nvPr>
            <p:ph type="title"/>
          </p:nvPr>
        </p:nvSpPr>
        <p:spPr>
          <a:xfrm>
            <a:off x="457200" y="704850"/>
            <a:ext cx="8229600" cy="652463"/>
          </a:xfrm>
        </p:spPr>
        <p:txBody>
          <a:bodyPr>
            <a:normAutofit/>
          </a:bodyPr>
          <a:lstStyle/>
          <a:p>
            <a:pPr eaLnBrk="1" hangingPunct="1"/>
            <a:r>
              <a:rPr lang="es-ES" sz="2800" dirty="0"/>
              <a:t>Villa di Marlia en Lucca</a:t>
            </a:r>
          </a:p>
        </p:txBody>
      </p:sp>
      <p:sp>
        <p:nvSpPr>
          <p:cNvPr id="100355" name="2 Marcador de contenido"/>
          <p:cNvSpPr>
            <a:spLocks noGrp="1"/>
          </p:cNvSpPr>
          <p:nvPr>
            <p:ph sz="quarter" idx="1"/>
          </p:nvPr>
        </p:nvSpPr>
        <p:spPr>
          <a:xfrm>
            <a:off x="457200" y="1643063"/>
            <a:ext cx="7499176" cy="5098305"/>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Los registros más antiguos de la </a:t>
            </a:r>
            <a:r>
              <a:rPr lang="es-ES" b="1" dirty="0"/>
              <a:t>Villa Reale di Marlia</a:t>
            </a:r>
            <a:r>
              <a:rPr lang="es-ES" dirty="0"/>
              <a:t> son de  1517, cuando la familia Buonvisi compró la propiedad de la familia Avvocati.</a:t>
            </a:r>
          </a:p>
          <a:p>
            <a:pPr marL="274320" indent="-274320" eaLnBrk="1" fontAlgn="auto" hangingPunct="1">
              <a:spcAft>
                <a:spcPts val="0"/>
              </a:spcAft>
              <a:buClr>
                <a:schemeClr val="accent3"/>
              </a:buClr>
              <a:buFont typeface="Wingdings 2"/>
              <a:buChar char=""/>
              <a:defRPr/>
            </a:pPr>
            <a:r>
              <a:rPr lang="es-ES" dirty="0"/>
              <a:t> En 1651 pasó a manos de Oliviero y Lelio Orsetti, y es que estos nuevos propietarios, como a finales de impresión siglo XVIII demuestra, rediseñado el jardín y la construcción del llamado Reloj Palazzina, o "Clockhouse".</a:t>
            </a:r>
          </a:p>
          <a:p>
            <a:pPr marL="274320" indent="-274320" eaLnBrk="1" fontAlgn="auto" hangingPunct="1">
              <a:spcAft>
                <a:spcPts val="0"/>
              </a:spcAft>
              <a:buClr>
                <a:schemeClr val="accent3"/>
              </a:buClr>
              <a:buFont typeface="Wingdings 2"/>
              <a:buChar char=""/>
              <a:defRPr/>
            </a:pPr>
            <a:r>
              <a:rPr lang="es-ES" dirty="0"/>
              <a:t> Este edificio tiene una galería en la puerta, con una sección planteadas anteriormente con el reloj que da al edificio su nombre.</a:t>
            </a:r>
          </a:p>
          <a:p>
            <a:pPr marL="274320" indent="-274320" eaLnBrk="1" fontAlgn="auto" hangingPunct="1">
              <a:spcAft>
                <a:spcPts val="0"/>
              </a:spcAft>
              <a:buClr>
                <a:schemeClr val="accent3"/>
              </a:buClr>
              <a:buFont typeface="Wingdings 2"/>
              <a:buChar char=""/>
              <a:defRPr/>
            </a:pPr>
            <a:r>
              <a:rPr lang="es-ES" dirty="0"/>
              <a:t> El edificio fue llamado "" Marly ", en memoria de una villa del mismo nombre, cerca de París que existían en la época de Louis XIV.</a:t>
            </a:r>
          </a:p>
        </p:txBody>
      </p:sp>
    </p:spTree>
    <p:extLst>
      <p:ext uri="{BB962C8B-B14F-4D97-AF65-F5344CB8AC3E}">
        <p14:creationId xmlns:p14="http://schemas.microsoft.com/office/powerpoint/2010/main" val="261664627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43000"/>
            <a:ext cx="7571184" cy="5181600"/>
          </a:xfrm>
        </p:spPr>
        <p:txBody>
          <a:bodyPr>
            <a:normAutofit fontScale="92500"/>
          </a:bodyPr>
          <a:lstStyle/>
          <a:p>
            <a:pPr marL="274320" indent="-274320" eaLnBrk="1" fontAlgn="auto" hangingPunct="1">
              <a:spcAft>
                <a:spcPts val="0"/>
              </a:spcAft>
              <a:buClr>
                <a:schemeClr val="accent3"/>
              </a:buClr>
              <a:buFont typeface="Wingdings 2"/>
              <a:buChar char=""/>
              <a:defRPr/>
            </a:pPr>
            <a:r>
              <a:rPr lang="es-ES" sz="2400" dirty="0"/>
              <a:t>El jardín, que fue originalmente diseñado en la segunda mitad de los siglo XVII, con una parte superior que apenas se ha modificado, incluye una amplia zona de césped en frente del edificio, detrás de la cual es la llamada "agua de teatro" que se extiende en torno a un gran semi-piscina circular adornada con estatuas de dioses, agua que escupen máscaras grotescas, bañeras de terracota de flores y, anteriormente, una cobertura topiaria.</a:t>
            </a:r>
          </a:p>
          <a:p>
            <a:pPr marL="274320" indent="-274320" eaLnBrk="1" fontAlgn="auto" hangingPunct="1">
              <a:spcAft>
                <a:spcPts val="0"/>
              </a:spcAft>
              <a:buClr>
                <a:schemeClr val="accent3"/>
              </a:buClr>
              <a:buFont typeface="Wingdings 2"/>
              <a:buChar char=""/>
              <a:defRPr/>
            </a:pPr>
            <a:r>
              <a:rPr lang="es-ES" sz="2400" dirty="0"/>
              <a:t> De los dos ejes que corren paralelos al eje principal de la villa, uno es una larga avenida que conduce a la Clockhouse, mientras que el otro se extiende desde el jardín de limón, que consta de cuatro rectángulos de base de flores y una gran piscina 20x10 m.</a:t>
            </a:r>
          </a:p>
        </p:txBody>
      </p:sp>
    </p:spTree>
    <p:extLst>
      <p:ext uri="{BB962C8B-B14F-4D97-AF65-F5344CB8AC3E}">
        <p14:creationId xmlns:p14="http://schemas.microsoft.com/office/powerpoint/2010/main" val="220801822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lVilla Reale Luc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13555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Villa_reale_di_marlia,_palazzini_dell'orologio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834271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descr="Villa_reale_di_marlia,_giardino_dei_limoni,_vasca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180943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Villa_reale_di_marlia,_teatro_di_verzura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981801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Villa_reale_di_marlia,_teatro_d'acqua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048443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Villa_reale_di_marlia,_villa_del_vescovo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33798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Título"/>
          <p:cNvSpPr>
            <a:spLocks noGrp="1"/>
          </p:cNvSpPr>
          <p:nvPr>
            <p:ph type="title"/>
          </p:nvPr>
        </p:nvSpPr>
        <p:spPr/>
        <p:txBody>
          <a:bodyPr/>
          <a:lstStyle/>
          <a:p>
            <a:pPr eaLnBrk="1" hangingPunct="1"/>
            <a:r>
              <a:rPr lang="es-ES" dirty="0"/>
              <a:t>La Mortella</a:t>
            </a:r>
          </a:p>
        </p:txBody>
      </p:sp>
      <p:sp>
        <p:nvSpPr>
          <p:cNvPr id="102403" name="2 Marcador de contenido"/>
          <p:cNvSpPr>
            <a:spLocks noGrp="1"/>
          </p:cNvSpPr>
          <p:nvPr>
            <p:ph sz="quarter" idx="1"/>
          </p:nvPr>
        </p:nvSpPr>
        <p:spPr/>
        <p:txBody>
          <a:bodyPr>
            <a:normAutofit/>
          </a:bodyPr>
          <a:lstStyle/>
          <a:p>
            <a:pPr marL="274320" indent="-274320" eaLnBrk="1" fontAlgn="auto" hangingPunct="1">
              <a:spcAft>
                <a:spcPts val="0"/>
              </a:spcAft>
              <a:buClr>
                <a:schemeClr val="accent3"/>
              </a:buClr>
              <a:buFont typeface="Wingdings 2"/>
              <a:buChar char=""/>
              <a:defRPr/>
            </a:pPr>
            <a:r>
              <a:rPr lang="es-ES" sz="2400" dirty="0"/>
              <a:t>El </a:t>
            </a:r>
            <a:r>
              <a:rPr lang="es-ES" sz="2400" b="1" dirty="0"/>
              <a:t>jardín</a:t>
            </a:r>
            <a:r>
              <a:rPr lang="es-ES" sz="2400" dirty="0"/>
              <a:t> del </a:t>
            </a:r>
            <a:r>
              <a:rPr lang="es-ES" sz="2400" b="1" dirty="0"/>
              <a:t>museo de Lady Walton,</a:t>
            </a:r>
            <a:r>
              <a:rPr lang="es-ES" sz="2400" dirty="0"/>
              <a:t> comúnmente conocido como </a:t>
            </a:r>
            <a:r>
              <a:rPr lang="es-ES" sz="2400" b="1" dirty="0"/>
              <a:t>La Mortella </a:t>
            </a:r>
            <a:r>
              <a:rPr lang="es-ES" sz="2400" dirty="0"/>
              <a:t>creado por Susana Walton, la esposa del compositor Inglés William, en Forio, en la parte occidental d 'Ischia.</a:t>
            </a:r>
          </a:p>
          <a:p>
            <a:pPr marL="274320" indent="-274320" eaLnBrk="1" fontAlgn="auto" hangingPunct="1">
              <a:spcAft>
                <a:spcPts val="0"/>
              </a:spcAft>
              <a:buClr>
                <a:schemeClr val="accent3"/>
              </a:buClr>
              <a:buFont typeface="Wingdings 2"/>
              <a:buChar char=""/>
              <a:defRPr/>
            </a:pPr>
            <a:r>
              <a:rPr lang="es-ES" sz="2400" dirty="0"/>
              <a:t>El término indica </a:t>
            </a:r>
            <a:r>
              <a:rPr lang="es-ES" sz="2400" i="1" dirty="0"/>
              <a:t>mirto,</a:t>
            </a:r>
            <a:r>
              <a:rPr lang="es-ES" sz="2400" dirty="0"/>
              <a:t> en dialecto napolitano, la "divina Myrtle (Myrtus communis), una planta que crece en abundancia en las rocas de la colina en la que el jardín y la propagación de la mayor importancia en la  mitología  griega- latinos, a veces que representan la belleza y la virginidad, a veces el amor o la pagana fortuna.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238900309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2 Marcador de contenido"/>
          <p:cNvSpPr>
            <a:spLocks noGrp="1"/>
          </p:cNvSpPr>
          <p:nvPr>
            <p:ph sz="quarter" idx="1"/>
          </p:nvPr>
        </p:nvSpPr>
        <p:spPr>
          <a:xfrm>
            <a:off x="457200" y="1071563"/>
            <a:ext cx="7571184" cy="5253037"/>
          </a:xfrm>
        </p:spPr>
        <p:txBody>
          <a:bodyPr/>
          <a:lstStyle/>
          <a:p>
            <a:pPr eaLnBrk="1" hangingPunct="1"/>
            <a:r>
              <a:rPr lang="es-ES" sz="2400" dirty="0"/>
              <a:t>El jardín se extiende sobre un área de aproximada-mente 2 hectáreas y contiene más de 3000 especies de plantas exóticas y raras. </a:t>
            </a:r>
          </a:p>
          <a:p>
            <a:pPr eaLnBrk="1" hangingPunct="1"/>
            <a:r>
              <a:rPr lang="es-ES" sz="2400" dirty="0"/>
              <a:t>También está enriquecido por los arroyos y estanques, fuentes, piscinas, cursos de agua que permiten el cultivo de plantas acuáticas como el papiro, el loto y los nenúfares tropicales, mientras que en  las terrazas se puede disfrutar de uno de los más evocadores puntos de vista de la Bahía de Forio.</a:t>
            </a:r>
          </a:p>
          <a:p>
            <a:pPr eaLnBrk="1" hangingPunct="1"/>
            <a:r>
              <a:rPr lang="es-ES" sz="2400" dirty="0"/>
              <a:t>En el jardín hay colecciones de especies de plantas de varios países.</a:t>
            </a:r>
          </a:p>
        </p:txBody>
      </p:sp>
    </p:spTree>
    <p:extLst>
      <p:ext uri="{BB962C8B-B14F-4D97-AF65-F5344CB8AC3E}">
        <p14:creationId xmlns:p14="http://schemas.microsoft.com/office/powerpoint/2010/main" val="253885029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La_mortella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26124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1 Imagen" descr="LaMortel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963693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1 Imagen" descr="Mortella_Nymphaea_lotus_113075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68559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1 Imagen" descr="Mortella.-Veduta_di_For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672549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Título"/>
          <p:cNvSpPr>
            <a:spLocks noGrp="1"/>
          </p:cNvSpPr>
          <p:nvPr>
            <p:ph type="title"/>
          </p:nvPr>
        </p:nvSpPr>
        <p:spPr/>
        <p:txBody>
          <a:bodyPr>
            <a:normAutofit/>
          </a:bodyPr>
          <a:lstStyle/>
          <a:p>
            <a:pPr eaLnBrk="1" hangingPunct="1"/>
            <a:r>
              <a:rPr lang="es-ES" sz="3200" dirty="0"/>
              <a:t>Orto Botanico di Napoli</a:t>
            </a:r>
          </a:p>
        </p:txBody>
      </p:sp>
      <p:sp>
        <p:nvSpPr>
          <p:cNvPr id="105475" name="2 Marcador de contenido"/>
          <p:cNvSpPr>
            <a:spLocks noGrp="1"/>
          </p:cNvSpPr>
          <p:nvPr>
            <p:ph sz="quarter" idx="1"/>
          </p:nvPr>
        </p:nvSpPr>
        <p:spPr/>
        <p:txBody>
          <a:bodyPr>
            <a:normAutofit/>
          </a:bodyPr>
          <a:lstStyle/>
          <a:p>
            <a:pPr marL="274320" indent="-274320" eaLnBrk="1" fontAlgn="auto" hangingPunct="1">
              <a:spcAft>
                <a:spcPts val="0"/>
              </a:spcAft>
              <a:buClr>
                <a:schemeClr val="accent3"/>
              </a:buClr>
              <a:buFont typeface="Wingdings 2"/>
              <a:buChar char=""/>
              <a:defRPr/>
            </a:pPr>
            <a:r>
              <a:rPr lang="es-ES" sz="2400" dirty="0"/>
              <a:t>El </a:t>
            </a:r>
            <a:r>
              <a:rPr lang="es-ES" sz="2400" b="1" dirty="0"/>
              <a:t>Jardín Botánico de Nápoles</a:t>
            </a:r>
            <a:r>
              <a:rPr lang="es-ES" sz="2400" dirty="0"/>
              <a:t>  conocido también como </a:t>
            </a:r>
            <a:r>
              <a:rPr lang="es-ES" sz="2400" b="1" dirty="0"/>
              <a:t>Real Orto Botanico</a:t>
            </a:r>
            <a:r>
              <a:rPr lang="es-ES" sz="2400" dirty="0"/>
              <a:t>, es un jardín botánico de unas 12 hectáreas de extensión dependiente administrativamente de la Universidad Federico II de Nápoles,  formando parte de la Facultad de Ciencias matemáticas, físicas y naturales del ateneo federiciano.</a:t>
            </a:r>
          </a:p>
          <a:p>
            <a:pPr marL="274320" indent="-274320" eaLnBrk="1" fontAlgn="auto" hangingPunct="1">
              <a:spcAft>
                <a:spcPts val="0"/>
              </a:spcAft>
              <a:buClr>
                <a:schemeClr val="accent3"/>
              </a:buClr>
              <a:buFont typeface="Wingdings 2"/>
              <a:buChar char=""/>
              <a:defRPr/>
            </a:pPr>
            <a:r>
              <a:rPr lang="es-ES" sz="2400" dirty="0"/>
              <a:t>Fundado el 28 de diciembre de 1807 por un decreto de José Bonaparte, se construyó el jardín botánico en terrenos anteriormente pertenecientes a los Religiosos de « Santa Maria della Pace » y al « Ospedale della Cava ».</a:t>
            </a:r>
          </a:p>
        </p:txBody>
      </p:sp>
    </p:spTree>
    <p:extLst>
      <p:ext uri="{BB962C8B-B14F-4D97-AF65-F5344CB8AC3E}">
        <p14:creationId xmlns:p14="http://schemas.microsoft.com/office/powerpoint/2010/main" val="416594050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43000"/>
            <a:ext cx="7643192" cy="5181600"/>
          </a:xfrm>
        </p:spPr>
        <p:txBody>
          <a:bodyPr>
            <a:normAutofit/>
          </a:bodyPr>
          <a:lstStyle/>
          <a:p>
            <a:pPr marL="274320" indent="-274320" eaLnBrk="1" fontAlgn="auto" hangingPunct="1">
              <a:spcAft>
                <a:spcPts val="0"/>
              </a:spcAft>
              <a:buClr>
                <a:schemeClr val="accent3"/>
              </a:buClr>
              <a:buFont typeface="Wingdings 2"/>
              <a:buChar char=""/>
              <a:defRPr/>
            </a:pPr>
            <a:r>
              <a:rPr lang="es-ES" sz="2400" dirty="0"/>
              <a:t>El jardín botánico alberga unas 9000 especies vegetales y unos 25000 ejemplares.</a:t>
            </a:r>
          </a:p>
          <a:p>
            <a:pPr marL="274320" indent="-274320" eaLnBrk="1" fontAlgn="auto" hangingPunct="1">
              <a:spcAft>
                <a:spcPts val="0"/>
              </a:spcAft>
              <a:buClr>
                <a:schemeClr val="accent3"/>
              </a:buClr>
              <a:buFont typeface="Wingdings 2"/>
              <a:buChar char=""/>
              <a:defRPr/>
            </a:pPr>
            <a:r>
              <a:rPr lang="es-ES" sz="2400" dirty="0"/>
              <a:t>Las áreas expositivas se disponen según tres criterios; Sistemático, ecológico y etnobotánico.</a:t>
            </a:r>
          </a:p>
          <a:p>
            <a:pPr marL="274320" indent="-274320" eaLnBrk="1" fontAlgn="auto" hangingPunct="1">
              <a:spcAft>
                <a:spcPts val="0"/>
              </a:spcAft>
              <a:buClr>
                <a:schemeClr val="accent3"/>
              </a:buClr>
              <a:buFont typeface="Wingdings 2"/>
              <a:buChar char=""/>
              <a:defRPr/>
            </a:pPr>
            <a:r>
              <a:rPr lang="es-ES" sz="2400" dirty="0"/>
              <a:t>En el área dispuesta según el criterio sistemático con las siguientes zonas:</a:t>
            </a:r>
          </a:p>
          <a:p>
            <a:pPr marL="274320" indent="-274320" eaLnBrk="1" fontAlgn="auto" hangingPunct="1">
              <a:spcAft>
                <a:spcPts val="0"/>
              </a:spcAft>
              <a:buClr>
                <a:schemeClr val="accent3"/>
              </a:buClr>
              <a:buFont typeface="Wingdings 2"/>
              <a:buChar char=""/>
              <a:defRPr/>
            </a:pPr>
            <a:r>
              <a:rPr lang="es-ES" sz="2400" dirty="0"/>
              <a:t>Área de las Pinophyta;</a:t>
            </a:r>
          </a:p>
          <a:p>
            <a:pPr marL="274320" indent="-274320" eaLnBrk="1" fontAlgn="auto" hangingPunct="1">
              <a:spcAft>
                <a:spcPts val="0"/>
              </a:spcAft>
              <a:buClr>
                <a:schemeClr val="accent3"/>
              </a:buClr>
              <a:buFont typeface="Wingdings 2"/>
              <a:buChar char=""/>
              <a:defRPr/>
            </a:pPr>
            <a:r>
              <a:rPr lang="es-ES" sz="2400" dirty="0"/>
              <a:t>El </a:t>
            </a:r>
            <a:r>
              <a:rPr lang="es-ES" sz="2400" dirty="0" err="1"/>
              <a:t>filiceto</a:t>
            </a:r>
            <a:r>
              <a:rPr lang="es-ES" sz="2400" dirty="0"/>
              <a:t>, destinado al cultivo de helechos y plantas afines;</a:t>
            </a:r>
          </a:p>
          <a:p>
            <a:pPr marL="274320" indent="-274320" eaLnBrk="1" fontAlgn="auto" hangingPunct="1">
              <a:spcAft>
                <a:spcPts val="0"/>
              </a:spcAft>
              <a:buClr>
                <a:schemeClr val="accent3"/>
              </a:buClr>
              <a:buFont typeface="Wingdings 2"/>
              <a:buChar char=""/>
              <a:defRPr/>
            </a:pPr>
            <a:r>
              <a:rPr lang="es-ES" sz="2400" dirty="0"/>
              <a:t>Palmetum;</a:t>
            </a:r>
          </a:p>
          <a:p>
            <a:pPr marL="274320" indent="-274320" eaLnBrk="1" fontAlgn="auto" hangingPunct="1">
              <a:spcAft>
                <a:spcPts val="0"/>
              </a:spcAft>
              <a:buClr>
                <a:schemeClr val="accent3"/>
              </a:buClr>
              <a:buFont typeface="Wingdings 2"/>
              <a:buChar char=""/>
              <a:defRPr/>
            </a:pPr>
            <a:r>
              <a:rPr lang="es-ES" sz="2400" dirty="0"/>
              <a:t>Magnoliophyta</a:t>
            </a:r>
          </a:p>
          <a:p>
            <a:pPr marL="274320" indent="-274320" eaLnBrk="1" fontAlgn="auto" hangingPunct="1">
              <a:spcAft>
                <a:spcPts val="0"/>
              </a:spcAft>
              <a:buClr>
                <a:schemeClr val="accent3"/>
              </a:buClr>
              <a:buFont typeface="Wingdings 2"/>
              <a:buChar char=""/>
              <a:defRPr/>
            </a:pPr>
            <a:r>
              <a:rPr lang="es-ES" sz="2400" dirty="0"/>
              <a:t>Área de cítricos.</a:t>
            </a:r>
          </a:p>
          <a:p>
            <a:pPr marL="274320" indent="-274320" eaLnBrk="1" fontAlgn="auto" hangingPunct="1">
              <a:spcAft>
                <a:spcPts val="0"/>
              </a:spcAft>
              <a:buClr>
                <a:schemeClr val="accent3"/>
              </a:buClr>
              <a:buFont typeface="Wingdings 2"/>
              <a:buChar char=""/>
              <a:defRPr/>
            </a:pPr>
            <a:endParaRPr lang="es-ES" dirty="0"/>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422554889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2 Marcador de contenido"/>
          <p:cNvSpPr>
            <a:spLocks noGrp="1"/>
          </p:cNvSpPr>
          <p:nvPr>
            <p:ph sz="quarter" idx="1"/>
          </p:nvPr>
        </p:nvSpPr>
        <p:spPr>
          <a:xfrm>
            <a:off x="457200" y="1000125"/>
            <a:ext cx="7571184" cy="5324475"/>
          </a:xfrm>
        </p:spPr>
        <p:txBody>
          <a:bodyPr/>
          <a:lstStyle/>
          <a:p>
            <a:pPr eaLnBrk="1" hangingPunct="1"/>
            <a:r>
              <a:rPr lang="es-ES" sz="2400" dirty="0"/>
              <a:t>Según el criterio ecológico, nos encontramos las áreas:</a:t>
            </a:r>
          </a:p>
          <a:p>
            <a:pPr eaLnBrk="1" hangingPunct="1"/>
            <a:r>
              <a:rPr lang="es-ES" sz="2400" i="1" dirty="0"/>
              <a:t>Desierto</a:t>
            </a:r>
            <a:r>
              <a:rPr lang="es-ES" sz="2400" dirty="0"/>
              <a:t>, área destinada a las plantas suculentas;</a:t>
            </a:r>
          </a:p>
          <a:p>
            <a:pPr eaLnBrk="1" hangingPunct="1"/>
            <a:r>
              <a:rPr lang="es-ES" sz="2400" i="1" dirty="0"/>
              <a:t>Playa</a:t>
            </a:r>
            <a:r>
              <a:rPr lang="es-ES" sz="2400" dirty="0"/>
              <a:t>,donde se cultivan las plantas más difundidas en las playas italianas;</a:t>
            </a:r>
          </a:p>
          <a:p>
            <a:pPr eaLnBrk="1" hangingPunct="1"/>
            <a:r>
              <a:rPr lang="es-ES" sz="2400" i="1" dirty="0"/>
              <a:t>Turbera</a:t>
            </a:r>
            <a:r>
              <a:rPr lang="es-ES" sz="2400" dirty="0"/>
              <a:t>, en la cual se encuentran cultivadas las Cyperaceae;</a:t>
            </a:r>
          </a:p>
          <a:p>
            <a:pPr eaLnBrk="1" hangingPunct="1"/>
            <a:r>
              <a:rPr lang="es-ES" sz="2400" i="1" dirty="0"/>
              <a:t>Rocalla</a:t>
            </a:r>
            <a:r>
              <a:rPr lang="es-ES" sz="2400" dirty="0"/>
              <a:t>, destinada a la exhibición de las especies típicas de la zona calcárea de los Apeninos;</a:t>
            </a:r>
          </a:p>
          <a:p>
            <a:pPr eaLnBrk="1" hangingPunct="1"/>
            <a:r>
              <a:rPr lang="es-ES" sz="2400" i="1" dirty="0"/>
              <a:t>Maquia mediterránea</a:t>
            </a:r>
            <a:endParaRPr lang="es-ES" sz="2400" dirty="0"/>
          </a:p>
          <a:p>
            <a:pPr eaLnBrk="1" hangingPunct="1"/>
            <a:r>
              <a:rPr lang="es-ES" sz="2400" dirty="0"/>
              <a:t>Varias charcas dedicadas al cultivo de las hidrófitas.</a:t>
            </a:r>
          </a:p>
          <a:p>
            <a:pPr eaLnBrk="1" hangingPunct="1"/>
            <a:endParaRPr lang="es-ES" dirty="0"/>
          </a:p>
        </p:txBody>
      </p:sp>
    </p:spTree>
    <p:extLst>
      <p:ext uri="{BB962C8B-B14F-4D97-AF65-F5344CB8AC3E}">
        <p14:creationId xmlns:p14="http://schemas.microsoft.com/office/powerpoint/2010/main" val="87615546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1 Imagen" descr="Orto Botanico di Napol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127719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1 Imagen" descr="Orto Botanico di Napoli.-Filicet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184216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1 Imagen" descr="Orto Botanico di Padu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532768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1 Imagen" descr="orto botanico di Padu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9900" cy="745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834906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1 Imagen" descr="Orto Botanico di Padu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9056782"/>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1 Imagen" descr="Orto Botanico di Pisa.-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700"/>
            <a:ext cx="91440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086258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1 Imagen" descr="Orto Botanico di Pisa.-Phyllostachys_heterocyc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9759618"/>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1 Imagen" descr="Orto botaniol_pisa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107362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1 Imagen" descr="Orto_botanico_di_Pisa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594629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0" name="1 Imagen" descr="Orto_botanico_di_Pisa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1251629"/>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1 Imagen" descr="Orto_botanico_di_Pisa_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07079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1 Imagen" descr="orto_botanico_pi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5590121"/>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Título"/>
          <p:cNvSpPr>
            <a:spLocks noGrp="1"/>
          </p:cNvSpPr>
          <p:nvPr>
            <p:ph type="title"/>
          </p:nvPr>
        </p:nvSpPr>
        <p:spPr>
          <a:xfrm>
            <a:off x="785813" y="642938"/>
            <a:ext cx="7900987" cy="841846"/>
          </a:xfrm>
        </p:spPr>
        <p:txBody>
          <a:bodyPr/>
          <a:lstStyle/>
          <a:p>
            <a:pPr eaLnBrk="1" hangingPunct="1"/>
            <a:r>
              <a:rPr lang="es-ES" dirty="0"/>
              <a:t>Roman Gardens   </a:t>
            </a:r>
          </a:p>
        </p:txBody>
      </p:sp>
      <p:sp>
        <p:nvSpPr>
          <p:cNvPr id="199683" name="2 Marcador de contenido"/>
          <p:cNvSpPr>
            <a:spLocks noGrp="1"/>
          </p:cNvSpPr>
          <p:nvPr>
            <p:ph sz="quarter" idx="1"/>
          </p:nvPr>
        </p:nvSpPr>
        <p:spPr>
          <a:xfrm>
            <a:off x="457200" y="1916832"/>
            <a:ext cx="7467600" cy="4557120"/>
          </a:xfrm>
        </p:spPr>
        <p:txBody>
          <a:bodyPr/>
          <a:lstStyle/>
          <a:p>
            <a:pPr eaLnBrk="1" hangingPunct="1"/>
            <a:r>
              <a:rPr lang="es-ES" sz="2400" b="1" dirty="0"/>
              <a:t>Jardines romanos</a:t>
            </a:r>
            <a:r>
              <a:rPr lang="es-ES" sz="2400" dirty="0"/>
              <a:t>  se inspiraban en gran medida por los jardines griegos y por lo general en el peristilo. Ro Jardines romanos eran interiores  La horticultura ornamental se convirtió en altamente valorada durante el desarrollo de la civilización romana </a:t>
            </a:r>
            <a:r>
              <a:rPr lang="es-ES" sz="2400" i="1" baseline="30000" dirty="0"/>
              <a:t>.</a:t>
            </a:r>
          </a:p>
          <a:p>
            <a:pPr eaLnBrk="1" hangingPunct="1"/>
            <a:r>
              <a:rPr lang="es-ES" sz="2400" dirty="0"/>
              <a:t>Los administradores del Imperio romano (c.100 BC - AD 500) intercambiaban activamente información sobre la agricultura, la horticultura, la ganadería, la hidráulica, y la botánica.. Semillas y plantas fueron ampliamente compartidas.</a:t>
            </a:r>
          </a:p>
        </p:txBody>
      </p:sp>
    </p:spTree>
    <p:extLst>
      <p:ext uri="{BB962C8B-B14F-4D97-AF65-F5344CB8AC3E}">
        <p14:creationId xmlns:p14="http://schemas.microsoft.com/office/powerpoint/2010/main" val="459695368"/>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2 Marcador de contenido"/>
          <p:cNvSpPr>
            <a:spLocks noGrp="1"/>
          </p:cNvSpPr>
          <p:nvPr>
            <p:ph sz="quarter" idx="1"/>
          </p:nvPr>
        </p:nvSpPr>
        <p:spPr>
          <a:xfrm>
            <a:off x="457200" y="1071563"/>
            <a:ext cx="7427168" cy="5253037"/>
          </a:xfrm>
        </p:spPr>
        <p:txBody>
          <a:bodyPr/>
          <a:lstStyle/>
          <a:p>
            <a:pPr eaLnBrk="1" hangingPunct="1"/>
            <a:r>
              <a:rPr lang="es-ES" sz="2400" dirty="0"/>
              <a:t>El jardín era un lugar de paz y tranquilidad - un refugio de la vida urbana - y un lugar lleno de significado religioso y simbólico. </a:t>
            </a:r>
          </a:p>
          <a:p>
            <a:pPr eaLnBrk="1" hangingPunct="1"/>
            <a:r>
              <a:rPr lang="es-ES" sz="2400" dirty="0"/>
              <a:t>Como se desarrolló la cultura romana y se convirtió cada vez más influenciada por las civilizaciones a través del comercio exterior, el uso ampliado de los jardines y huertos en última instancia prosperó en la antigua Roma.</a:t>
            </a:r>
          </a:p>
        </p:txBody>
      </p:sp>
    </p:spTree>
    <p:extLst>
      <p:ext uri="{BB962C8B-B14F-4D97-AF65-F5344CB8AC3E}">
        <p14:creationId xmlns:p14="http://schemas.microsoft.com/office/powerpoint/2010/main" val="1491249645"/>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1 Imagen" descr="Pompeii Garden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6524768"/>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4" name="1 Imagen" descr="Pompeii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175116"/>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778" name="1 Imagen" descr="Pompeii_gardens_15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1305814"/>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02" name="1 Imagen" descr="Roman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967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1 Imagen" descr="800px-Ricostruzione_del_giardino_della_casa_dei_vetii_di_pompei_(mostra_al_giardino_di_boboli,_2007)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55464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TotalTime>
  <Words>3766</Words>
  <Application>Microsoft Office PowerPoint</Application>
  <PresentationFormat>Presentación en pantalla (4:3)</PresentationFormat>
  <Paragraphs>452</Paragraphs>
  <Slides>199</Slides>
  <Notes>162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199</vt:i4>
      </vt:variant>
    </vt:vector>
  </HeadingPairs>
  <TitlesOfParts>
    <vt:vector size="204" baseType="lpstr">
      <vt:lpstr>Calibri</vt:lpstr>
      <vt:lpstr>Century Schoolbook</vt:lpstr>
      <vt:lpstr>Wingdings</vt:lpstr>
      <vt:lpstr>Wingdings 2</vt:lpstr>
      <vt:lpstr>Default Theme</vt:lpstr>
      <vt:lpstr>EUROPA-.-LA VUELTA AL MUNDO EN 885 JARDINES.-ITALIA.- ITALIAN GARDENS.-B  </vt:lpstr>
      <vt:lpstr>El Estilo Italiano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Características del jardin italiano</vt:lpstr>
      <vt:lpstr>Presentación de PowerPoint</vt:lpstr>
      <vt:lpstr>Presentación de PowerPoint</vt:lpstr>
      <vt:lpstr>Presentación de PowerPoint</vt:lpstr>
      <vt:lpstr>Caserta Palazzo Reale La Reggia en Nápoles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Castelo de Miramare en Trieste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Buonaccorsi en Marchè</vt:lpstr>
      <vt:lpstr>Presentación de PowerPoint</vt:lpstr>
      <vt:lpstr>Presentación de PowerPoint</vt:lpstr>
      <vt:lpstr>Presentación de PowerPoint</vt:lpstr>
      <vt:lpstr>Presentación de PowerPoint</vt:lpstr>
      <vt:lpstr>Presentación de PowerPoint</vt:lpstr>
      <vt:lpstr>Giardino de Boboli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della Landriana en Tor San Lorenzo</vt:lpstr>
      <vt:lpstr>Presentación de PowerPoint</vt:lpstr>
      <vt:lpstr>Presentación de PowerPoint</vt:lpstr>
      <vt:lpstr>Presentación de PowerPoint</vt:lpstr>
      <vt:lpstr>Presentación de PowerPoint</vt:lpstr>
      <vt:lpstr>Presentación de PowerPoint</vt:lpstr>
      <vt:lpstr>Presentación de PowerPoint</vt:lpstr>
      <vt:lpstr>Giardino Giusti en Verona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Isola Bella en Lago Maggiore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Isola Madre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di Marlia en Lucca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Mortella</vt:lpstr>
      <vt:lpstr>Presentación de PowerPoint</vt:lpstr>
      <vt:lpstr>Presentación de PowerPoint</vt:lpstr>
      <vt:lpstr>Presentación de PowerPoint</vt:lpstr>
      <vt:lpstr>Presentación de PowerPoint</vt:lpstr>
      <vt:lpstr>Presentación de PowerPoint</vt:lpstr>
      <vt:lpstr>Orto Botanico di Napoli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Roman Gardens   </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15</cp:revision>
  <dcterms:created xsi:type="dcterms:W3CDTF">2013-09-08T06:06:48Z</dcterms:created>
  <dcterms:modified xsi:type="dcterms:W3CDTF">2018-03-12T11:03:07Z</dcterms:modified>
</cp:coreProperties>
</file>