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1"/>
  </p:notesMasterIdLst>
  <p:sldIdLst>
    <p:sldId id="256" r:id="rId2"/>
    <p:sldId id="257" r:id="rId3"/>
    <p:sldId id="258" r:id="rId4"/>
    <p:sldId id="262"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47" r:id="rId83"/>
    <p:sldId id="337" r:id="rId84"/>
    <p:sldId id="338" r:id="rId85"/>
    <p:sldId id="339" r:id="rId86"/>
    <p:sldId id="340" r:id="rId87"/>
    <p:sldId id="341" r:id="rId88"/>
    <p:sldId id="342" r:id="rId89"/>
    <p:sldId id="343" r:id="rId90"/>
    <p:sldId id="344" r:id="rId91"/>
    <p:sldId id="345" r:id="rId92"/>
    <p:sldId id="346"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5" r:id="rId130"/>
    <p:sldId id="384" r:id="rId131"/>
    <p:sldId id="386" r:id="rId132"/>
    <p:sldId id="387" r:id="rId133"/>
    <p:sldId id="388" r:id="rId134"/>
    <p:sldId id="391" r:id="rId135"/>
    <p:sldId id="392" r:id="rId136"/>
    <p:sldId id="393" r:id="rId137"/>
    <p:sldId id="394" r:id="rId138"/>
    <p:sldId id="389" r:id="rId139"/>
    <p:sldId id="390"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00B9C8-93CF-4444-BD21-306938AB6FE8}"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2AE789-4FEF-4E6C-B944-188D38ABCB81}" type="slidenum">
              <a:rPr lang="es-ES" smtClean="0"/>
              <a:t>‹Nº›</a:t>
            </a:fld>
            <a:endParaRPr lang="es-ES" dirty="0"/>
          </a:p>
        </p:txBody>
      </p:sp>
    </p:spTree>
    <p:extLst>
      <p:ext uri="{BB962C8B-B14F-4D97-AF65-F5344CB8AC3E}">
        <p14:creationId xmlns:p14="http://schemas.microsoft.com/office/powerpoint/2010/main" val="1614998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Barnbarigo</a:t>
            </a:r>
          </a:p>
        </p:txBody>
      </p:sp>
      <p:sp>
        <p:nvSpPr>
          <p:cNvPr id="4" name="3 Marcador de número de diapositiva"/>
          <p:cNvSpPr>
            <a:spLocks noGrp="1"/>
          </p:cNvSpPr>
          <p:nvPr>
            <p:ph type="sldNum" sz="quarter" idx="5"/>
          </p:nvPr>
        </p:nvSpPr>
        <p:spPr/>
        <p:txBody>
          <a:bodyPr/>
          <a:lstStyle/>
          <a:p>
            <a:pPr>
              <a:defRPr/>
            </a:pPr>
            <a:fld id="{158E4F41-72B3-4A15-B5A0-A185BAD01D28}"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Valsanzibio Gardens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854469-49B2-4D69-9C83-83000412307E}"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Barbarigo</a:t>
            </a:r>
          </a:p>
        </p:txBody>
      </p:sp>
      <p:sp>
        <p:nvSpPr>
          <p:cNvPr id="4" name="3 Marcador de número de diapositiva"/>
          <p:cNvSpPr>
            <a:spLocks noGrp="1"/>
          </p:cNvSpPr>
          <p:nvPr>
            <p:ph type="sldNum" sz="quarter" idx="5"/>
          </p:nvPr>
        </p:nvSpPr>
        <p:spPr/>
        <p:txBody>
          <a:bodyPr/>
          <a:lstStyle/>
          <a:p>
            <a:pPr>
              <a:defRPr/>
            </a:pPr>
            <a:fld id="{1BDA8F2E-CB39-4154-9469-BED3666D62ED}"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Valsanzibio Gardens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92863C-7F77-4905-B71B-4C2ADB34FBC8}"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Valsanzibio Gardens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FADB7A-4163-4C9D-BF15-09DA0765105B}"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Valsanzibio Gardens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ADB1DA-5A38-4A05-804A-C6F6FEC861F0}"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Valsanzibio Gardens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2C8A05-8FAE-4BCA-9575-4938FA5034D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Valsanzibio Gardens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159D6C-00FE-4E8D-B400-26DD6C19FC37}"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99A60A-9064-4AC0-A906-F0FF3248EA2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A8B29E-191E-4358-BF39-FC3711E53095}"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4A44D3-1C06-4EA4-86DF-8FE3C3663FA5}"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B023A7-3A31-426B-987D-04E23522E89B}"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083EE8-FDDA-4CCF-9B98-FD2C234EC4F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D9DFFF-AFEB-43C3-8B5B-9357D7E4F37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Adriana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4833A7-F299-4FE6-8F4F-42C5176D6907}"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Babianello</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9BBC04-B60F-4C25-8829-AE10F4D3908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Babianello</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69859D-BC83-446E-A8E7-BAE15E3618C8}"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4D3457-3339-414E-97B9-3AACD9469635}"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Balbianello</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BF3EC7-3E17-49CA-9315-C1AA03D8DE8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Balbianello</a:t>
            </a:r>
          </a:p>
        </p:txBody>
      </p:sp>
      <p:sp>
        <p:nvSpPr>
          <p:cNvPr id="4" name="3 Marcador de número de diapositiva"/>
          <p:cNvSpPr>
            <a:spLocks noGrp="1"/>
          </p:cNvSpPr>
          <p:nvPr>
            <p:ph type="sldNum" sz="quarter" idx="5"/>
          </p:nvPr>
        </p:nvSpPr>
        <p:spPr/>
        <p:txBody>
          <a:bodyPr/>
          <a:lstStyle/>
          <a:p>
            <a:pPr>
              <a:defRPr/>
            </a:pPr>
            <a:fld id="{33B1221B-2AF4-415E-9A73-0C8205569C77}"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Borghese</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34EA34-084D-4C18-9270-FA19C54BC4E8}"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Borghese</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6B6BCA-2FF2-4387-AE1C-1D9C1AB044D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Borguese</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FA8108-4D83-484B-9DFD-3852AA91C202}"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Borghese</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4ABB04-220F-49B7-8F6C-ABBC48552C8F}"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Borghese</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0E0EF6-BA70-4867-A454-437258AE47B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Borghese</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7CDBE7-8D90-405A-BB5E-A49CC5184C44}"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Borghese</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ACAE56-BAE5-44E3-9F7E-1EDF959A2F9D}"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Borghese</a:t>
            </a:r>
          </a:p>
        </p:txBody>
      </p:sp>
      <p:sp>
        <p:nvSpPr>
          <p:cNvPr id="4" name="3 Marcador de número de diapositiva"/>
          <p:cNvSpPr>
            <a:spLocks noGrp="1"/>
          </p:cNvSpPr>
          <p:nvPr>
            <p:ph type="sldNum" sz="quarter" idx="5"/>
          </p:nvPr>
        </p:nvSpPr>
        <p:spPr/>
        <p:txBody>
          <a:bodyPr/>
          <a:lstStyle/>
          <a:p>
            <a:pPr>
              <a:defRPr/>
            </a:pPr>
            <a:fld id="{F585A2CB-8CCC-4498-A608-6D508DD8B941}"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Borguese</a:t>
            </a:r>
          </a:p>
        </p:txBody>
      </p:sp>
      <p:sp>
        <p:nvSpPr>
          <p:cNvPr id="4" name="3 Marcador de número de diapositiva"/>
          <p:cNvSpPr>
            <a:spLocks noGrp="1"/>
          </p:cNvSpPr>
          <p:nvPr>
            <p:ph type="sldNum" sz="quarter" idx="5"/>
          </p:nvPr>
        </p:nvSpPr>
        <p:spPr/>
        <p:txBody>
          <a:bodyPr/>
          <a:lstStyle/>
          <a:p>
            <a:pPr>
              <a:defRPr/>
            </a:pPr>
            <a:fld id="{0F73E39E-ED4B-4D3D-A1ED-EBBEA99A126A}"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Cimbrone</a:t>
            </a:r>
          </a:p>
        </p:txBody>
      </p:sp>
      <p:sp>
        <p:nvSpPr>
          <p:cNvPr id="4" name="3 Marcador de número de diapositiva"/>
          <p:cNvSpPr>
            <a:spLocks noGrp="1"/>
          </p:cNvSpPr>
          <p:nvPr>
            <p:ph type="sldNum" sz="quarter" idx="5"/>
          </p:nvPr>
        </p:nvSpPr>
        <p:spPr/>
        <p:txBody>
          <a:bodyPr/>
          <a:lstStyle/>
          <a:p>
            <a:pPr>
              <a:defRPr/>
            </a:pPr>
            <a:fld id="{4C61286B-1E87-4FB5-ABF4-ACBEBF09E64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Vila Cimbrone</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0A112-7169-4EEB-BF3A-F1F49745C0E8}"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E62BA3-4CC3-47CF-9802-CFCEDF60D042}"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BD3897-7500-42D4-BDC3-635A5DCE31A8}"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935B0F-29F5-4829-B3A4-A5BF98F7341A}"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B2B814-7A0B-4CFD-9519-79800D0D2711}"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DE1216-5F05-4055-9CE5-5C4A1D2871CD}"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4F1D4A-4FCA-4D97-9728-01A65D2BAC5F}"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CBCECD-FAE9-4C49-86EF-E0AB2EE8A07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EFD860-F45D-443D-A2D6-3729EA2E8B5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Cimbrone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9DF6E-13D1-456A-A0E4-A6EEFF1C2D12}"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25B979-AF4C-4AA1-AF85-62CCB8E074EE}"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B66E85-99DB-4A67-A278-40B43AAEA65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d´Este</a:t>
            </a:r>
          </a:p>
        </p:txBody>
      </p:sp>
      <p:sp>
        <p:nvSpPr>
          <p:cNvPr id="4" name="3 Marcador de número de diapositiva"/>
          <p:cNvSpPr>
            <a:spLocks noGrp="1"/>
          </p:cNvSpPr>
          <p:nvPr>
            <p:ph type="sldNum" sz="quarter" idx="5"/>
          </p:nvPr>
        </p:nvSpPr>
        <p:spPr/>
        <p:txBody>
          <a:bodyPr/>
          <a:lstStyle/>
          <a:p>
            <a:pPr>
              <a:defRPr/>
            </a:pPr>
            <a:fld id="{040E816F-87D6-4AE4-810F-E85D21F1267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EA07DE-196C-4C45-B7CA-3A3FC173E27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7A72B6-8B53-4D17-819F-2EE71D0B2F36}"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C3078E-053F-4E83-AE14-162055CD5EC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0491C8-9DD5-4658-8264-9D70DC703EC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743BC0-22E7-41B4-AE03-248BC3665C6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B84B07-010F-437D-B3DB-BDDEB6E827D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7CC7B7-1461-49EF-AD9F-F3E7E05F4F8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1D5091-4A87-4DBA-B02D-C461EFD792E8}"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D45B23-1E7B-483D-B8D8-2BC85E2B5384}"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d´Este</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8CB10B-DF27-44B0-B477-39D3A720B47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9338B9-4DFA-46E2-A770-C9FAE85CE06E}"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952FF4-9267-40B3-AE3B-08995E6B9F94}"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CF192B-A422-40A1-8709-A0BC644DF0EE}"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655A0D-6FBA-4DF4-8CD5-351E15A021F3}"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6544B3-6ED8-4F2C-9A1A-7FE9DDFD0E42}"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A51FFF-D042-46D3-A4F4-02FC0E9670A9}"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50FC27-AF07-4A85-81F9-BC16AD9010C7}"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Garzoni</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F09152-4247-4B76-9676-21D9CE8856E9}"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Garzoni</a:t>
            </a:r>
          </a:p>
        </p:txBody>
      </p:sp>
      <p:sp>
        <p:nvSpPr>
          <p:cNvPr id="4" name="3 Marcador de número de diapositiva"/>
          <p:cNvSpPr>
            <a:spLocks noGrp="1"/>
          </p:cNvSpPr>
          <p:nvPr>
            <p:ph type="sldNum" sz="quarter" idx="5"/>
          </p:nvPr>
        </p:nvSpPr>
        <p:spPr/>
        <p:txBody>
          <a:bodyPr/>
          <a:lstStyle/>
          <a:p>
            <a:pPr>
              <a:defRPr/>
            </a:pPr>
            <a:fld id="{293AE7EC-103B-485C-AF4B-38F168584EF9}"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Vila Garzoni</a:t>
            </a:r>
          </a:p>
        </p:txBody>
      </p:sp>
      <p:sp>
        <p:nvSpPr>
          <p:cNvPr id="4" name="3 Marcador de número de diapositiva"/>
          <p:cNvSpPr>
            <a:spLocks noGrp="1"/>
          </p:cNvSpPr>
          <p:nvPr>
            <p:ph type="sldNum" sz="quarter" idx="5"/>
          </p:nvPr>
        </p:nvSpPr>
        <p:spPr/>
        <p:txBody>
          <a:bodyPr/>
          <a:lstStyle/>
          <a:p>
            <a:pPr>
              <a:defRPr/>
            </a:pPr>
            <a:fld id="{E8F79804-FB3E-4DE0-B428-03CAAE7AE90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Garzoni</a:t>
            </a:r>
          </a:p>
        </p:txBody>
      </p:sp>
      <p:sp>
        <p:nvSpPr>
          <p:cNvPr id="4" name="3 Marcador de número de diapositiva"/>
          <p:cNvSpPr>
            <a:spLocks noGrp="1"/>
          </p:cNvSpPr>
          <p:nvPr>
            <p:ph type="sldNum" sz="quarter" idx="5"/>
          </p:nvPr>
        </p:nvSpPr>
        <p:spPr/>
        <p:txBody>
          <a:bodyPr/>
          <a:lstStyle/>
          <a:p>
            <a:pPr>
              <a:defRPr/>
            </a:pPr>
            <a:fld id="{0513569C-A792-48E3-A066-E0C2E6D17E7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Garzoni</a:t>
            </a:r>
          </a:p>
        </p:txBody>
      </p:sp>
      <p:sp>
        <p:nvSpPr>
          <p:cNvPr id="4" name="3 Marcador de número de diapositiva"/>
          <p:cNvSpPr>
            <a:spLocks noGrp="1"/>
          </p:cNvSpPr>
          <p:nvPr>
            <p:ph type="sldNum" sz="quarter" idx="5"/>
          </p:nvPr>
        </p:nvSpPr>
        <p:spPr/>
        <p:txBody>
          <a:bodyPr/>
          <a:lstStyle/>
          <a:p>
            <a:pPr>
              <a:defRPr/>
            </a:pPr>
            <a:fld id="{A1A825B3-DF18-4E5A-A31C-559FBF1CC686}"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Lante</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7CDB7A-F2C8-4601-B2FA-8A23511A770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Lante</a:t>
            </a:r>
          </a:p>
        </p:txBody>
      </p:sp>
      <p:sp>
        <p:nvSpPr>
          <p:cNvPr id="4" name="3 Marcador de número de diapositiva"/>
          <p:cNvSpPr>
            <a:spLocks noGrp="1"/>
          </p:cNvSpPr>
          <p:nvPr>
            <p:ph type="sldNum" sz="quarter" idx="5"/>
          </p:nvPr>
        </p:nvSpPr>
        <p:spPr/>
        <p:txBody>
          <a:bodyPr/>
          <a:lstStyle/>
          <a:p>
            <a:pPr>
              <a:defRPr/>
            </a:pPr>
            <a:fld id="{0985983B-B3AD-4749-93D2-E4B1EDB11DDA}"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Lante</a:t>
            </a:r>
          </a:p>
        </p:txBody>
      </p:sp>
      <p:sp>
        <p:nvSpPr>
          <p:cNvPr id="4" name="3 Marcador de número de diapositiva"/>
          <p:cNvSpPr>
            <a:spLocks noGrp="1"/>
          </p:cNvSpPr>
          <p:nvPr>
            <p:ph type="sldNum" sz="quarter" idx="5"/>
          </p:nvPr>
        </p:nvSpPr>
        <p:spPr/>
        <p:txBody>
          <a:bodyPr/>
          <a:lstStyle/>
          <a:p>
            <a:pPr>
              <a:defRPr/>
            </a:pPr>
            <a:fld id="{447B76B1-1D4B-470D-99D5-C71FC842F6EB}"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Lante</a:t>
            </a:r>
          </a:p>
        </p:txBody>
      </p:sp>
      <p:sp>
        <p:nvSpPr>
          <p:cNvPr id="4" name="3 Marcador de número de diapositiva"/>
          <p:cNvSpPr>
            <a:spLocks noGrp="1"/>
          </p:cNvSpPr>
          <p:nvPr>
            <p:ph type="sldNum" sz="quarter" idx="5"/>
          </p:nvPr>
        </p:nvSpPr>
        <p:spPr/>
        <p:txBody>
          <a:bodyPr/>
          <a:lstStyle/>
          <a:p>
            <a:pPr>
              <a:defRPr/>
            </a:pPr>
            <a:fld id="{25F99797-1CEF-469B-8D41-BABC1FDAC4D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Lante</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54E153-AECB-47C3-9BB9-8C9F7588063C}"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Lante</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FD49DD-3CE5-4547-9D58-782C5182DEC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Lante</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5203FD-C1C5-4A53-9935-B41F9521F741}"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Lante</a:t>
            </a:r>
          </a:p>
        </p:txBody>
      </p:sp>
      <p:sp>
        <p:nvSpPr>
          <p:cNvPr id="4" name="3 Marcador de número de diapositiva"/>
          <p:cNvSpPr>
            <a:spLocks noGrp="1"/>
          </p:cNvSpPr>
          <p:nvPr>
            <p:ph type="sldNum" sz="quarter" idx="5"/>
          </p:nvPr>
        </p:nvSpPr>
        <p:spPr/>
        <p:txBody>
          <a:bodyPr/>
          <a:lstStyle/>
          <a:p>
            <a:pPr>
              <a:defRPr/>
            </a:pPr>
            <a:fld id="{A119BA37-1811-4657-859A-4038FFFD18B3}"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Lante</a:t>
            </a:r>
          </a:p>
        </p:txBody>
      </p:sp>
      <p:sp>
        <p:nvSpPr>
          <p:cNvPr id="4" name="3 Marcador de número de diapositiva"/>
          <p:cNvSpPr>
            <a:spLocks noGrp="1"/>
          </p:cNvSpPr>
          <p:nvPr>
            <p:ph type="sldNum" sz="quarter" idx="5"/>
          </p:nvPr>
        </p:nvSpPr>
        <p:spPr/>
        <p:txBody>
          <a:bodyPr/>
          <a:lstStyle/>
          <a:p>
            <a:pPr>
              <a:defRPr/>
            </a:pPr>
            <a:fld id="{5DB46316-B5FA-4A21-85A1-D3A3DF2F17D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Lante</a:t>
            </a:r>
          </a:p>
        </p:txBody>
      </p:sp>
      <p:sp>
        <p:nvSpPr>
          <p:cNvPr id="4" name="3 Marcador de número de diapositiva"/>
          <p:cNvSpPr>
            <a:spLocks noGrp="1"/>
          </p:cNvSpPr>
          <p:nvPr>
            <p:ph type="sldNum" sz="quarter" idx="5"/>
          </p:nvPr>
        </p:nvSpPr>
        <p:spPr/>
        <p:txBody>
          <a:bodyPr/>
          <a:lstStyle/>
          <a:p>
            <a:pPr>
              <a:defRPr/>
            </a:pPr>
            <a:fld id="{B2039443-8C61-4DC7-8EEC-4617F6E5DB5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Lante</a:t>
            </a:r>
          </a:p>
        </p:txBody>
      </p:sp>
      <p:sp>
        <p:nvSpPr>
          <p:cNvPr id="4" name="3 Marcador de número de diapositiva"/>
          <p:cNvSpPr>
            <a:spLocks noGrp="1"/>
          </p:cNvSpPr>
          <p:nvPr>
            <p:ph type="sldNum" sz="quarter" idx="5"/>
          </p:nvPr>
        </p:nvSpPr>
        <p:spPr/>
        <p:txBody>
          <a:bodyPr/>
          <a:lstStyle/>
          <a:p>
            <a:pPr>
              <a:defRPr/>
            </a:pPr>
            <a:fld id="{E8AA6157-7EE5-46D0-B485-B0CA4DFC8FB3}"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Lante</a:t>
            </a:r>
          </a:p>
        </p:txBody>
      </p:sp>
      <p:sp>
        <p:nvSpPr>
          <p:cNvPr id="4" name="3 Marcador de número de diapositiva"/>
          <p:cNvSpPr>
            <a:spLocks noGrp="1"/>
          </p:cNvSpPr>
          <p:nvPr>
            <p:ph type="sldNum" sz="quarter" idx="5"/>
          </p:nvPr>
        </p:nvSpPr>
        <p:spPr/>
        <p:txBody>
          <a:bodyPr/>
          <a:lstStyle/>
          <a:p>
            <a:pPr>
              <a:defRPr/>
            </a:pPr>
            <a:fld id="{F01B8509-5F36-4BDB-9DEF-5A1BE5D269C9}"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5D3C5C-8673-4EE7-B746-8D6A29C84EF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 di Castelo</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C7D084-2922-4842-B618-BE2B5168CA13}"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 di Castelo</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952A7C-11BD-4872-844E-A1A1786FDCA3}"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 di Castelo</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5D7E31-C1FD-4140-BCD7-9A508AAB005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 en Florencia</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E2D7EC-12D1-4A5C-9CEF-1A0D23B5F42D}"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Medici en Florencia</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60D77A-CA7F-438A-9112-89BA1E97F1C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B3419A79-B8AF-42A2-AC0E-4719009B2AB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36530CC8-9C82-4191-83B4-C78DA1C90DA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F0841B7C-04A6-4E0F-B7F4-F238E658EF3E}"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Vila Monastero</a:t>
            </a:r>
          </a:p>
        </p:txBody>
      </p:sp>
      <p:sp>
        <p:nvSpPr>
          <p:cNvPr id="4" name="3 Marcador de número de diapositiva"/>
          <p:cNvSpPr>
            <a:spLocks noGrp="1"/>
          </p:cNvSpPr>
          <p:nvPr>
            <p:ph type="sldNum" sz="quarter" idx="5"/>
          </p:nvPr>
        </p:nvSpPr>
        <p:spPr/>
        <p:txBody>
          <a:bodyPr/>
          <a:lstStyle/>
          <a:p>
            <a:pPr>
              <a:defRPr/>
            </a:pPr>
            <a:fld id="{7562AA38-A45B-4394-A82D-3416C9B78EE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DA928358-FFD3-4BAF-9342-4DE7B83BDABA}"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F27207CC-D9C9-4B4F-B266-20E07A86B2DA}"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0CE55CD9-DB37-42AF-8CAC-C31B010E9927}"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E691BA4F-E6B8-49F6-A319-93CF1F369A00}"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6A0326-DF96-4C88-9A58-A097886BCD9C}"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C2034-0DA4-4545-983C-602F21854A4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26886E-BEE9-4B0D-A068-C5DE2AE1EEC3}"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6EE38D-B8BA-4313-95D8-59DD76D7FBF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Monastero</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2D0D3D-8D61-4CD8-9D0B-ECDD963FE74B}"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Vila Monastero</a:t>
            </a:r>
          </a:p>
        </p:txBody>
      </p:sp>
      <p:sp>
        <p:nvSpPr>
          <p:cNvPr id="4" name="3 Marcador de número de diapositiva"/>
          <p:cNvSpPr>
            <a:spLocks noGrp="1"/>
          </p:cNvSpPr>
          <p:nvPr>
            <p:ph type="sldNum" sz="quarter" idx="5"/>
          </p:nvPr>
        </p:nvSpPr>
        <p:spPr/>
        <p:txBody>
          <a:bodyPr/>
          <a:lstStyle/>
          <a:p>
            <a:pPr>
              <a:defRPr/>
            </a:pPr>
            <a:fld id="{98323673-9347-4D8E-9129-C90C37A20856}"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BABD3F34-0AFB-44E3-9391-8AA844EF0CB9}"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67A6AE7B-C8A6-40A1-959C-3211C25BBB59}"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Monastero</a:t>
            </a:r>
          </a:p>
        </p:txBody>
      </p:sp>
      <p:sp>
        <p:nvSpPr>
          <p:cNvPr id="4" name="3 Marcador de número de diapositiva"/>
          <p:cNvSpPr>
            <a:spLocks noGrp="1"/>
          </p:cNvSpPr>
          <p:nvPr>
            <p:ph type="sldNum" sz="quarter" idx="5"/>
          </p:nvPr>
        </p:nvSpPr>
        <p:spPr/>
        <p:txBody>
          <a:bodyPr/>
          <a:lstStyle/>
          <a:p>
            <a:pPr>
              <a:defRPr/>
            </a:pPr>
            <a:fld id="{FE04CC33-EB35-4AA1-9BBF-6C9748640B96}"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Palagonia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77CA8A-7F90-4659-BEBE-3381E48E9A89}"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Palagonia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993B2D-D9A1-4D2C-871F-9E3F7C447BEE}"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Palagonia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C27385-BFF6-49D8-92BA-0623F69F5235}"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Pisani</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E380E3-3267-4CB7-AF79-87966B9AC0F3}"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Pisani</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A4B4BE-EEA2-4513-A89C-BB947B045E77}"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Pisani</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E1FD0F-C21E-43C1-A7D6-A6DCC39FC6E1}"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Pisani</a:t>
            </a:r>
          </a:p>
        </p:txBody>
      </p:sp>
      <p:sp>
        <p:nvSpPr>
          <p:cNvPr id="4" name="3 Marcador de número de diapositiva"/>
          <p:cNvSpPr>
            <a:spLocks noGrp="1"/>
          </p:cNvSpPr>
          <p:nvPr>
            <p:ph type="sldNum" sz="quarter" idx="5"/>
          </p:nvPr>
        </p:nvSpPr>
        <p:spPr/>
        <p:txBody>
          <a:bodyPr/>
          <a:lstStyle/>
          <a:p>
            <a:pPr>
              <a:defRPr/>
            </a:pPr>
            <a:fld id="{2C3683F6-5C0C-4D0A-914F-E903D07F9225}"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Rufolo</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F72592-C301-47AA-B876-DACEF54044D5}"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Rufolo</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9F5CAA-2696-4888-8330-D36F655CAC1F}"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Rufolo</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682752-E862-451B-A629-6AF877F960BF}"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Rufolo</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9162CB-075A-41B2-AE0B-0DBF40CD53A4}"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Rufolo</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183B65-C6CB-43D7-949E-4924773A4F5F}"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Rufolo</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5C1117-1AE7-4D13-AA96-F4DB96662190}"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Rufolo</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D82AC4-2D35-4198-AD58-285D46A12C0E}"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Rufolo</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8FD420-26EF-4A0D-A4CF-F98F59433DFB}"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BDE2D06E-A1B3-4FD1-A4FE-1345B0564C8F}"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B571C8D5-2EA3-46A8-AA4C-4046AE05BA6B}"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Tranto</a:t>
            </a:r>
          </a:p>
        </p:txBody>
      </p:sp>
      <p:sp>
        <p:nvSpPr>
          <p:cNvPr id="4" name="3 Marcador de número de diapositiva"/>
          <p:cNvSpPr>
            <a:spLocks noGrp="1"/>
          </p:cNvSpPr>
          <p:nvPr>
            <p:ph type="sldNum" sz="quarter" idx="5"/>
          </p:nvPr>
        </p:nvSpPr>
        <p:spPr/>
        <p:txBody>
          <a:bodyPr/>
          <a:lstStyle/>
          <a:p>
            <a:pPr>
              <a:defRPr/>
            </a:pPr>
            <a:fld id="{A349D374-F66E-4FF1-8497-3E2FE115951A}"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5DEFCBB6-FB52-4CED-96E1-B605BE0EDA92}"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5E2ED705-D62A-402C-B438-78EA83D9400D}"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A4271F0C-0828-4F40-948F-6973BB80A9C4}"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F7DA391A-4AFB-4862-89EC-BE33E798D77C}"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A575DDE8-1F09-4187-B43B-7CBB002624C8}"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B132F871-1DF8-46D6-BAF6-22CB3547BAF9}"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CDE421D7-FDA1-4AD2-980C-A0DE6E5FEFD2}"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Vila Taranto</a:t>
            </a:r>
          </a:p>
        </p:txBody>
      </p:sp>
      <p:sp>
        <p:nvSpPr>
          <p:cNvPr id="4" name="3 Marcador de número de diapositiva"/>
          <p:cNvSpPr>
            <a:spLocks noGrp="1"/>
          </p:cNvSpPr>
          <p:nvPr>
            <p:ph type="sldNum" sz="quarter" idx="5"/>
          </p:nvPr>
        </p:nvSpPr>
        <p:spPr/>
        <p:txBody>
          <a:bodyPr/>
          <a:lstStyle/>
          <a:p>
            <a:pPr>
              <a:defRPr/>
            </a:pPr>
            <a:fld id="{B5F21DFF-847B-4785-8FD9-2A8E14C91C47}"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CDE69F33-0CB1-4063-B740-6E5700B6107E}"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97BD754D-4C93-4825-9727-5E50AC01F817}"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3B2F9497-F97B-4502-A498-563F5AD5E662}"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F2B66451-66EE-4D61-847E-D0CEF4661338}"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2363F5FD-EB89-44D8-BF2F-6BEA42DA77DD}"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C390DA22-3522-4846-A74B-095126456BCF}"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Tranto</a:t>
            </a:r>
          </a:p>
        </p:txBody>
      </p:sp>
      <p:sp>
        <p:nvSpPr>
          <p:cNvPr id="4" name="3 Marcador de número de diapositiva"/>
          <p:cNvSpPr>
            <a:spLocks noGrp="1"/>
          </p:cNvSpPr>
          <p:nvPr>
            <p:ph type="sldNum" sz="quarter" idx="5"/>
          </p:nvPr>
        </p:nvSpPr>
        <p:spPr/>
        <p:txBody>
          <a:bodyPr/>
          <a:lstStyle/>
          <a:p>
            <a:pPr>
              <a:defRPr/>
            </a:pPr>
            <a:fld id="{A8C075C3-F51B-4829-8DFB-B4EE45B602E6}"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3D282527-4F65-4882-A2F4-86D85EBECD9A}"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Taranto</a:t>
            </a:r>
          </a:p>
        </p:txBody>
      </p:sp>
      <p:sp>
        <p:nvSpPr>
          <p:cNvPr id="4" name="3 Marcador de número de diapositiva"/>
          <p:cNvSpPr>
            <a:spLocks noGrp="1"/>
          </p:cNvSpPr>
          <p:nvPr>
            <p:ph type="sldNum" sz="quarter" idx="5"/>
          </p:nvPr>
        </p:nvSpPr>
        <p:spPr/>
        <p:txBody>
          <a:bodyPr/>
          <a:lstStyle/>
          <a:p>
            <a:pPr>
              <a:defRPr/>
            </a:pPr>
            <a:fld id="{C1E869CA-6038-476D-B8E6-C39A4B29F5B6}"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Taranto</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74A3AC-08B2-4EB1-8C66-CB44A6DDE430}"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Taranto en Pallanza</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0C24DC-8F7B-47D3-93E3-C6453643FE7E}"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Taranto</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DD600C-6818-4E52-B670-11CD97C57BF3}"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8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Taranto</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CF6D4B-06B2-4B1D-9952-1DCD810EE86C}"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9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Taranto</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A5990B-0408-4F21-88CF-9C39FC21B096}"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Torrigiani</a:t>
            </a:r>
          </a:p>
        </p:txBody>
      </p:sp>
      <p:sp>
        <p:nvSpPr>
          <p:cNvPr id="4" name="3 Marcador de número de diapositiva"/>
          <p:cNvSpPr>
            <a:spLocks noGrp="1"/>
          </p:cNvSpPr>
          <p:nvPr>
            <p:ph type="sldNum" sz="quarter" idx="5"/>
          </p:nvPr>
        </p:nvSpPr>
        <p:spPr/>
        <p:txBody>
          <a:bodyPr/>
          <a:lstStyle/>
          <a:p>
            <a:pPr>
              <a:defRPr/>
            </a:pPr>
            <a:fld id="{F09B167D-0383-46BA-8903-8A4C2CF0A6A7}"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Torrigiani</a:t>
            </a:r>
          </a:p>
        </p:txBody>
      </p:sp>
      <p:sp>
        <p:nvSpPr>
          <p:cNvPr id="4" name="3 Marcador de número de diapositiva"/>
          <p:cNvSpPr>
            <a:spLocks noGrp="1"/>
          </p:cNvSpPr>
          <p:nvPr>
            <p:ph type="sldNum" sz="quarter" idx="5"/>
          </p:nvPr>
        </p:nvSpPr>
        <p:spPr/>
        <p:txBody>
          <a:bodyPr/>
          <a:lstStyle/>
          <a:p>
            <a:pPr>
              <a:defRPr/>
            </a:pPr>
            <a:fld id="{B0BEA4F9-10D2-42C8-833A-BC2174BF692C}"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3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8BB413-E072-4E25-A498-2092B1FB3B75}" type="slidenum">
              <a:rPr lang="es-ES">
                <a:solidFill>
                  <a:prstClr val="black"/>
                </a:solidFill>
              </a:rPr>
              <a:pPr>
                <a:defRPr/>
              </a:pPr>
              <a:t>172</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72A9D9-6D43-4800-95AD-94E23A05D6BB}" type="slidenum">
              <a:rPr lang="es-ES">
                <a:solidFill>
                  <a:prstClr val="black"/>
                </a:solidFill>
              </a:rPr>
              <a:pPr>
                <a:defRPr/>
              </a:pPr>
              <a:t>173</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5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85CF6C-4E2B-45A0-A0DF-85327D66F921}"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EC09F7-9EC2-4F52-B777-B942147F1197}"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7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Torrigiana</a:t>
            </a:r>
          </a:p>
        </p:txBody>
      </p:sp>
      <p:sp>
        <p:nvSpPr>
          <p:cNvPr id="4" name="3 Marcador de número de diapositiva"/>
          <p:cNvSpPr>
            <a:spLocks noGrp="1"/>
          </p:cNvSpPr>
          <p:nvPr>
            <p:ph type="sldNum" sz="quarter" idx="5"/>
          </p:nvPr>
        </p:nvSpPr>
        <p:spPr/>
        <p:txBody>
          <a:bodyPr/>
          <a:lstStyle/>
          <a:p>
            <a:pPr>
              <a:defRPr/>
            </a:pPr>
            <a:fld id="{87493F38-525A-4A1C-A8F7-BAAD085BB3AB}" type="slidenum">
              <a:rPr lang="es-ES">
                <a:solidFill>
                  <a:prstClr val="black"/>
                </a:solidFill>
              </a:rPr>
              <a:pPr>
                <a:defRPr/>
              </a:pPr>
              <a:t>176</a:t>
            </a:fld>
            <a:endParaRPr lang="es-ES" dirty="0">
              <a:solidFill>
                <a:prstClr val="black"/>
              </a:solidFil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34E88C-45B8-49AA-9311-7F041D812F0C}" type="slidenum">
              <a:rPr lang="es-ES">
                <a:solidFill>
                  <a:prstClr val="black"/>
                </a:solidFill>
              </a:rPr>
              <a:pPr>
                <a:defRPr/>
              </a:pPr>
              <a:t>177</a:t>
            </a:fld>
            <a:endParaRPr lang="es-ES" dirty="0">
              <a:solidFill>
                <a:prstClr val="black"/>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9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A993FD-8D98-4442-BC0D-83F99DA7E616}" type="slidenum">
              <a:rPr lang="es-ES">
                <a:solidFill>
                  <a:prstClr val="black"/>
                </a:solidFill>
              </a:rPr>
              <a:pPr>
                <a:defRPr/>
              </a:pPr>
              <a:t>178</a:t>
            </a:fld>
            <a:endParaRPr lang="es-ES" dirty="0">
              <a:solidFill>
                <a:prstClr val="black"/>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0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A796A0-7B82-4E62-974A-B10C85E98B47}" type="slidenum">
              <a:rPr lang="es-ES">
                <a:solidFill>
                  <a:prstClr val="black"/>
                </a:solidFill>
              </a:rPr>
              <a:pPr>
                <a:defRPr/>
              </a:pPr>
              <a:t>179</a:t>
            </a:fld>
            <a:endParaRPr lang="es-ES" dirty="0">
              <a:solidFill>
                <a:prstClr val="black"/>
              </a:solidFil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1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EAF47F-9D75-4E83-AECC-9B9DBE6FCC1A}" type="slidenum">
              <a:rPr lang="es-ES">
                <a:solidFill>
                  <a:prstClr val="black"/>
                </a:solidFill>
              </a:rPr>
              <a:pPr>
                <a:defRPr/>
              </a:pPr>
              <a:t>180</a:t>
            </a:fld>
            <a:endParaRPr lang="es-ES" dirty="0">
              <a:solidFill>
                <a:prstClr val="black"/>
              </a:solidFil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2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6EEFBB-0A20-4F18-BFD6-E243FD21834C}" type="slidenum">
              <a:rPr lang="es-ES">
                <a:solidFill>
                  <a:prstClr val="black"/>
                </a:solidFill>
              </a:rPr>
              <a:pPr>
                <a:defRPr/>
              </a:pPr>
              <a:t>181</a:t>
            </a:fld>
            <a:endParaRPr lang="es-ES" dirty="0">
              <a:solidFill>
                <a:prstClr val="black"/>
              </a:solidFil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3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B2D713-270A-4A63-A4A5-123852A0351F}" type="slidenum">
              <a:rPr lang="es-ES">
                <a:solidFill>
                  <a:prstClr val="black"/>
                </a:solidFill>
              </a:rPr>
              <a:pPr>
                <a:defRPr/>
              </a:pPr>
              <a:t>182</a:t>
            </a:fld>
            <a:endParaRPr lang="es-ES" dirty="0">
              <a:solidFill>
                <a:prstClr val="black"/>
              </a:solidFil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4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D4BE60-AFC3-49E1-BC24-4D62828FF165}" type="slidenum">
              <a:rPr lang="es-ES">
                <a:solidFill>
                  <a:prstClr val="black"/>
                </a:solidFill>
              </a:rPr>
              <a:pPr>
                <a:defRPr/>
              </a:pPr>
              <a:t>183</a:t>
            </a:fld>
            <a:endParaRPr lang="es-ES" dirty="0">
              <a:solidFill>
                <a:prstClr val="black"/>
              </a:solidFil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5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4CA812-D7E9-4139-8F9D-AE70FD8E9BEA}" type="slidenum">
              <a:rPr lang="es-ES">
                <a:solidFill>
                  <a:prstClr val="black"/>
                </a:solidFill>
              </a:rPr>
              <a:pPr>
                <a:defRPr/>
              </a:pPr>
              <a:t>184</a:t>
            </a:fld>
            <a:endParaRPr lang="es-ES" dirty="0">
              <a:solidFill>
                <a:prstClr val="black"/>
              </a:solidFil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6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3EA6BB-74DF-4B90-A852-8013ED17EE2D}" type="slidenum">
              <a:rPr lang="es-ES">
                <a:solidFill>
                  <a:prstClr val="black"/>
                </a:solidFill>
              </a:rPr>
              <a:pPr>
                <a:defRPr/>
              </a:pPr>
              <a:t>185</a:t>
            </a:fld>
            <a:endParaRPr lang="es-ES" dirty="0">
              <a:solidFill>
                <a:prstClr val="black"/>
              </a:solidFil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7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1797E5-B258-47F9-8B52-D8FFBF469C26}" type="slidenum">
              <a:rPr lang="es-ES">
                <a:solidFill>
                  <a:prstClr val="black"/>
                </a:solidFill>
              </a:rPr>
              <a:pPr>
                <a:defRPr/>
              </a:pPr>
              <a:t>186</a:t>
            </a:fld>
            <a:endParaRPr lang="es-ES" dirty="0">
              <a:solidFill>
                <a:prstClr val="black"/>
              </a:solidFil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957638-B3D9-42B5-8B51-3341675E7128}" type="slidenum">
              <a:rPr lang="es-ES">
                <a:solidFill>
                  <a:prstClr val="black"/>
                </a:solidFill>
              </a:rPr>
              <a:pPr>
                <a:defRPr/>
              </a:pPr>
              <a:t>187</a:t>
            </a:fld>
            <a:endParaRPr lang="es-ES" dirty="0">
              <a:solidFill>
                <a:prstClr val="black"/>
              </a:solidFil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9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D2FE23-77D0-4D5B-AF04-29ACFDC38F17}" type="slidenum">
              <a:rPr lang="es-ES">
                <a:solidFill>
                  <a:prstClr val="black"/>
                </a:solidFill>
              </a:rPr>
              <a:pPr>
                <a:defRPr/>
              </a:pPr>
              <a:t>188</a:t>
            </a:fld>
            <a:endParaRPr lang="es-ES" dirty="0">
              <a:solidFill>
                <a:prstClr val="black"/>
              </a:solidFill>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0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Torrigiani</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33F39B-2BA8-4894-AA4E-E9C5A2E95D44}" type="slidenum">
              <a:rPr lang="es-ES">
                <a:solidFill>
                  <a:prstClr val="black"/>
                </a:solidFill>
              </a:rPr>
              <a:pPr>
                <a:defRPr/>
              </a:pPr>
              <a:t>189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0.xml"/><Relationship Id="rId1" Type="http://schemas.openxmlformats.org/officeDocument/2006/relationships/slideLayout" Target="../slideLayouts/slideLayout7.xml"/><Relationship Id="rId4" Type="http://schemas.openxmlformats.org/officeDocument/2006/relationships/image" Target="../media/image144.jpe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1944216"/>
          </a:xfrm>
        </p:spPr>
        <p:txBody>
          <a:bodyPr>
            <a:normAutofit fontScale="90000"/>
          </a:bodyPr>
          <a:lstStyle/>
          <a:p>
            <a:r>
              <a:rPr lang="es-ES" sz="3600" dirty="0"/>
              <a:t>EUROPA.-LA VUELTA AL MUNDO EN 885 JARDINES.-ITALIA.-</a:t>
            </a:r>
            <a:br>
              <a:rPr lang="es-ES" sz="3600" dirty="0"/>
            </a:br>
            <a:r>
              <a:rPr lang="es-ES" sz="3600" dirty="0"/>
              <a:t>ITALIAN GARDENS.-C </a:t>
            </a:r>
            <a:br>
              <a:rPr lang="es-ES" dirty="0"/>
            </a:br>
            <a:endParaRPr lang="es-ES" dirty="0"/>
          </a:p>
        </p:txBody>
      </p:sp>
      <p:sp>
        <p:nvSpPr>
          <p:cNvPr id="3" name="2 Subtítulo"/>
          <p:cNvSpPr>
            <a:spLocks noGrp="1"/>
          </p:cNvSpPr>
          <p:nvPr>
            <p:ph type="subTitle" idx="1"/>
          </p:nvPr>
        </p:nvSpPr>
        <p:spPr>
          <a:xfrm>
            <a:off x="2627784" y="4437112"/>
            <a:ext cx="4968552" cy="1371600"/>
          </a:xfrm>
        </p:spPr>
        <p:txBody>
          <a:bodyPr>
            <a:normAutofit/>
          </a:bodyPr>
          <a:lstStyle/>
          <a:p>
            <a:r>
              <a:rPr lang="es-ES" dirty="0"/>
              <a:t>Seleccion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es-ES" dirty="0"/>
              <a:t>Villa Barbarigo</a:t>
            </a:r>
          </a:p>
        </p:txBody>
      </p:sp>
      <p:sp>
        <p:nvSpPr>
          <p:cNvPr id="3075"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La </a:t>
            </a:r>
            <a:r>
              <a:rPr lang="es-ES" b="1" dirty="0"/>
              <a:t>Villa Barbarigo</a:t>
            </a:r>
            <a:r>
              <a:rPr lang="es-ES" dirty="0"/>
              <a:t> es una villa rural del siglo XVI situada en más de 160.000 m </a:t>
            </a:r>
            <a:r>
              <a:rPr lang="es-ES" baseline="30000" dirty="0"/>
              <a:t>2</a:t>
            </a:r>
            <a:r>
              <a:rPr lang="es-ES" dirty="0"/>
              <a:t>en Valsanzibio, una </a:t>
            </a:r>
            <a:r>
              <a:rPr lang="es-ES" i="1" dirty="0"/>
              <a:t>fracción</a:t>
            </a:r>
            <a:r>
              <a:rPr lang="es-ES" dirty="0"/>
              <a:t> de Galzignano Terme, al sur de Padua, Italia del norte,  fue construido por la familia de la aristocracia veneciana de  Barbarigo.</a:t>
            </a:r>
          </a:p>
          <a:p>
            <a:pPr marL="274320" indent="-274320" eaLnBrk="1" fontAlgn="auto" hangingPunct="1">
              <a:spcAft>
                <a:spcPts val="0"/>
              </a:spcAft>
              <a:buClr>
                <a:schemeClr val="accent3"/>
              </a:buClr>
              <a:buFont typeface="Wingdings 2"/>
              <a:buChar char=""/>
              <a:defRPr/>
            </a:pPr>
            <a:r>
              <a:rPr lang="es-ES" dirty="0"/>
              <a:t>Un  notable jardín barroco , con estatuas, obras hidráulicas, arquitectura, e incluso un laberinto de boj.</a:t>
            </a:r>
          </a:p>
          <a:p>
            <a:pPr marL="274320" indent="-274320" eaLnBrk="1" fontAlgn="auto" hangingPunct="1">
              <a:spcAft>
                <a:spcPts val="0"/>
              </a:spcAft>
              <a:buClr>
                <a:schemeClr val="accent3"/>
              </a:buClr>
              <a:buFont typeface="Wingdings 2"/>
              <a:buChar char=""/>
              <a:defRPr/>
            </a:pPr>
            <a:r>
              <a:rPr lang="es-ES" dirty="0"/>
              <a:t> Construido originalmente en 1669 por Francesco Zuane Barbarigo, la villa fue accesible por el canal de Venecia. La construcción continuó bajo el hijo de Zuane, Gregorio Barbarigo, un cardenal y San futuro, con planes de Luigi Bernini...</a:t>
            </a:r>
          </a:p>
        </p:txBody>
      </p:sp>
    </p:spTree>
    <p:extLst>
      <p:ext uri="{BB962C8B-B14F-4D97-AF65-F5344CB8AC3E}">
        <p14:creationId xmlns:p14="http://schemas.microsoft.com/office/powerpoint/2010/main" val="678867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3 Imagen" descr="VILLA BARBARI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250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Valsanzibio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500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VILLA BARBARIGO RABBIT PO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200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3 Imagen" descr="Valsanzibio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05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Valsanzibio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425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Valsanzibio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236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Valsanzibio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49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Valsanzibio_gardens_waterf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627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eaLnBrk="1" hangingPunct="1"/>
            <a:r>
              <a:rPr lang="es-ES" dirty="0"/>
              <a:t>Villa Adriana</a:t>
            </a:r>
          </a:p>
        </p:txBody>
      </p:sp>
      <p:sp>
        <p:nvSpPr>
          <p:cNvPr id="13315" name="2 Marcador de contenido"/>
          <p:cNvSpPr>
            <a:spLocks noGrp="1"/>
          </p:cNvSpPr>
          <p:nvPr>
            <p:ph sz="quarter" idx="1"/>
          </p:nvPr>
        </p:nvSpPr>
        <p:spPr/>
        <p:txBody>
          <a:bodyPr/>
          <a:lstStyle/>
          <a:p>
            <a:pPr eaLnBrk="1" hangingPunct="1"/>
            <a:r>
              <a:rPr lang="es-ES" sz="2400" b="1" dirty="0"/>
              <a:t>La villa de Adriano</a:t>
            </a:r>
            <a:r>
              <a:rPr lang="es-ES" sz="2400" dirty="0"/>
              <a:t>, conocida comúnmente como </a:t>
            </a:r>
            <a:r>
              <a:rPr lang="es-ES" sz="2400" b="1" dirty="0"/>
              <a:t>Villa Adriana</a:t>
            </a:r>
            <a:r>
              <a:rPr lang="es-ES" sz="2400" dirty="0"/>
              <a:t>, es uno de los más famosos complejos arqueológicos romanos. Está situada a 23 kilómetros de Roma, a las afueras de Tívoli.</a:t>
            </a:r>
          </a:p>
          <a:p>
            <a:pPr eaLnBrk="1" hangingPunct="1"/>
            <a:r>
              <a:rPr lang="es-ES" sz="2400" dirty="0"/>
              <a:t>La Villa Adriana era un complejo de más de 30 edificios en una extensión de al menos un kilómetro cuadrado, gran parte de la cual aún está sin excavar.</a:t>
            </a:r>
          </a:p>
          <a:p>
            <a:pPr eaLnBrk="1" hangingPunct="1"/>
            <a:r>
              <a:rPr lang="es-ES" sz="2400" dirty="0"/>
              <a:t> La villa fue el más grande ejemplo romano de un jardín tipo alejandrino, recreando un paisaje sagrado</a:t>
            </a:r>
            <a:r>
              <a:rPr lang="es-ES" dirty="0"/>
              <a:t>.</a:t>
            </a:r>
          </a:p>
        </p:txBody>
      </p:sp>
    </p:spTree>
    <p:extLst>
      <p:ext uri="{BB962C8B-B14F-4D97-AF65-F5344CB8AC3E}">
        <p14:creationId xmlns:p14="http://schemas.microsoft.com/office/powerpoint/2010/main" val="3021532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Villa Adr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703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Villa Adria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30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Villa Adria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808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Villa Adria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250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Villa Adriana.-Canopus_vanaf_serap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748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Villa_adriana_canop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687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Villa Adriana.-Tiv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281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dirty="0"/>
              <a:t>Villa Babianello</a:t>
            </a:r>
          </a:p>
        </p:txBody>
      </p:sp>
      <p:sp>
        <p:nvSpPr>
          <p:cNvPr id="21507" name="2 Marcador de contenido"/>
          <p:cNvSpPr>
            <a:spLocks noGrp="1"/>
          </p:cNvSpPr>
          <p:nvPr>
            <p:ph sz="quarter" idx="1"/>
          </p:nvPr>
        </p:nvSpPr>
        <p:spPr/>
        <p:txBody>
          <a:bodyPr/>
          <a:lstStyle/>
          <a:p>
            <a:pPr eaLnBrk="1" hangingPunct="1"/>
            <a:r>
              <a:rPr lang="es-ES" sz="2400" dirty="0"/>
              <a:t>La Villa de </a:t>
            </a:r>
            <a:r>
              <a:rPr lang="es-ES" sz="2400" b="1" dirty="0"/>
              <a:t>Balbianello </a:t>
            </a:r>
            <a:r>
              <a:rPr lang="es-ES" sz="2400" dirty="0"/>
              <a:t> es una villa en la comuna de Lenno (provincia de Como), Italia, con vistas al lago de Como. </a:t>
            </a:r>
          </a:p>
          <a:p>
            <a:pPr eaLnBrk="1" hangingPunct="1"/>
            <a:r>
              <a:rPr lang="es-ES" sz="2400" dirty="0"/>
              <a:t>Se encuentra en la punta de una pequeña península arbolada en la costa occidental del sur-oeste del Lago de Como, no lejos de la Comacina Isola y es famosa por sus elaborados jardines en sus  terrazas.</a:t>
            </a:r>
          </a:p>
          <a:p>
            <a:pPr eaLnBrk="1" hangingPunct="1"/>
            <a:r>
              <a:rPr lang="es-ES" sz="2400" dirty="0"/>
              <a:t>La villa fue construida en 1787 en el lugar de un monasterio franciscano del Cardenal Angelo Maria Durini. </a:t>
            </a:r>
          </a:p>
        </p:txBody>
      </p:sp>
    </p:spTree>
    <p:extLst>
      <p:ext uri="{BB962C8B-B14F-4D97-AF65-F5344CB8AC3E}">
        <p14:creationId xmlns:p14="http://schemas.microsoft.com/office/powerpoint/2010/main" val="1671030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457200" y="1000125"/>
            <a:ext cx="7571184" cy="5324475"/>
          </a:xfrm>
        </p:spPr>
        <p:txBody>
          <a:bodyPr>
            <a:normAutofit lnSpcReduction="10000"/>
          </a:bodyPr>
          <a:lstStyle/>
          <a:p>
            <a:pPr eaLnBrk="1" hangingPunct="1"/>
            <a:r>
              <a:rPr lang="es-ES" sz="2400" dirty="0"/>
              <a:t>En el siglo XX los edificios habían caído en un estado de abandono cuando un oficial militar estadounidense Butler Ames, compro y restauro la casa.</a:t>
            </a:r>
          </a:p>
          <a:p>
            <a:pPr eaLnBrk="1" hangingPunct="1"/>
            <a:r>
              <a:rPr lang="es-ES" sz="2400" dirty="0"/>
              <a:t> En 1974 fue comprado por el explorador Guido Monzino (jefe de la primera expedición italiana en escalar el Monte Everest), quien la llenó con ricas colecciones y elementos adquiridos en sus expediciones..</a:t>
            </a:r>
          </a:p>
          <a:p>
            <a:pPr eaLnBrk="1" hangingPunct="1"/>
            <a:r>
              <a:rPr lang="es-ES" sz="2400" dirty="0"/>
              <a:t>Monzino, que murió en 1988, dejó la villa al Fondo per l'Ambiente Italiano, el Fondo Nacional de Italia. Sus motivos  actualmente la casa y el jardin forman parte de la Grandi Giardini Italiani.</a:t>
            </a:r>
          </a:p>
        </p:txBody>
      </p:sp>
    </p:spTree>
    <p:extLst>
      <p:ext uri="{BB962C8B-B14F-4D97-AF65-F5344CB8AC3E}">
        <p14:creationId xmlns:p14="http://schemas.microsoft.com/office/powerpoint/2010/main" val="381083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Villa Balbian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213" y="0"/>
            <a:ext cx="9045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700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Villa Balbianello.-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005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Villa Balbianell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092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Villa Balbianell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451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Villa de Balbianell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465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dirty="0"/>
              <a:t>Villa Borghese en Roma</a:t>
            </a:r>
          </a:p>
        </p:txBody>
      </p:sp>
      <p:sp>
        <p:nvSpPr>
          <p:cNvPr id="28675" name="2 Marcador de contenido"/>
          <p:cNvSpPr>
            <a:spLocks noGrp="1"/>
          </p:cNvSpPr>
          <p:nvPr>
            <p:ph sz="quarter" idx="1"/>
          </p:nvPr>
        </p:nvSpPr>
        <p:spPr/>
        <p:txBody>
          <a:bodyPr/>
          <a:lstStyle/>
          <a:p>
            <a:pPr eaLnBrk="1" hangingPunct="1"/>
            <a:r>
              <a:rPr lang="es-ES" sz="2400" b="1" dirty="0"/>
              <a:t>Villa Borghese</a:t>
            </a:r>
            <a:r>
              <a:rPr lang="es-ES" sz="2400" dirty="0"/>
              <a:t> es un gran jardín paisajístico de estilo inglés naturalista situado en Roma. Contiene en su interior varios edificios, museos y atracciones. Es el segundo parque público más grande de la capital italiana con 80 hectáreas, tras la Villa Doria-Pamphili.</a:t>
            </a:r>
          </a:p>
          <a:p>
            <a:pPr eaLnBrk="1" hangingPunct="1"/>
            <a:r>
              <a:rPr lang="es-ES" sz="2400" dirty="0"/>
              <a:t>En 1605 el cardenal Scipione Borghese, nieto del papa Pablo V y mecenas de Bernini, comenzó a transformar esta zona, entonces cultivada de viñas sobre la Colina Pinciano en el jardín más grande construido en la Roma antigua.</a:t>
            </a:r>
          </a:p>
          <a:p>
            <a:pPr eaLnBrk="1" hangingPunct="1"/>
            <a:r>
              <a:rPr lang="es-ES" dirty="0"/>
              <a:t>.</a:t>
            </a:r>
          </a:p>
          <a:p>
            <a:pPr eaLnBrk="1" hangingPunct="1"/>
            <a:endParaRPr lang="es-ES" dirty="0"/>
          </a:p>
        </p:txBody>
      </p:sp>
    </p:spTree>
    <p:extLst>
      <p:ext uri="{BB962C8B-B14F-4D97-AF65-F5344CB8AC3E}">
        <p14:creationId xmlns:p14="http://schemas.microsoft.com/office/powerpoint/2010/main" val="1398657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457200" y="857250"/>
            <a:ext cx="7499176" cy="5467350"/>
          </a:xfrm>
        </p:spPr>
        <p:txBody>
          <a:bodyPr>
            <a:normAutofit lnSpcReduction="10000"/>
          </a:bodyPr>
          <a:lstStyle/>
          <a:p>
            <a:pPr eaLnBrk="1" hangingPunct="1"/>
            <a:r>
              <a:rPr lang="es-ES" sz="2400" dirty="0"/>
              <a:t>El lugar de la viña ha sido identificado como los Giardini di Lucullo, en el siglo XIX gran parte del jardín fue transformado en un jardín paisajístico, al gusto inglés.</a:t>
            </a:r>
          </a:p>
          <a:p>
            <a:pPr eaLnBrk="1" hangingPunct="1"/>
            <a:r>
              <a:rPr lang="es-ES" sz="2400" dirty="0"/>
              <a:t>Los jardines de Villa Borghese fueron adquirida por el Estado en 1901 y abiertos al público el 12 de julio de 1903.</a:t>
            </a:r>
          </a:p>
          <a:p>
            <a:pPr eaLnBrk="1" hangingPunct="1"/>
            <a:r>
              <a:rPr lang="es-ES" sz="2400" dirty="0"/>
              <a:t>El gran parque tiene 9 entradas. Las más frecuentadas son la de Porta Pinciana, la de Plaza de España, la de la </a:t>
            </a:r>
            <a:r>
              <a:rPr lang="es-ES" sz="2400" i="1" dirty="0"/>
              <a:t>rampe del Pincio</a:t>
            </a:r>
            <a:r>
              <a:rPr lang="es-ES" sz="2400" dirty="0"/>
              <a:t> desde la Piazza del Popolo, y la entrada monumental de </a:t>
            </a:r>
            <a:r>
              <a:rPr lang="es-ES" sz="2400" i="1" dirty="0"/>
              <a:t>Piazzale Flaminio</a:t>
            </a:r>
            <a:r>
              <a:rPr lang="es-ES" sz="2400" dirty="0"/>
              <a:t>.</a:t>
            </a:r>
          </a:p>
          <a:p>
            <a:pPr eaLnBrk="1" hangingPunct="1"/>
            <a:r>
              <a:rPr lang="es-ES" sz="2400" dirty="0"/>
              <a:t>Desde el monte Pincio, en la parte sur, se puede ver algunas de las más espectaculares vistas de Roma</a:t>
            </a:r>
          </a:p>
          <a:p>
            <a:pPr eaLnBrk="1" hangingPunct="1"/>
            <a:endParaRPr lang="es-ES" dirty="0"/>
          </a:p>
        </p:txBody>
      </p:sp>
    </p:spTree>
    <p:extLst>
      <p:ext uri="{BB962C8B-B14F-4D97-AF65-F5344CB8AC3E}">
        <p14:creationId xmlns:p14="http://schemas.microsoft.com/office/powerpoint/2010/main" val="992341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Villa Borghe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810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3 Imagen" descr="Villa_Borghese_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787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Villa_Borghese_fioritura_primaver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137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Villa Borghese .-Ro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243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Villa Borghese .-Rom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05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Villa Borghese .-Rom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777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Villa Borghes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801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2 Imagen" descr="Villa Borghes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965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Villa Borghese.-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29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438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p:txBody>
          <a:bodyPr/>
          <a:lstStyle/>
          <a:p>
            <a:pPr eaLnBrk="1" hangingPunct="1"/>
            <a:r>
              <a:rPr lang="es-ES" dirty="0"/>
              <a:t>Villa Cimbrone en Ravelo</a:t>
            </a:r>
          </a:p>
        </p:txBody>
      </p:sp>
      <p:sp>
        <p:nvSpPr>
          <p:cNvPr id="39939" name="2 Marcador de contenido"/>
          <p:cNvSpPr>
            <a:spLocks noGrp="1"/>
          </p:cNvSpPr>
          <p:nvPr>
            <p:ph sz="quarter" idx="1"/>
          </p:nvPr>
        </p:nvSpPr>
        <p:spPr>
          <a:xfrm>
            <a:off x="457200" y="1935163"/>
            <a:ext cx="7499176" cy="4637087"/>
          </a:xfrm>
        </p:spPr>
        <p:txBody>
          <a:bodyPr>
            <a:normAutofit lnSpcReduction="10000"/>
          </a:bodyPr>
          <a:lstStyle/>
          <a:p>
            <a:pPr eaLnBrk="1" hangingPunct="1"/>
            <a:r>
              <a:rPr lang="es-ES" sz="2400" b="1" dirty="0"/>
              <a:t>Villa Cimbrone</a:t>
            </a:r>
            <a:r>
              <a:rPr lang="es-ES" sz="2400" dirty="0"/>
              <a:t> en Ravello en la costa de Amalfi de Italia es un edificio histórico que data de por lo menos el siglo XI, aunque poco de la estructura original es ahora visible.</a:t>
            </a:r>
          </a:p>
          <a:p>
            <a:pPr eaLnBrk="1" hangingPunct="1"/>
            <a:r>
              <a:rPr lang="es-ES" sz="2400" dirty="0"/>
              <a:t> El edificio fue transformado y ampliado en gran parte, con un abigarrado conjunto de elementos arquitectónicos rescatados de otras partes de Italia y otros lugares.</a:t>
            </a:r>
          </a:p>
          <a:p>
            <a:pPr eaLnBrk="1" hangingPunct="1"/>
            <a:r>
              <a:rPr lang="es-ES" sz="2400" dirty="0"/>
              <a:t>. Los jardines fueron reconstruido, al mismo tiempo. </a:t>
            </a:r>
          </a:p>
          <a:p>
            <a:pPr eaLnBrk="1" hangingPunct="1"/>
            <a:r>
              <a:rPr lang="es-ES" sz="2400" dirty="0"/>
              <a:t>La casa es ahora un hotel, y los jardines están abiertos al público.</a:t>
            </a:r>
          </a:p>
        </p:txBody>
      </p:sp>
    </p:spTree>
    <p:extLst>
      <p:ext uri="{BB962C8B-B14F-4D97-AF65-F5344CB8AC3E}">
        <p14:creationId xmlns:p14="http://schemas.microsoft.com/office/powerpoint/2010/main" val="1518430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3 Imagen" descr="Villa_Cimbrone_Pavil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60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2 Imagen" descr="Villa Cimbron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540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Villa Cimbrone Gardens.-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710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Villa Cimbrone.-Ital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570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Villa Cimbrone Gardens.-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264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Villa Cimbron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936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Villa Cimbrone.-Ital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0533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Villa Cimbrone Gardens.-Dav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Villa Cimbrone Gardens.-Mercury Sea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9487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Villa Cimbrone.-Amalfi_Coast_Ita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077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Villa Cimbrone.-Ital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342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Villa Cimbrone.-Rav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916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p:txBody>
          <a:bodyPr/>
          <a:lstStyle/>
          <a:p>
            <a:pPr eaLnBrk="1" hangingPunct="1"/>
            <a:r>
              <a:rPr lang="es-ES" dirty="0"/>
              <a:t>Villa d´Este en Tivoli</a:t>
            </a:r>
          </a:p>
        </p:txBody>
      </p:sp>
      <p:sp>
        <p:nvSpPr>
          <p:cNvPr id="52227" name="2 Marcador de contenido"/>
          <p:cNvSpPr>
            <a:spLocks noGrp="1"/>
          </p:cNvSpPr>
          <p:nvPr>
            <p:ph sz="quarter" idx="1"/>
          </p:nvPr>
        </p:nvSpPr>
        <p:spPr/>
        <p:txBody>
          <a:bodyPr/>
          <a:lstStyle/>
          <a:p>
            <a:pPr eaLnBrk="1" hangingPunct="1"/>
            <a:r>
              <a:rPr lang="es-ES" sz="2400" dirty="0"/>
              <a:t>La </a:t>
            </a:r>
            <a:r>
              <a:rPr lang="es-ES" sz="2400" b="1" dirty="0"/>
              <a:t>Villa d'Este</a:t>
            </a:r>
            <a:r>
              <a:rPr lang="es-ES" sz="2400" dirty="0"/>
              <a:t> es una villa situada en Tívoli, cerca de Roma, Italia. </a:t>
            </a:r>
          </a:p>
          <a:p>
            <a:pPr eaLnBrk="1" hangingPunct="1"/>
            <a:r>
              <a:rPr lang="es-ES" sz="2400" dirty="0"/>
              <a:t>Catalogada como patrimonio mundial por la UNESCO, es un buen ejemplo de la arquitectura renacentista y el jardín renacentista italiano.</a:t>
            </a:r>
          </a:p>
          <a:p>
            <a:pPr eaLnBrk="1" hangingPunct="1"/>
            <a:r>
              <a:rPr lang="es-ES" sz="2400" dirty="0"/>
              <a:t>El plan de jardín está dispuesto sobre un eje central, con una cruz filial ejes de carácter cuidadosamente variada, refrescado por unos quinientos chorros en las fuentes, balsas y abrevaderos. </a:t>
            </a:r>
          </a:p>
        </p:txBody>
      </p:sp>
    </p:spTree>
    <p:extLst>
      <p:ext uri="{BB962C8B-B14F-4D97-AF65-F5344CB8AC3E}">
        <p14:creationId xmlns:p14="http://schemas.microsoft.com/office/powerpoint/2010/main" val="2663768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457200" y="1000125"/>
            <a:ext cx="7427168" cy="5324475"/>
          </a:xfrm>
        </p:spPr>
        <p:txBody>
          <a:bodyPr/>
          <a:lstStyle/>
          <a:p>
            <a:pPr eaLnBrk="1" hangingPunct="1"/>
            <a:r>
              <a:rPr lang="es-ES" sz="2400" dirty="0"/>
              <a:t>La abundante agua es suministrada por el Aniene, que está parcialmente desviado por la ciudad, a una distancia de un kilómetro, y en la primavera el Rivellese, abastece a una cisterna en el patio de la villa.</a:t>
            </a:r>
          </a:p>
          <a:p>
            <a:pPr eaLnBrk="1" hangingPunct="1"/>
            <a:r>
              <a:rPr lang="es-ES" sz="2400" dirty="0"/>
              <a:t> El jardín es ahora parte de la Grandi Giardini Italiani. </a:t>
            </a:r>
          </a:p>
          <a:p>
            <a:pPr eaLnBrk="1" hangingPunct="1"/>
            <a:r>
              <a:rPr lang="es-ES" sz="2400" dirty="0"/>
              <a:t>La Fuente del Ovato ( "Oval Fountain") con cascadas en su cuenca en forma de huevo con un fondo establecido en contra de un ninfeo rústico. </a:t>
            </a:r>
          </a:p>
          <a:p>
            <a:pPr eaLnBrk="1" hangingPunct="1"/>
            <a:r>
              <a:rPr lang="es-ES" sz="2400" dirty="0"/>
              <a:t>La terraza más alta de Villa, acaba en un balcón con balaustrada en el extremo izquierdo, con una vista panorámica sobre la llanura de abajo. </a:t>
            </a:r>
          </a:p>
        </p:txBody>
      </p:sp>
    </p:spTree>
    <p:extLst>
      <p:ext uri="{BB962C8B-B14F-4D97-AF65-F5344CB8AC3E}">
        <p14:creationId xmlns:p14="http://schemas.microsoft.com/office/powerpoint/2010/main" val="2916652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Villa d´Est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2544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Tivoli_villadeste_-_rometta,_sito_del_tempio_dErcole_fino_al_tempio_della_tosse_00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2563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illa d'Este-The Hundret F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8097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illa d´Est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8738"/>
            <a:ext cx="91440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0186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illa d´Est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9334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illa d´Est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9437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Villa d´Este Gardens.j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1386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Villa_d_este_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6876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illa_d'Este.-Tiv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8760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lla_d'Este_0729(edite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6322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lla d´Es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3782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illa d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9911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Villa dÉste.-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2 Imagen" descr="Villa dÉste.-6.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8404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dirty="0"/>
              <a:t>Villa Garzoni en Collodi</a:t>
            </a:r>
          </a:p>
        </p:txBody>
      </p:sp>
      <p:sp>
        <p:nvSpPr>
          <p:cNvPr id="67587" name="2 Marcador de contenido"/>
          <p:cNvSpPr>
            <a:spLocks noGrp="1"/>
          </p:cNvSpPr>
          <p:nvPr>
            <p:ph sz="quarter" idx="1"/>
          </p:nvPr>
        </p:nvSpPr>
        <p:spPr>
          <a:xfrm>
            <a:off x="457200" y="1935163"/>
            <a:ext cx="7643192" cy="4565650"/>
          </a:xfrm>
        </p:spPr>
        <p:txBody>
          <a:bodyPr>
            <a:normAutofit lnSpcReduction="10000"/>
          </a:bodyPr>
          <a:lstStyle/>
          <a:p>
            <a:pPr eaLnBrk="1" hangingPunct="1"/>
            <a:r>
              <a:rPr lang="es-ES" sz="2400" b="1" dirty="0"/>
              <a:t>Villa Garzoni</a:t>
            </a:r>
            <a:r>
              <a:rPr lang="es-ES" sz="2400" dirty="0"/>
              <a:t> de Collodi es una villa de poco más de la frontera de la provincia de Lucca (Toscana, Italia).</a:t>
            </a:r>
          </a:p>
          <a:p>
            <a:pPr eaLnBrk="1" hangingPunct="1"/>
            <a:r>
              <a:rPr lang="es-ES" sz="2400" dirty="0"/>
              <a:t> El jardín se construyó poco antes de 1652  por la familia Garzoni, en relación con el lugar del antiguo castillo, estrechamente relacionado con el pueblo que está ubicado a su alrededor, en el borde de una pendiente , que había sido elegida en épocas anteriores por su enfoque defendible.</a:t>
            </a:r>
          </a:p>
          <a:p>
            <a:pPr eaLnBrk="1" hangingPunct="1"/>
            <a:r>
              <a:rPr lang="es-ES" sz="2400" dirty="0"/>
              <a:t>El jardín fue originalmente diseñada por el 1652, y se completaron durante el transcurso del siglo, al final del cual ya eran famosos.</a:t>
            </a:r>
          </a:p>
        </p:txBody>
      </p:sp>
    </p:spTree>
    <p:extLst>
      <p:ext uri="{BB962C8B-B14F-4D97-AF65-F5344CB8AC3E}">
        <p14:creationId xmlns:p14="http://schemas.microsoft.com/office/powerpoint/2010/main" val="41432490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457200" y="1357313"/>
            <a:ext cx="7571184" cy="4967287"/>
          </a:xfrm>
        </p:spPr>
        <p:txBody>
          <a:bodyPr/>
          <a:lstStyle/>
          <a:p>
            <a:pPr eaLnBrk="1" hangingPunct="1"/>
            <a:r>
              <a:rPr lang="es-ES" sz="2400" dirty="0"/>
              <a:t>El jardín del agua se añadió en 1786 por Octavio Diodati, un arquitecto local.</a:t>
            </a:r>
          </a:p>
          <a:p>
            <a:pPr eaLnBrk="1" hangingPunct="1"/>
            <a:r>
              <a:rPr lang="es-ES" sz="2400" dirty="0"/>
              <a:t>La villa, que fue completamente reconstruida en el siglo XVIII, perteneció a la familia Garzoni hasta principios del siglo XX.</a:t>
            </a:r>
          </a:p>
          <a:p>
            <a:pPr eaLnBrk="1" hangingPunct="1"/>
            <a:endParaRPr lang="es-ES" dirty="0"/>
          </a:p>
        </p:txBody>
      </p:sp>
    </p:spTree>
    <p:extLst>
      <p:ext uri="{BB962C8B-B14F-4D97-AF65-F5344CB8AC3E}">
        <p14:creationId xmlns:p14="http://schemas.microsoft.com/office/powerpoint/2010/main" val="6932606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Villa Garzoni Gardens Collo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4080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Vila Garzoni Gardens.-Collod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1331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Vila Garzoni Gardens.-Collo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8940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illa Garzoni Gardens Collod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2181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Villa Garzoni Gardens Collod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5272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Villa Garzoni Gardens Collod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5848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Villa Garzoni Gardens Collod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267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Villa Garzoni gardens.-Collodi.-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0478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Villa Garzo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8903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Villa Garzo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6100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illa Garzon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83650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illa Garzoni Gardens Collo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9323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p:txBody>
          <a:bodyPr/>
          <a:lstStyle/>
          <a:p>
            <a:pPr eaLnBrk="1" hangingPunct="1"/>
            <a:r>
              <a:rPr lang="es-ES" dirty="0"/>
              <a:t>Villa Lante en Bagnaia</a:t>
            </a:r>
          </a:p>
        </p:txBody>
      </p:sp>
      <p:sp>
        <p:nvSpPr>
          <p:cNvPr id="81923" name="2 Marcador de contenido"/>
          <p:cNvSpPr>
            <a:spLocks noGrp="1"/>
          </p:cNvSpPr>
          <p:nvPr>
            <p:ph sz="quarter" idx="1"/>
          </p:nvPr>
        </p:nvSpPr>
        <p:spPr/>
        <p:txBody>
          <a:bodyPr/>
          <a:lstStyle/>
          <a:p>
            <a:pPr eaLnBrk="1" hangingPunct="1"/>
            <a:r>
              <a:rPr lang="es-ES" sz="2400" b="1" dirty="0"/>
              <a:t>Villa Lante</a:t>
            </a:r>
            <a:r>
              <a:rPr lang="es-ES" sz="2400" dirty="0"/>
              <a:t> en </a:t>
            </a:r>
            <a:r>
              <a:rPr lang="es-ES" sz="2400" b="1" dirty="0"/>
              <a:t>Bagnaia,</a:t>
            </a:r>
            <a:r>
              <a:rPr lang="es-ES" sz="2400" dirty="0"/>
              <a:t> cerca de Viterbo, atribuido a Jacopo Vignola (no hay documentación de la época  es, con el famoso jardín de Bomarzo, uno de los jardines manieristas italianos de sorpresas más famoso del siglo XVI. </a:t>
            </a:r>
          </a:p>
          <a:p>
            <a:pPr eaLnBrk="1" hangingPunct="1"/>
            <a:r>
              <a:rPr lang="es-ES" sz="2400" dirty="0"/>
              <a:t>La primera sorpresa de un visitante que venga fresca de Villa Farnese en Caprarola es la diferencia entre las dos villas en la misma zona, época, estilo arquitectónico manierista y posiblemente por el mismo arquitecto: hay poca o ninguna similitud.</a:t>
            </a:r>
          </a:p>
        </p:txBody>
      </p:sp>
    </p:spTree>
    <p:extLst>
      <p:ext uri="{BB962C8B-B14F-4D97-AF65-F5344CB8AC3E}">
        <p14:creationId xmlns:p14="http://schemas.microsoft.com/office/powerpoint/2010/main" val="39489729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457200" y="1000125"/>
            <a:ext cx="7499176" cy="5324475"/>
          </a:xfrm>
        </p:spPr>
        <p:txBody>
          <a:bodyPr/>
          <a:lstStyle/>
          <a:p>
            <a:pPr eaLnBrk="1" hangingPunct="1"/>
            <a:r>
              <a:rPr lang="es-ES" sz="2400" dirty="0"/>
              <a:t>Los jardines de la Villa Lante por lo que la villa es principalmente famosa y, especialmente, las características del agua, de las cascadas a las fuentes y el goteo de las grutas.</a:t>
            </a:r>
          </a:p>
          <a:p>
            <a:pPr eaLnBrk="1" hangingPunct="1"/>
            <a:r>
              <a:rPr lang="es-ES" sz="2400" dirty="0"/>
              <a:t> La coreografía visual y  armonía agua y la perfección mecánica de su flujo sólo se logró después de Tommaso Ghinucci, un ingeniero hidráulico y arquitecto de Siena, fuera llamado, se cree que su función consistía en supervisar la hidraulica y las obras.</a:t>
            </a:r>
          </a:p>
          <a:p>
            <a:pPr eaLnBrk="1" hangingPunct="1"/>
            <a:r>
              <a:rPr lang="es-ES" sz="2400" dirty="0"/>
              <a:t>El primer enfrentamiento es la </a:t>
            </a:r>
            <a:r>
              <a:rPr lang="es-ES" sz="2400" i="1" dirty="0"/>
              <a:t>Quadrato,</a:t>
            </a:r>
            <a:r>
              <a:rPr lang="es-ES" sz="2400" dirty="0"/>
              <a:t> un parterre perfectamente cuadrado.</a:t>
            </a:r>
          </a:p>
        </p:txBody>
      </p:sp>
    </p:spTree>
    <p:extLst>
      <p:ext uri="{BB962C8B-B14F-4D97-AF65-F5344CB8AC3E}">
        <p14:creationId xmlns:p14="http://schemas.microsoft.com/office/powerpoint/2010/main" val="24517669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457200" y="1000125"/>
            <a:ext cx="7571184" cy="5324475"/>
          </a:xfrm>
        </p:spPr>
        <p:txBody>
          <a:bodyPr/>
          <a:lstStyle/>
          <a:p>
            <a:pPr eaLnBrk="1" hangingPunct="1"/>
            <a:r>
              <a:rPr lang="es-ES" sz="2400" dirty="0"/>
              <a:t>Tras la desaparición del propietario cardenal Lante  en 1656, la villa pasó a la familia del Duque Hipólito Lante, en cuya familia permaneció durante muchas generaciones. </a:t>
            </a:r>
          </a:p>
          <a:p>
            <a:pPr eaLnBrk="1" hangingPunct="1"/>
            <a:r>
              <a:rPr lang="es-ES" sz="2400" dirty="0"/>
              <a:t>En el siglo XIX la familia, se reavivó por una duquesa heredera estadounidense, (una hija de Thomas Davies de Nueva York todavía vivía en Lante con cierto estilo: el Casino Gambara es vivida por la familia ducal y la de Montalto estaba reservada para sus huéspedes. </a:t>
            </a:r>
          </a:p>
          <a:p>
            <a:pPr eaLnBrk="1" hangingPunct="1"/>
            <a:r>
              <a:rPr lang="es-ES" sz="2400" dirty="0"/>
              <a:t>En 1944, los jardines y el Casino fueron gravemente dañados por los bombardeos aliados después de la caída de Roma. </a:t>
            </a:r>
          </a:p>
        </p:txBody>
      </p:sp>
    </p:spTree>
    <p:extLst>
      <p:ext uri="{BB962C8B-B14F-4D97-AF65-F5344CB8AC3E}">
        <p14:creationId xmlns:p14="http://schemas.microsoft.com/office/powerpoint/2010/main" val="24741170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sz="quarter" idx="1"/>
          </p:nvPr>
        </p:nvSpPr>
        <p:spPr>
          <a:xfrm>
            <a:off x="457200" y="1214438"/>
            <a:ext cx="7643192" cy="5110162"/>
          </a:xfrm>
        </p:spPr>
        <p:txBody>
          <a:bodyPr/>
          <a:lstStyle/>
          <a:p>
            <a:pPr eaLnBrk="1" hangingPunct="1"/>
            <a:r>
              <a:rPr lang="es-ES" sz="2400" dirty="0"/>
              <a:t>A finales  del siglo XX  la villa fue adquirida por el Dr. Angelo Cantoni, que completó un largo programa de restauración. </a:t>
            </a:r>
          </a:p>
          <a:p>
            <a:pPr eaLnBrk="1" hangingPunct="1"/>
            <a:r>
              <a:rPr lang="es-ES" sz="2400" dirty="0"/>
              <a:t>Ahora forma parte de los Grandi Giardini Italiani. </a:t>
            </a:r>
          </a:p>
          <a:p>
            <a:pPr eaLnBrk="1" hangingPunct="1"/>
            <a:endParaRPr lang="es-ES" dirty="0"/>
          </a:p>
          <a:p>
            <a:pPr eaLnBrk="1" hangingPunct="1"/>
            <a:endParaRPr lang="es-ES" dirty="0"/>
          </a:p>
        </p:txBody>
      </p:sp>
    </p:spTree>
    <p:extLst>
      <p:ext uri="{BB962C8B-B14F-4D97-AF65-F5344CB8AC3E}">
        <p14:creationId xmlns:p14="http://schemas.microsoft.com/office/powerpoint/2010/main" val="34484678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illa Lante.-Old Pl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2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3 Imagen" descr="Villa_Lante_em_Bagna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0181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illa_Lante_Pegas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367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illa_Lante_Jard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9494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illa La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311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illa Lante.Bagna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8736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illa Lant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3406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3 Imagen" descr="VillaLante.-Bagna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8513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ILLAlante.-Bagna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6080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illaLante.-Bagna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5973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illaLante.-Bagnai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851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illa Lante en Viterb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6877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a:xfrm>
            <a:off x="457200" y="704850"/>
            <a:ext cx="8229600" cy="723900"/>
          </a:xfrm>
        </p:spPr>
        <p:txBody>
          <a:bodyPr>
            <a:normAutofit/>
          </a:bodyPr>
          <a:lstStyle/>
          <a:p>
            <a:pPr eaLnBrk="1" hangingPunct="1"/>
            <a:r>
              <a:rPr lang="es-ES" sz="3200" dirty="0"/>
              <a:t>Villas Medicis de Fisole</a:t>
            </a:r>
          </a:p>
        </p:txBody>
      </p:sp>
      <p:sp>
        <p:nvSpPr>
          <p:cNvPr id="98307" name="2 Marcador de contenido"/>
          <p:cNvSpPr>
            <a:spLocks noGrp="1"/>
          </p:cNvSpPr>
          <p:nvPr>
            <p:ph sz="quarter" idx="1"/>
          </p:nvPr>
        </p:nvSpPr>
        <p:spPr>
          <a:xfrm>
            <a:off x="457200" y="1500188"/>
            <a:ext cx="7643192" cy="5072062"/>
          </a:xfrm>
        </p:spPr>
        <p:txBody>
          <a:bodyPr/>
          <a:lstStyle/>
          <a:p>
            <a:pPr eaLnBrk="1" hangingPunct="1"/>
            <a:r>
              <a:rPr lang="es-ES" sz="2400" dirty="0"/>
              <a:t>La </a:t>
            </a:r>
            <a:r>
              <a:rPr lang="es-ES" sz="2400" b="1" dirty="0"/>
              <a:t>Villa Medici</a:t>
            </a:r>
            <a:r>
              <a:rPr lang="es-ES" sz="2400" dirty="0"/>
              <a:t> es una villa patricia en Fisole, Toscana, Italia, la cuarta más antigua de las villas construidas por la familia Medici.</a:t>
            </a:r>
          </a:p>
          <a:p>
            <a:pPr eaLnBrk="1" hangingPunct="1"/>
            <a:r>
              <a:rPr lang="es-ES" sz="2400" dirty="0"/>
              <a:t> Fue construido entre 1451 y 1457.</a:t>
            </a:r>
          </a:p>
          <a:p>
            <a:pPr eaLnBrk="1" hangingPunct="1"/>
            <a:r>
              <a:rPr lang="es-ES" sz="2400" dirty="0"/>
              <a:t>La Villa Médicis en Fiesole es una de las más antiguas residencias del Renacimiento, con un jardín , uno de los mejor conservados, pero al mismo tiempo uno de los menos conocidos.</a:t>
            </a:r>
          </a:p>
          <a:p>
            <a:pPr eaLnBrk="1" hangingPunct="1"/>
            <a:r>
              <a:rPr lang="es-ES" sz="2400" dirty="0"/>
              <a:t>La villa fue construida durante el siglo XV,  porCosme de Médicis el Viejo empleando a  Michelozzo di Bartolomeo en el diseño que hizo para su segundo hijo, Giovanni.</a:t>
            </a:r>
          </a:p>
          <a:p>
            <a:pPr eaLnBrk="1" hangingPunct="1"/>
            <a:endParaRPr lang="es-ES" dirty="0"/>
          </a:p>
        </p:txBody>
      </p:sp>
    </p:spTree>
    <p:extLst>
      <p:ext uri="{BB962C8B-B14F-4D97-AF65-F5344CB8AC3E}">
        <p14:creationId xmlns:p14="http://schemas.microsoft.com/office/powerpoint/2010/main" val="37503629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457200" y="642938"/>
            <a:ext cx="7571184" cy="6000750"/>
          </a:xfrm>
        </p:spPr>
        <p:txBody>
          <a:bodyPr/>
          <a:lstStyle/>
          <a:p>
            <a:pPr eaLnBrk="1" hangingPunct="1"/>
            <a:r>
              <a:rPr lang="es-ES" sz="2400" dirty="0"/>
              <a:t>La posición geográfica de la villa en terrenos de pendiente suave sugirió el diseño del jardín en tres terrazas. </a:t>
            </a:r>
          </a:p>
          <a:p>
            <a:pPr eaLnBrk="1" hangingPunct="1"/>
            <a:r>
              <a:rPr lang="es-ES" sz="2400" dirty="0"/>
              <a:t>El primero de ellos, al final de una avenida bordeada de cipreses que corre por debajo de un encinar, tiene grandes jardines rectangulares, con limoneros en maceta. </a:t>
            </a:r>
          </a:p>
          <a:p>
            <a:pPr eaLnBrk="1" hangingPunct="1"/>
            <a:r>
              <a:rPr lang="es-ES" sz="2400" dirty="0"/>
              <a:t>La segunda terraza es pasada por alto por la parte trasera del edificio y se accede por una escalera interior. Esto, es en gran medida la parte menos alterada del jardín, se han alineado los parterres con setos de boj con una gran fuente en el centro, y se presenta en la sombra de los magnolios de gran tamaño.</a:t>
            </a:r>
          </a:p>
        </p:txBody>
      </p:sp>
    </p:spTree>
    <p:extLst>
      <p:ext uri="{BB962C8B-B14F-4D97-AF65-F5344CB8AC3E}">
        <p14:creationId xmlns:p14="http://schemas.microsoft.com/office/powerpoint/2010/main" val="7996493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457200" y="1428750"/>
            <a:ext cx="7355160" cy="4895850"/>
          </a:xfrm>
        </p:spPr>
        <p:txBody>
          <a:bodyPr/>
          <a:lstStyle/>
          <a:p>
            <a:pPr eaLnBrk="1" hangingPunct="1"/>
            <a:r>
              <a:rPr lang="es-ES" sz="2400" dirty="0"/>
              <a:t>La tercera terraza, creada entre 1911 y 1923 por Cecil Pinsent y Geoffrey Scott se alinea longitudinalmente, con la primera, pero esta 11-12 m. más abajo.</a:t>
            </a:r>
          </a:p>
          <a:p>
            <a:pPr eaLnBrk="1" hangingPunct="1"/>
            <a:r>
              <a:rPr lang="es-ES" sz="2400" dirty="0"/>
              <a:t> Los jardines están establecidos en  estilo italiano, con una pérgola bien situada a medio camino entre los dos niveles.</a:t>
            </a:r>
          </a:p>
          <a:p>
            <a:pPr eaLnBrk="1" hangingPunct="1"/>
            <a:r>
              <a:rPr lang="es-ES" sz="2400" dirty="0"/>
              <a:t> La hija de la señora Sandra y heredera, Iris Origo, más tarde empleó Cecil Pinsent para la restauración del jardín de La Foce, su propiedad en las Crete Senesi, cerca de Montepulciano.</a:t>
            </a:r>
          </a:p>
        </p:txBody>
      </p:sp>
    </p:spTree>
    <p:extLst>
      <p:ext uri="{BB962C8B-B14F-4D97-AF65-F5344CB8AC3E}">
        <p14:creationId xmlns:p14="http://schemas.microsoft.com/office/powerpoint/2010/main" val="12129237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Villa Medi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918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Villa Medici di Castel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77610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Villa Medici di Castel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1965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Villa Medici di Castel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0118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Villa Medici in Flore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0278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Villa Medici in Floren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9950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dirty="0"/>
              <a:t>Villa Monastero en Varenna</a:t>
            </a:r>
          </a:p>
        </p:txBody>
      </p:sp>
      <p:sp>
        <p:nvSpPr>
          <p:cNvPr id="107523" name="2 Marcador de contenido"/>
          <p:cNvSpPr>
            <a:spLocks noGrp="1"/>
          </p:cNvSpPr>
          <p:nvPr>
            <p:ph sz="quarter" idx="1"/>
          </p:nvPr>
        </p:nvSpPr>
        <p:spPr>
          <a:xfrm>
            <a:off x="457200" y="1935163"/>
            <a:ext cx="7427168" cy="4708525"/>
          </a:xfrm>
        </p:spPr>
        <p:txBody>
          <a:bodyPr/>
          <a:lstStyle/>
          <a:p>
            <a:pPr eaLnBrk="1" hangingPunct="1"/>
            <a:r>
              <a:rPr lang="es-ES" sz="2400" dirty="0"/>
              <a:t>Varenna es un pueblo absolutamente encantador y precioso, es de origen romano, con una posición panorámica desde la que se admira todo el lago.</a:t>
            </a:r>
            <a:br>
              <a:rPr lang="es-ES" sz="2400" dirty="0"/>
            </a:br>
            <a:r>
              <a:rPr lang="es-ES" sz="2400" dirty="0"/>
              <a:t>Durante la época medieval fué destruido varias veces, pero tras el incendio de la isla Comacina en 1169, se transformó en uno de los pueblos más ricos del Lario. La Iglesia de San Giorgio del 1313, románica, ha sufrido modificaciones, en la fachada hay un gran fresco del XIV que representa a San Cristobal, cerca está el oratorio de San Giovani Battista, del año 1000, quizá sea la construcción más antigua cristiana del lago.</a:t>
            </a:r>
          </a:p>
        </p:txBody>
      </p:sp>
    </p:spTree>
    <p:extLst>
      <p:ext uri="{BB962C8B-B14F-4D97-AF65-F5344CB8AC3E}">
        <p14:creationId xmlns:p14="http://schemas.microsoft.com/office/powerpoint/2010/main" val="37647407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457200" y="857250"/>
            <a:ext cx="7427168" cy="5572125"/>
          </a:xfrm>
        </p:spPr>
        <p:txBody>
          <a:bodyPr/>
          <a:lstStyle/>
          <a:p>
            <a:pPr eaLnBrk="1" hangingPunct="1"/>
            <a:r>
              <a:rPr lang="es-ES" sz="2400" dirty="0"/>
              <a:t>Aquí también hay imponentes villas, la más importante es Villa Monastero, es imponente, hoy sede de congresos científicos.</a:t>
            </a:r>
          </a:p>
          <a:p>
            <a:pPr eaLnBrk="1" hangingPunct="1"/>
            <a:r>
              <a:rPr lang="es-ES" sz="2400" dirty="0"/>
              <a:t>Un monasterio Cisterciense, Santa María, se conoce que han estado en este sitio en 1208. Fue vendido en 1569 a la familia Mornico  quienes construyeron una villa.</a:t>
            </a:r>
          </a:p>
          <a:p>
            <a:pPr eaLnBrk="1" hangingPunct="1"/>
            <a:r>
              <a:rPr lang="es-ES" sz="2400" dirty="0"/>
              <a:t> Cambio mucho en el siglo XIX y desde 1953 ha sido un centro cultural y científica internacional. </a:t>
            </a:r>
          </a:p>
          <a:p>
            <a:pPr eaLnBrk="1" hangingPunct="1"/>
            <a:r>
              <a:rPr lang="es-ES" sz="2400" dirty="0"/>
              <a:t>El jardín es en terrazas y fue plantado por un austriaco (Walter Kress) en el siglo XX. construyó una galería frente al mar y un pabellón morisco, que revela su interés en el estilo mixto.</a:t>
            </a:r>
          </a:p>
        </p:txBody>
      </p:sp>
    </p:spTree>
    <p:extLst>
      <p:ext uri="{BB962C8B-B14F-4D97-AF65-F5344CB8AC3E}">
        <p14:creationId xmlns:p14="http://schemas.microsoft.com/office/powerpoint/2010/main" val="8500696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3 Imagen" descr="Villa Monaste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2522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Villa Monaster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8723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Villa Monaster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5408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Villa Monaste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9410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Villa Monaster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8355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3 Imagen" descr="Villa Monaste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5973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3 Imagen" descr="Villa Monaste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4 Imagen" descr="Violla Monastero.-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1898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villa_monaste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4729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Villa Monaste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5934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Villa Monaster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1256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Villa Monaste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2955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Villa Monaste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2920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Villa Monastero..-Varen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6886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Villa monaste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9485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Villa Monastero-Jim &amp; Sa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9810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Vila Monaste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21664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Villa Monaste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6223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Título"/>
          <p:cNvSpPr>
            <a:spLocks noGrp="1"/>
          </p:cNvSpPr>
          <p:nvPr>
            <p:ph type="title"/>
          </p:nvPr>
        </p:nvSpPr>
        <p:spPr/>
        <p:txBody>
          <a:bodyPr>
            <a:normAutofit/>
          </a:bodyPr>
          <a:lstStyle/>
          <a:p>
            <a:pPr eaLnBrk="1" hangingPunct="1"/>
            <a:r>
              <a:rPr lang="es-ES" sz="3200" dirty="0"/>
              <a:t>Villa Palagonia en Sicilia</a:t>
            </a:r>
          </a:p>
        </p:txBody>
      </p:sp>
      <p:sp>
        <p:nvSpPr>
          <p:cNvPr id="126979" name="2 Marcador de contenido"/>
          <p:cNvSpPr>
            <a:spLocks noGrp="1"/>
          </p:cNvSpPr>
          <p:nvPr>
            <p:ph sz="quarter" idx="1"/>
          </p:nvPr>
        </p:nvSpPr>
        <p:spPr>
          <a:xfrm>
            <a:off x="457200" y="1935163"/>
            <a:ext cx="7643192" cy="4565650"/>
          </a:xfrm>
        </p:spPr>
        <p:txBody>
          <a:bodyPr/>
          <a:lstStyle/>
          <a:p>
            <a:pPr eaLnBrk="1" hangingPunct="1"/>
            <a:r>
              <a:rPr lang="es-ES" sz="2400" b="1" dirty="0"/>
              <a:t>La VillaPalagonia</a:t>
            </a:r>
            <a:r>
              <a:rPr lang="es-ES" sz="2400" dirty="0"/>
              <a:t>  del XVIII esta situada en Bagheria (PA), en Sicilia.</a:t>
            </a:r>
          </a:p>
          <a:p>
            <a:pPr eaLnBrk="1" hangingPunct="1"/>
            <a:r>
              <a:rPr lang="es-ES" sz="2400" dirty="0"/>
              <a:t>Fue construida a partir de 1715 por Ferdinando Francesco Gravina, Príncipe de Palagonia, por el arquitecto Tommaso Maria Napoli, con la ayuda de Agatino Daidone.</a:t>
            </a:r>
          </a:p>
          <a:p>
            <a:pPr eaLnBrk="1" hangingPunct="1"/>
            <a:r>
              <a:rPr lang="es-ES" sz="2400" dirty="0"/>
              <a:t>Los edificios bajos que rodean la villa son ricamente decorados con estatuas de piedra de toba Aspra, que representa a varios personajes mezclados con animales fantásticos y figuras caricaturescas, llamados "monstruos“.</a:t>
            </a:r>
          </a:p>
        </p:txBody>
      </p:sp>
    </p:spTree>
    <p:extLst>
      <p:ext uri="{BB962C8B-B14F-4D97-AF65-F5344CB8AC3E}">
        <p14:creationId xmlns:p14="http://schemas.microsoft.com/office/powerpoint/2010/main" val="41211436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Villa Palagonia.-Sici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1754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Villa Palagonia.-Sicil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23894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Villa Palagonia.-Sicil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68601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Título"/>
          <p:cNvSpPr>
            <a:spLocks noGrp="1"/>
          </p:cNvSpPr>
          <p:nvPr>
            <p:ph type="title"/>
          </p:nvPr>
        </p:nvSpPr>
        <p:spPr/>
        <p:txBody>
          <a:bodyPr/>
          <a:lstStyle/>
          <a:p>
            <a:pPr eaLnBrk="1" hangingPunct="1"/>
            <a:r>
              <a:rPr lang="es-ES" dirty="0"/>
              <a:t>Villa Pisani</a:t>
            </a:r>
          </a:p>
        </p:txBody>
      </p:sp>
      <p:sp>
        <p:nvSpPr>
          <p:cNvPr id="131075" name="2 Marcador de contenido"/>
          <p:cNvSpPr>
            <a:spLocks noGrp="1"/>
          </p:cNvSpPr>
          <p:nvPr>
            <p:ph sz="quarter" idx="1"/>
          </p:nvPr>
        </p:nvSpPr>
        <p:spPr/>
        <p:txBody>
          <a:bodyPr/>
          <a:lstStyle/>
          <a:p>
            <a:pPr eaLnBrk="1" hangingPunct="1"/>
            <a:r>
              <a:rPr lang="es-ES" sz="2400" b="1" dirty="0"/>
              <a:t>Villa Pisani,</a:t>
            </a:r>
            <a:r>
              <a:rPr lang="es-ES" sz="2400" dirty="0"/>
              <a:t> es una villa de estilo barroco tardío en Stra, en la parte continental del Veneto, Italia del norte. Fue iniciado en el siglo XVIII a principios  por la familia del noble Pisani Venecia.</a:t>
            </a:r>
          </a:p>
          <a:p>
            <a:pPr eaLnBrk="1" hangingPunct="1"/>
            <a:r>
              <a:rPr lang="es-ES" sz="2400" dirty="0"/>
              <a:t> Alvise Pisani, su miembro más prominente, fue nombrado Doge en 1735. Los modelos iniciales del palacio de Padua arquitecto  Girolamo Frigimelica aún existen, pero el diseño del edificio principal fue finalmente completado por Francesco Maria Preti.</a:t>
            </a:r>
          </a:p>
        </p:txBody>
      </p:sp>
    </p:spTree>
    <p:extLst>
      <p:ext uri="{BB962C8B-B14F-4D97-AF65-F5344CB8AC3E}">
        <p14:creationId xmlns:p14="http://schemas.microsoft.com/office/powerpoint/2010/main" val="346010118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2 Marcador de contenido"/>
          <p:cNvSpPr>
            <a:spLocks noGrp="1"/>
          </p:cNvSpPr>
          <p:nvPr>
            <p:ph sz="quarter" idx="1"/>
          </p:nvPr>
        </p:nvSpPr>
        <p:spPr>
          <a:xfrm>
            <a:off x="457200" y="1000125"/>
            <a:ext cx="7427168" cy="5324475"/>
          </a:xfrm>
        </p:spPr>
        <p:txBody>
          <a:bodyPr/>
          <a:lstStyle/>
          <a:p>
            <a:pPr eaLnBrk="1" hangingPunct="1"/>
            <a:r>
              <a:rPr lang="es-ES" sz="2400" dirty="0"/>
              <a:t>La villa ha tenido un porcentaje de los visitantes notables : Napoleón, que adquirió la villa en 1807 .</a:t>
            </a:r>
          </a:p>
          <a:p>
            <a:pPr eaLnBrk="1" hangingPunct="1"/>
            <a:r>
              <a:rPr lang="es-ES" sz="2400" dirty="0"/>
              <a:t> Ha sido un monumento nacional desde 1882.</a:t>
            </a:r>
          </a:p>
          <a:p>
            <a:pPr eaLnBrk="1" hangingPunct="1"/>
            <a:r>
              <a:rPr lang="es-ES" sz="2400" dirty="0"/>
              <a:t> Aquí Hitler  se entrevistó por primera vez con  Mussolini en 1934.</a:t>
            </a:r>
          </a:p>
        </p:txBody>
      </p:sp>
    </p:spTree>
    <p:extLst>
      <p:ext uri="{BB962C8B-B14F-4D97-AF65-F5344CB8AC3E}">
        <p14:creationId xmlns:p14="http://schemas.microsoft.com/office/powerpoint/2010/main" val="36658613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Villa Pisa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3504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Villa Pisan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20328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Villa Pisa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07134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villa_pisani_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375674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Título"/>
          <p:cNvSpPr>
            <a:spLocks noGrp="1"/>
          </p:cNvSpPr>
          <p:nvPr>
            <p:ph type="title"/>
          </p:nvPr>
        </p:nvSpPr>
        <p:spPr/>
        <p:txBody>
          <a:bodyPr>
            <a:normAutofit/>
          </a:bodyPr>
          <a:lstStyle/>
          <a:p>
            <a:pPr eaLnBrk="1" hangingPunct="1"/>
            <a:r>
              <a:rPr lang="es-ES" sz="3200" dirty="0"/>
              <a:t>Villa Rufolo en Ravelo</a:t>
            </a:r>
          </a:p>
        </p:txBody>
      </p:sp>
      <p:sp>
        <p:nvSpPr>
          <p:cNvPr id="137219" name="2 Marcador de contenido"/>
          <p:cNvSpPr>
            <a:spLocks noGrp="1"/>
          </p:cNvSpPr>
          <p:nvPr>
            <p:ph sz="quarter" idx="1"/>
          </p:nvPr>
        </p:nvSpPr>
        <p:spPr/>
        <p:txBody>
          <a:bodyPr/>
          <a:lstStyle/>
          <a:p>
            <a:pPr eaLnBrk="1" hangingPunct="1"/>
            <a:r>
              <a:rPr lang="es-ES" sz="2400" i="1" dirty="0"/>
              <a:t>Villa Rufolo</a:t>
            </a:r>
            <a:r>
              <a:rPr lang="es-ES" sz="2400" dirty="0"/>
              <a:t> (1270), fue construida por Nicola Rufolo, adinerado comerciante de Ravello, en el borde de un acantilado sobre la costa.</a:t>
            </a:r>
          </a:p>
          <a:p>
            <a:pPr eaLnBrk="1" hangingPunct="1"/>
            <a:r>
              <a:rPr lang="es-ES" sz="2400" dirty="0"/>
              <a:t> Cada año recibe numerosos visitantes en busca de sus renombradas vistas y la belleza de sus jardines y edificios. </a:t>
            </a:r>
          </a:p>
          <a:p>
            <a:pPr eaLnBrk="1" hangingPunct="1"/>
            <a:r>
              <a:rPr lang="es-ES" sz="2400" dirty="0"/>
              <a:t>La villa es mencionada por Giovanni Boccaccio en el </a:t>
            </a:r>
            <a:r>
              <a:rPr lang="es-ES" sz="2400" i="1" dirty="0"/>
              <a:t>Decamerón</a:t>
            </a:r>
            <a:r>
              <a:rPr lang="es-ES" sz="2400" dirty="0"/>
              <a:t>, y es el lugar que sirvió de inspiración a Richard Wagner para el diseño de los escenarios de su ópera Parsifal, de 1880.</a:t>
            </a:r>
          </a:p>
        </p:txBody>
      </p:sp>
    </p:spTree>
    <p:extLst>
      <p:ext uri="{BB962C8B-B14F-4D97-AF65-F5344CB8AC3E}">
        <p14:creationId xmlns:p14="http://schemas.microsoft.com/office/powerpoint/2010/main" val="381117036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Villa Rufo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263944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Villa Rufolo Ravell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55335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Villa Rufolo Ravell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00467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Villa Rufolo.-Ravell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835393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2 Imagen" descr="Villa-Rufolo---flower-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92131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Villa Rufolo Rav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2310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Villa Rufolo Ravell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59595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Villa-Rufolo---the-ga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0692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Título"/>
          <p:cNvSpPr>
            <a:spLocks noGrp="1"/>
          </p:cNvSpPr>
          <p:nvPr>
            <p:ph type="title"/>
          </p:nvPr>
        </p:nvSpPr>
        <p:spPr/>
        <p:txBody>
          <a:bodyPr>
            <a:normAutofit/>
          </a:bodyPr>
          <a:lstStyle/>
          <a:p>
            <a:pPr eaLnBrk="1" hangingPunct="1"/>
            <a:r>
              <a:rPr lang="es-ES" sz="3200" dirty="0"/>
              <a:t>Villa Taranto en Pallanza</a:t>
            </a:r>
          </a:p>
        </p:txBody>
      </p:sp>
      <p:sp>
        <p:nvSpPr>
          <p:cNvPr id="146435" name="2 Marcador de contenido"/>
          <p:cNvSpPr>
            <a:spLocks noGrp="1"/>
          </p:cNvSpPr>
          <p:nvPr>
            <p:ph sz="quarter" idx="1"/>
          </p:nvPr>
        </p:nvSpPr>
        <p:spPr/>
        <p:txBody>
          <a:bodyPr/>
          <a:lstStyle/>
          <a:p>
            <a:pPr eaLnBrk="1" hangingPunct="1"/>
            <a:r>
              <a:rPr lang="es-ES" sz="2400" dirty="0"/>
              <a:t>Los </a:t>
            </a:r>
            <a:r>
              <a:rPr lang="es-ES" sz="2400" b="1" dirty="0"/>
              <a:t>Giardini Botanici Villa Taranto</a:t>
            </a:r>
            <a:r>
              <a:rPr lang="es-ES" sz="2400" dirty="0"/>
              <a:t> (16 hectáreas) se encuentra en la orilla occidental del Lago Maggiore, en Pallanza, provincia de Verbano-Cusio-Ossola, Italia. </a:t>
            </a:r>
          </a:p>
          <a:p>
            <a:pPr eaLnBrk="1" hangingPunct="1"/>
            <a:r>
              <a:rPr lang="es-ES" sz="2400" dirty="0"/>
              <a:t> Los jardines fueron creados por el escocés Neil.- 1931-1940.</a:t>
            </a:r>
          </a:p>
          <a:p>
            <a:pPr eaLnBrk="1" hangingPunct="1"/>
            <a:r>
              <a:rPr lang="es-ES" sz="2400" dirty="0"/>
              <a:t>Los  McEacharn  compraron una villa existente y sus haciendas vecinas, cortaron más de 2000 árboles, y llevaron a cabo cambios sustanciales en el paisaje, incluyendo la adición de agua una de  las principales características ,con 8 kilómetros de tuberías.</a:t>
            </a:r>
          </a:p>
        </p:txBody>
      </p:sp>
    </p:spTree>
    <p:extLst>
      <p:ext uri="{BB962C8B-B14F-4D97-AF65-F5344CB8AC3E}">
        <p14:creationId xmlns:p14="http://schemas.microsoft.com/office/powerpoint/2010/main" val="38470574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457200" y="785813"/>
            <a:ext cx="7499176" cy="5538787"/>
          </a:xfrm>
        </p:spPr>
        <p:txBody>
          <a:bodyPr/>
          <a:lstStyle/>
          <a:p>
            <a:pPr eaLnBrk="1" hangingPunct="1"/>
            <a:r>
              <a:rPr lang="es-ES" sz="2400" dirty="0"/>
              <a:t>Se abrió al público en 1952, y después de la muerte McEacharn en 1964,  llevándolo a cabo  una organización sin fines de lucro. </a:t>
            </a:r>
          </a:p>
          <a:p>
            <a:pPr eaLnBrk="1" hangingPunct="1"/>
            <a:r>
              <a:rPr lang="es-ES" sz="2400" dirty="0"/>
              <a:t>La Villa Taranto en sí no está abierta al público, es utilizado por el gobierno. </a:t>
            </a:r>
          </a:p>
          <a:p>
            <a:pPr eaLnBrk="1" hangingPunct="1"/>
            <a:r>
              <a:rPr lang="es-ES" sz="2400" dirty="0"/>
              <a:t>Hoy en día los jardines contienen cerca de 20.000 variedades de plantas, que representan más de 3.000 especies,  que están situadas entre 7 km de caminos. Entre sus colecciones estan las azaleas, Cornus, invernaderos de </a:t>
            </a:r>
            <a:r>
              <a:rPr lang="es-ES" sz="2400" i="1" dirty="0"/>
              <a:t>Victoria amazónica,</a:t>
            </a:r>
            <a:r>
              <a:rPr lang="es-ES" sz="2400" dirty="0"/>
              <a:t> y 300 tipos de dalias. </a:t>
            </a:r>
          </a:p>
          <a:p>
            <a:pPr eaLnBrk="1" hangingPunct="1"/>
            <a:r>
              <a:rPr lang="es-ES" sz="2400" dirty="0"/>
              <a:t>También contiene un pequeño herbario y  un mausoleo del fundador. </a:t>
            </a:r>
          </a:p>
          <a:p>
            <a:pPr eaLnBrk="1" hangingPunct="1"/>
            <a:endParaRPr lang="es-ES" dirty="0"/>
          </a:p>
        </p:txBody>
      </p:sp>
    </p:spTree>
    <p:extLst>
      <p:ext uri="{BB962C8B-B14F-4D97-AF65-F5344CB8AC3E}">
        <p14:creationId xmlns:p14="http://schemas.microsoft.com/office/powerpoint/2010/main" val="145938584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3 Imagen" descr="Villa Tara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39832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3 Imagen" descr="Villa Taranto.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3615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Villa Taranto.-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44697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3 Imagen" descr="Villa Tarant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01408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Villa Tarant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93243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Villa Tarant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42131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Villa Tarant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12367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Villa Taranto.-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22580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Villa Taran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698029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Villa Taranto.-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43452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Villa Taranto.-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66912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Villa Tarant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69880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Villa Tarant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0501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Villa Taranto.-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66691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Villa Tarant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69872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Villa Tarant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34231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Villa Taranto.-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90849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Villa Taranto.-(Med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57490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Villa Taranto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91245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Villa Tarant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23472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Villa Taranto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227918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Villa Tranto.-Pallan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46663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Villa Taranto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14838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Villa Taranto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34788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Villa Taranto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59" name="2 Imagen" descr="Villa Taranto Gardens..-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54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17654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Título"/>
          <p:cNvSpPr>
            <a:spLocks noGrp="1"/>
          </p:cNvSpPr>
          <p:nvPr>
            <p:ph type="title"/>
          </p:nvPr>
        </p:nvSpPr>
        <p:spPr>
          <a:xfrm>
            <a:off x="457200" y="704850"/>
            <a:ext cx="8229600" cy="652463"/>
          </a:xfrm>
        </p:spPr>
        <p:txBody>
          <a:bodyPr>
            <a:normAutofit/>
          </a:bodyPr>
          <a:lstStyle/>
          <a:p>
            <a:pPr eaLnBrk="1" hangingPunct="1"/>
            <a:r>
              <a:rPr lang="es-ES" sz="3200" dirty="0"/>
              <a:t>Villa Torrigiani en Lucca</a:t>
            </a:r>
          </a:p>
        </p:txBody>
      </p:sp>
      <p:sp>
        <p:nvSpPr>
          <p:cNvPr id="174083" name="2 Marcador de contenido"/>
          <p:cNvSpPr>
            <a:spLocks noGrp="1"/>
          </p:cNvSpPr>
          <p:nvPr>
            <p:ph sz="quarter" idx="1"/>
          </p:nvPr>
        </p:nvSpPr>
        <p:spPr>
          <a:xfrm>
            <a:off x="457200" y="1643063"/>
            <a:ext cx="7427168" cy="5214937"/>
          </a:xfrm>
        </p:spPr>
        <p:txBody>
          <a:bodyPr/>
          <a:lstStyle/>
          <a:p>
            <a:pPr eaLnBrk="1" hangingPunct="1"/>
            <a:r>
              <a:rPr lang="es-ES" sz="2400" dirty="0"/>
              <a:t>La </a:t>
            </a:r>
            <a:r>
              <a:rPr lang="es-ES" sz="2400" b="1" dirty="0"/>
              <a:t>Villa Torrigiani</a:t>
            </a:r>
            <a:r>
              <a:rPr lang="es-ES" sz="2400" dirty="0"/>
              <a:t> se encuentra en la aldea de Camigliano, una ciudad en Capannori (Lucca). </a:t>
            </a:r>
          </a:p>
          <a:p>
            <a:pPr eaLnBrk="1" hangingPunct="1"/>
            <a:r>
              <a:rPr lang="es-ES" sz="2400" dirty="0"/>
              <a:t>Se trata de una histórica y hermosas villa de lujo  que data de la segunda mitad del siglo XVI.</a:t>
            </a:r>
          </a:p>
          <a:p>
            <a:pPr eaLnBrk="1" hangingPunct="1"/>
            <a:r>
              <a:rPr lang="es-ES" sz="2400" dirty="0"/>
              <a:t>El diseño del jardín superviviente se remonta a la familia Santini en 1650. </a:t>
            </a:r>
          </a:p>
          <a:p>
            <a:pPr eaLnBrk="1" hangingPunct="1"/>
            <a:r>
              <a:rPr lang="es-ES" sz="2400" dirty="0"/>
              <a:t>El eje principal de la villa se destaca por una magnifica hilera de cipreses de unos 700 metros, que complementan la fachada de la villa. Al final de la avenida, cerca de una puerta majestuosa que entra en la casa, hay un pequeño pueblo,  destinados a la servidumbre</a:t>
            </a:r>
            <a:r>
              <a:rPr lang="es-ES" dirty="0"/>
              <a:t>. </a:t>
            </a:r>
          </a:p>
          <a:p>
            <a:pPr eaLnBrk="1" hangingPunct="1"/>
            <a:endParaRPr lang="es-ES" dirty="0"/>
          </a:p>
        </p:txBody>
      </p:sp>
    </p:spTree>
    <p:extLst>
      <p:ext uri="{BB962C8B-B14F-4D97-AF65-F5344CB8AC3E}">
        <p14:creationId xmlns:p14="http://schemas.microsoft.com/office/powerpoint/2010/main" val="288790505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2 Marcador de contenido"/>
          <p:cNvSpPr>
            <a:spLocks noGrp="1"/>
          </p:cNvSpPr>
          <p:nvPr>
            <p:ph sz="quarter" idx="1"/>
          </p:nvPr>
        </p:nvSpPr>
        <p:spPr>
          <a:xfrm>
            <a:off x="457200" y="1000125"/>
            <a:ext cx="7571184" cy="5429250"/>
          </a:xfrm>
        </p:spPr>
        <p:txBody>
          <a:bodyPr>
            <a:normAutofit lnSpcReduction="10000"/>
          </a:bodyPr>
          <a:lstStyle/>
          <a:p>
            <a:pPr eaLnBrk="1" hangingPunct="1"/>
            <a:r>
              <a:rPr lang="es-ES" sz="2400" dirty="0"/>
              <a:t>Hay un pequeño jardín, cercado por una red y se utiliza como un aviario, una granja de peces con chorros de agua, y el jardín secreto de la flora con un ninfeo italiano. </a:t>
            </a:r>
          </a:p>
          <a:p>
            <a:pPr eaLnBrk="1" hangingPunct="1"/>
            <a:r>
              <a:rPr lang="es-ES" sz="2400" dirty="0"/>
              <a:t>El corazón del parque es el ninfeo de los Vientos, el nombre de las estatuas que personifican los vientos, donde convergen los caminos. </a:t>
            </a:r>
          </a:p>
          <a:p>
            <a:pPr eaLnBrk="1" hangingPunct="1"/>
            <a:r>
              <a:rPr lang="es-ES" sz="2400" dirty="0"/>
              <a:t>Hay una serie de “giochi d'acqua” por medio de los cuales el Marqués aturdía a los visitantes desprevenidos que los perseguía hasta el jardín de la terraza superior. </a:t>
            </a:r>
          </a:p>
          <a:p>
            <a:pPr eaLnBrk="1" hangingPunct="1"/>
            <a:r>
              <a:rPr lang="es-ES" sz="2400" dirty="0"/>
              <a:t>Una vez allí, se encontrarían en el refugio  del templo de Flora, sólo para verse empapados por el agua que brota de la bóveda.</a:t>
            </a:r>
          </a:p>
          <a:p>
            <a:pPr eaLnBrk="1" hangingPunct="1"/>
            <a:endParaRPr lang="es-ES" dirty="0"/>
          </a:p>
        </p:txBody>
      </p:sp>
    </p:spTree>
    <p:extLst>
      <p:ext uri="{BB962C8B-B14F-4D97-AF65-F5344CB8AC3E}">
        <p14:creationId xmlns:p14="http://schemas.microsoft.com/office/powerpoint/2010/main" val="181345009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Villa_torrigiani_di_lucc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21094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Villa_torrigiani_di_lucca,_facciata_dettaglio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43060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Villa Torrigia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47474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Villa Torrigia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8707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Villa Torrigian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53175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Villa Torrigia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77718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Villa_torrigiani_di_lucca,_scalin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32225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Villa Torrigian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73386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Villa Torrigian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29676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Villa Torrigiani..-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13709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Villa Torrigian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25206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Villa Torrigian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317212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Villa Torrigian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9116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descr="Villa Torrigian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12058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descr="Villa Torrigiani..-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121785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1 Imagen" descr="Villa Torrigiani..-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29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24033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1 Imagen" descr="Villa Torrigiani..-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65113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1 Imagen" descr="Villa Torrigiani..-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18578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1 Imagen" descr="Villa Torrigiani..-Luc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09175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1 Imagen" descr="Villa Torrigiani..-Lucc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1073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3057</Words>
  <Application>Microsoft Office PowerPoint</Application>
  <PresentationFormat>Presentación en pantalla (4:3)</PresentationFormat>
  <Paragraphs>425</Paragraphs>
  <Slides>189</Slides>
  <Notes>160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189</vt:i4>
      </vt:variant>
    </vt:vector>
  </HeadingPairs>
  <TitlesOfParts>
    <vt:vector size="194" baseType="lpstr">
      <vt:lpstr>Calibri</vt:lpstr>
      <vt:lpstr>Century Schoolbook</vt:lpstr>
      <vt:lpstr>Wingdings</vt:lpstr>
      <vt:lpstr>Wingdings 2</vt:lpstr>
      <vt:lpstr>Default Theme</vt:lpstr>
      <vt:lpstr>EUROPA.-LA VUELTA AL MUNDO EN 885 JARDINES.-ITALIA.- ITALIAN GARDENS.-C  </vt:lpstr>
      <vt:lpstr>Villa Barbarigo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Adriana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Babianello</vt:lpstr>
      <vt:lpstr>Presentación de PowerPoint</vt:lpstr>
      <vt:lpstr>Presentación de PowerPoint</vt:lpstr>
      <vt:lpstr>Presentación de PowerPoint</vt:lpstr>
      <vt:lpstr>Presentación de PowerPoint</vt:lpstr>
      <vt:lpstr>Presentación de PowerPoint</vt:lpstr>
      <vt:lpstr>Presentación de PowerPoint</vt:lpstr>
      <vt:lpstr>Villa Borghese en Roma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Cimbrone en Ravelo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d´Este en Tivoli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Garzoni en Collodi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Lante en Bagnaia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Villas Medicis de Fisole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Monastero en Varenna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Palagonia en Sicilia</vt:lpstr>
      <vt:lpstr>Presentación de PowerPoint</vt:lpstr>
      <vt:lpstr>Presentación de PowerPoint</vt:lpstr>
      <vt:lpstr>Presentación de PowerPoint</vt:lpstr>
      <vt:lpstr>Villa Pisani</vt:lpstr>
      <vt:lpstr>Presentación de PowerPoint</vt:lpstr>
      <vt:lpstr>Presentación de PowerPoint</vt:lpstr>
      <vt:lpstr>Presentación de PowerPoint</vt:lpstr>
      <vt:lpstr>Presentación de PowerPoint</vt:lpstr>
      <vt:lpstr>Presentación de PowerPoint</vt:lpstr>
      <vt:lpstr>Villa Rufolo en Ravelo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Taranto en Pallanza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Torrigiani en Lucca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15</cp:revision>
  <dcterms:created xsi:type="dcterms:W3CDTF">2013-09-08T06:06:48Z</dcterms:created>
  <dcterms:modified xsi:type="dcterms:W3CDTF">2018-03-12T11:06:14Z</dcterms:modified>
</cp:coreProperties>
</file>