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9"/>
  </p:notesMasterIdLst>
  <p:sldIdLst>
    <p:sldId id="256" r:id="rId2"/>
    <p:sldId id="257" r:id="rId3"/>
    <p:sldId id="258" r:id="rId4"/>
    <p:sldId id="259" r:id="rId5"/>
    <p:sldId id="260" r:id="rId6"/>
    <p:sldId id="261" r:id="rId7"/>
    <p:sldId id="262" r:id="rId8"/>
    <p:sldId id="263" r:id="rId9"/>
    <p:sldId id="264" r:id="rId10"/>
    <p:sldId id="422"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1CE8C6-A902-4216-84E4-A17F0EC703E0}"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0DDE23-3FDD-4DC6-BC4D-65AB4A93AB47}" type="slidenum">
              <a:rPr lang="es-ES" smtClean="0"/>
              <a:t>‹Nº›</a:t>
            </a:fld>
            <a:endParaRPr lang="es-ES" dirty="0"/>
          </a:p>
        </p:txBody>
      </p:sp>
    </p:spTree>
    <p:extLst>
      <p:ext uri="{BB962C8B-B14F-4D97-AF65-F5344CB8AC3E}">
        <p14:creationId xmlns:p14="http://schemas.microsoft.com/office/powerpoint/2010/main" val="20734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Cetinale</a:t>
            </a:r>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C3448A-CB75-4A55-BFB3-B1EE858047CD}"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Cetinale</a:t>
            </a:r>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635E65-3BC2-4213-A6CB-5A3F38D852AE}"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Cetinale</a:t>
            </a:r>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7F1699-B730-4DA5-9C5B-C3145B17B001}"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Cetinale</a:t>
            </a:r>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405814-C1DD-40F3-9B60-545AF5CC9866}"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35BD57-2328-49B2-99DE-8B28A9DE1C77}"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8D7E0A-71C1-46F5-A200-F5366D2F1AE3}"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Petraia</a:t>
            </a:r>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18EFA5-2F3B-4D4A-A94C-2825E16B6322}"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2CA038-6214-40EA-9274-5AEF4F48E1A8}"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Petraia</a:t>
            </a:r>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E82ADB-2900-4DC1-BB34-1478D659F136}"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Petraia</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5426D8-F8C0-439D-BDB2-0766049AC2E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6B146E-C621-472D-8B15-514DDECE76AF}"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DA713E-13F5-45B5-87FC-FED8896F71BE}"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FE1A1F-F11E-416E-9738-264E77CD620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CFFE33-C9AE-4CF9-8FEA-0CAFEDBE9DF6}"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7CF74F-18BD-45ED-9B91-9EAAF57F324E}"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DF6F90-D267-48AE-8445-3BB85A051DF2}"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16050B-FCF1-4EE1-9426-DABA7A544735}"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E623FC-4C9A-44ED-9564-7148C001AD5B}"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58EF2F-9F0F-4508-8FD3-987C0BB0DFDD}"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9DBFE0-A0AE-4457-9256-C227F75FB8BD}"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B14220-D278-44B0-9309-2411BA191A8E}"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73EA4C-87D6-4594-AD5C-6AFE5843F42A}"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3E6697-6E04-4D00-9A15-87263576E93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3C9C3E-B78D-4C36-B563-CB306DEFF1E1}"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F12F25-269A-4408-B653-D30D3EDB855E}"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AA417D-77BD-4595-B504-04823F3FFB0E}"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0001C8-1BBF-48A4-8B62-FC05C8F27E9C}"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B13E6C-F930-4736-90AE-234C7632B73C}"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39DD64-5CFB-467F-845E-A1F3DB12CFD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FE5AE9-7027-492A-A114-369B851A0A24}"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B06FF6-2E9B-493C-8D26-60891FEC3D00}"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Petraia</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12858E-0E8F-4B21-9E47-7A417853FE1A}"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La Pietra</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8292E4-F8F0-430C-A36F-1D9BC425EA5F}"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Malfitano</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7FE662-33C8-4A59-84B5-76C6FE6F8277}"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Vila Malfitano</a:t>
            </a:r>
          </a:p>
        </p:txBody>
      </p:sp>
      <p:sp>
        <p:nvSpPr>
          <p:cNvPr id="4" name="3 Marcador de número de diapositiva"/>
          <p:cNvSpPr>
            <a:spLocks noGrp="1"/>
          </p:cNvSpPr>
          <p:nvPr>
            <p:ph type="sldNum" sz="quarter" idx="5"/>
          </p:nvPr>
        </p:nvSpPr>
        <p:spPr/>
        <p:txBody>
          <a:bodyPr/>
          <a:lstStyle/>
          <a:p>
            <a:pPr>
              <a:defRPr/>
            </a:pPr>
            <a:fld id="{8263BB6A-68A9-4FA0-917C-4BA064F362B1}"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Malfitano.-Ficus macrophylla</a:t>
            </a:r>
          </a:p>
        </p:txBody>
      </p:sp>
      <p:sp>
        <p:nvSpPr>
          <p:cNvPr id="4" name="3 Marcador de número de diapositiva"/>
          <p:cNvSpPr>
            <a:spLocks noGrp="1"/>
          </p:cNvSpPr>
          <p:nvPr>
            <p:ph type="sldNum" sz="quarter" idx="5"/>
          </p:nvPr>
        </p:nvSpPr>
        <p:spPr/>
        <p:txBody>
          <a:bodyPr/>
          <a:lstStyle/>
          <a:p>
            <a:pPr>
              <a:defRPr/>
            </a:pPr>
            <a:fld id="{4C183867-B804-4F60-BE8B-BE76CFECC3BB}"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Malpigiano.-Ficus</a:t>
            </a:r>
          </a:p>
        </p:txBody>
      </p:sp>
      <p:sp>
        <p:nvSpPr>
          <p:cNvPr id="4" name="3 Marcador de número de diapositiva"/>
          <p:cNvSpPr>
            <a:spLocks noGrp="1"/>
          </p:cNvSpPr>
          <p:nvPr>
            <p:ph type="sldNum" sz="quarter" idx="5"/>
          </p:nvPr>
        </p:nvSpPr>
        <p:spPr/>
        <p:txBody>
          <a:bodyPr/>
          <a:lstStyle/>
          <a:p>
            <a:pPr>
              <a:defRPr/>
            </a:pPr>
            <a:fld id="{5CD763DC-3A74-4844-816E-17CAC6ED1672}"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Malfitano</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8063CF-DCD8-4FBC-82FA-66BA3D952666}"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Malfitano</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F7AB04-1533-49FB-AF2A-4C20144FAAEC}"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2FB2C98A-45E5-4046-B284-36DEF52502DA}"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2B165D68-255D-4492-88FD-3D909A5DD812}"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5366EBB6-A89A-4E6A-BE4E-936D8DAD36B1}"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7522B951-E05A-4B3E-907A-3CCC7F7A8A74}"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Reale di Marlia</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CD1242-E516-4ED2-92D6-D9D74EF55D0A}"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86514DDC-5CDD-4143-8FEB-6BB46B240D91}"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Reale di Marlia</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7B81D7-CBCA-468F-8BBF-FBFBBDFD280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Reale di Marlia</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8FA46E-29CE-44CE-893F-A4558A27864B}"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Reale di Marlia</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AE1DCA-92EF-4CD7-BAD7-2B0F1D71E1CF}"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D581127F-662E-4906-8BE7-B7DB4847945A}"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Reale di Marlia</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A83A4C-AA5D-4890-AC93-51932E199E21}"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Reale di Marlia</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EF640B-016A-4583-A0EF-81A5D0181B90}"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AB4DC191-3674-4A17-B806-A3B70CBBCD9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F895EBBA-A3BA-4874-BF53-E3AA7449D9DB}"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2A45EFA7-710E-4CC5-93CA-9DAD9419D2EA}"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Reale di Marlia</a:t>
            </a:r>
          </a:p>
        </p:txBody>
      </p:sp>
      <p:sp>
        <p:nvSpPr>
          <p:cNvPr id="4" name="3 Marcador de número de diapositiva"/>
          <p:cNvSpPr>
            <a:spLocks noGrp="1"/>
          </p:cNvSpPr>
          <p:nvPr>
            <p:ph type="sldNum" sz="quarter" idx="5"/>
          </p:nvPr>
        </p:nvSpPr>
        <p:spPr/>
        <p:txBody>
          <a:bodyPr/>
          <a:lstStyle/>
          <a:p>
            <a:pPr>
              <a:defRPr/>
            </a:pPr>
            <a:fld id="{1249F793-F30C-4587-A5CA-D458E9F8CFB1}"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Reale di Marlia</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1F84A2-C9BC-495A-8E6A-7F64BE31069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Reale di Marlia</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C566B6-031D-40A5-89E6-9DEE4182A4E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Villa Realñe di Marlia</a:t>
            </a:r>
          </a:p>
        </p:txBody>
      </p:sp>
      <p:sp>
        <p:nvSpPr>
          <p:cNvPr id="4" name="3 Marcador de número de diapositiva"/>
          <p:cNvSpPr>
            <a:spLocks noGrp="1"/>
          </p:cNvSpPr>
          <p:nvPr>
            <p:ph type="sldNum" sz="quarter" idx="5"/>
          </p:nvPr>
        </p:nvSpPr>
        <p:spPr/>
        <p:txBody>
          <a:bodyPr/>
          <a:lstStyle/>
          <a:p>
            <a:pPr>
              <a:defRPr/>
            </a:pPr>
            <a:fld id="{4DCE29BC-B244-456C-9EA4-7FACEA9FDD83}"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058F15AD-61A6-49EB-B9AB-7DE7B9F32E03}"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CC042318-9155-4F2A-8AC2-6F659328D762}"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F591922E-372F-49B3-A063-DB2E88E00F00}"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02B7F939-EE0F-4EC4-8FDE-ADA0E8489EE5}"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C876D2D3-4696-4500-8CA3-60A5C43A5A8D}"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E9811BA8-17B4-4E56-815B-E12C75D30007}"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536E1416-8896-4CC5-9966-2AA370D1A2B5}"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71350FDF-56D6-438B-8F77-0D56077D820B}"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2210433E-64AE-4C7F-9E38-6FB381C3CBCD}"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E1D2129E-866D-4019-9A3E-FE612B6357AA}"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C7A50A37-CB57-476C-B721-7546CDD732D3}"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Botanico de Padua</a:t>
            </a:r>
          </a:p>
        </p:txBody>
      </p:sp>
      <p:sp>
        <p:nvSpPr>
          <p:cNvPr id="4" name="3 Marcador de número de diapositiva"/>
          <p:cNvSpPr>
            <a:spLocks noGrp="1"/>
          </p:cNvSpPr>
          <p:nvPr>
            <p:ph type="sldNum" sz="quarter" idx="5"/>
          </p:nvPr>
        </p:nvSpPr>
        <p:spPr/>
        <p:txBody>
          <a:bodyPr/>
          <a:lstStyle/>
          <a:p>
            <a:pPr>
              <a:defRPr/>
            </a:pPr>
            <a:fld id="{FA914B24-5551-4DFE-A352-3A81527AD998}"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2F7631AB-BDBE-4BE2-A492-0F7C6554657C}"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F9951A8A-7D62-4891-88CA-679384AF0C1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5A2DAE16-038D-499A-BE58-F4CF1B7399BE}"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DCF81E4B-C6B5-4933-9390-93942A2832CA}"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2E736312-D86B-489C-9241-6815B9C02E3D}"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EDDA9026-0381-4849-9A01-1A5DD8E80FF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99CCDE7E-E38E-4C5B-8072-743919925B9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AC4E9CBE-1F5C-47E9-BDA7-918656FFA870}"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958060B8-F441-4FC3-B2B8-217FAA0B3984}"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Vaticano Garden</a:t>
            </a:r>
          </a:p>
        </p:txBody>
      </p:sp>
      <p:sp>
        <p:nvSpPr>
          <p:cNvPr id="4" name="3 Marcador de número de diapositiva"/>
          <p:cNvSpPr>
            <a:spLocks noGrp="1"/>
          </p:cNvSpPr>
          <p:nvPr>
            <p:ph type="sldNum" sz="quarter" idx="5"/>
          </p:nvPr>
        </p:nvSpPr>
        <p:spPr/>
        <p:txBody>
          <a:bodyPr/>
          <a:lstStyle/>
          <a:p>
            <a:pPr>
              <a:defRPr/>
            </a:pPr>
            <a:fld id="{5B7BCB4D-5773-40E9-A515-F4840A9CF1F6}"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Gamberaia</a:t>
            </a:r>
          </a:p>
        </p:txBody>
      </p:sp>
      <p:sp>
        <p:nvSpPr>
          <p:cNvPr id="4" name="3 Marcador de número de diapositiva"/>
          <p:cNvSpPr>
            <a:spLocks noGrp="1"/>
          </p:cNvSpPr>
          <p:nvPr>
            <p:ph type="sldNum" sz="quarter" idx="5"/>
          </p:nvPr>
        </p:nvSpPr>
        <p:spPr/>
        <p:txBody>
          <a:bodyPr/>
          <a:lstStyle/>
          <a:p>
            <a:pPr>
              <a:defRPr/>
            </a:pPr>
            <a:fld id="{42EC7AA8-84BD-448C-810B-DEF926CE8C43}"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Gamberaia</a:t>
            </a:r>
          </a:p>
        </p:txBody>
      </p:sp>
      <p:sp>
        <p:nvSpPr>
          <p:cNvPr id="4" name="3 Marcador de número de diapositiva"/>
          <p:cNvSpPr>
            <a:spLocks noGrp="1"/>
          </p:cNvSpPr>
          <p:nvPr>
            <p:ph type="sldNum" sz="quarter" idx="5"/>
          </p:nvPr>
        </p:nvSpPr>
        <p:spPr/>
        <p:txBody>
          <a:bodyPr/>
          <a:lstStyle/>
          <a:p>
            <a:pPr>
              <a:defRPr/>
            </a:pPr>
            <a:fld id="{FAEB3BC3-69A0-4BE0-8384-60E9494B9D8A}"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Gamberaia</a:t>
            </a:r>
          </a:p>
        </p:txBody>
      </p:sp>
      <p:sp>
        <p:nvSpPr>
          <p:cNvPr id="4" name="3 Marcador de número de diapositiva"/>
          <p:cNvSpPr>
            <a:spLocks noGrp="1"/>
          </p:cNvSpPr>
          <p:nvPr>
            <p:ph type="sldNum" sz="quarter" idx="5"/>
          </p:nvPr>
        </p:nvSpPr>
        <p:spPr/>
        <p:txBody>
          <a:bodyPr/>
          <a:lstStyle/>
          <a:p>
            <a:pPr>
              <a:defRPr/>
            </a:pPr>
            <a:fld id="{4EF32B97-D17E-4661-80F8-644633E5301D}"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Gamberaia</a:t>
            </a:r>
          </a:p>
        </p:txBody>
      </p:sp>
      <p:sp>
        <p:nvSpPr>
          <p:cNvPr id="4" name="3 Marcador de número de diapositiva"/>
          <p:cNvSpPr>
            <a:spLocks noGrp="1"/>
          </p:cNvSpPr>
          <p:nvPr>
            <p:ph type="sldNum" sz="quarter" idx="5"/>
          </p:nvPr>
        </p:nvSpPr>
        <p:spPr/>
        <p:txBody>
          <a:bodyPr/>
          <a:lstStyle/>
          <a:p>
            <a:pPr>
              <a:defRPr/>
            </a:pPr>
            <a:fld id="{3ABB7791-BF0C-47AE-9506-ACDF2D7EF6E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Gamberaia</a:t>
            </a:r>
          </a:p>
        </p:txBody>
      </p:sp>
      <p:sp>
        <p:nvSpPr>
          <p:cNvPr id="4" name="3 Marcador de número de diapositiva"/>
          <p:cNvSpPr>
            <a:spLocks noGrp="1"/>
          </p:cNvSpPr>
          <p:nvPr>
            <p:ph type="sldNum" sz="quarter" idx="5"/>
          </p:nvPr>
        </p:nvSpPr>
        <p:spPr/>
        <p:txBody>
          <a:bodyPr/>
          <a:lstStyle/>
          <a:p>
            <a:pPr>
              <a:defRPr/>
            </a:pPr>
            <a:fld id="{95CF311B-ED0C-4059-819C-A652183187D3}"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Gamberaia</a:t>
            </a:r>
          </a:p>
        </p:txBody>
      </p:sp>
      <p:sp>
        <p:nvSpPr>
          <p:cNvPr id="4" name="3 Marcador de número de diapositiva"/>
          <p:cNvSpPr>
            <a:spLocks noGrp="1"/>
          </p:cNvSpPr>
          <p:nvPr>
            <p:ph type="sldNum" sz="quarter" idx="5"/>
          </p:nvPr>
        </p:nvSpPr>
        <p:spPr/>
        <p:txBody>
          <a:bodyPr/>
          <a:lstStyle/>
          <a:p>
            <a:pPr>
              <a:defRPr/>
            </a:pPr>
            <a:fld id="{B863A805-D8AC-4637-A67B-014C72ACDE6E}"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647723A3-B5A0-47B9-A97C-11BCC4913959}"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F67E9725-20E2-4BFE-BF1F-4820CE60B1CF}"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A2A89400-7C40-45AB-9740-F5D23AD719E2}"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14986FB2-31EE-4309-9ED3-F2C4B5561567}"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9AA6109C-2192-4E3E-A56C-27BC9BAA9CA9}"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7ACF930F-9761-4418-B4AC-BE6E7CA749E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9C72CB88-C58A-4E2A-B59D-9F23AE65C6D3}"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5CA3E032-54A3-4844-8D17-A251E2AC254A}"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1975FE62-11F5-4EE4-8DB8-DD0268C38381}"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52609732-782A-4536-BD9C-08C015D3BF95}"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A1201A98-B0AA-414F-9DD8-9BFD6E6927A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AFD9FF7E-269A-45D1-A445-881B6D820300}"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423AF10B-71C9-499E-BEDA-9C538BD383C6}"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818E2BCA-C26D-43F8-8216-40B4407AF51C}"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FC944F78-4AB1-42A3-B5CE-441DD6B0B0DB}"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BAF110AD-0E79-40DC-ACE3-720E2B43116B}"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93474B62-78CD-409E-9432-61E9D0DCBE39}"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Carlota</a:t>
            </a:r>
          </a:p>
        </p:txBody>
      </p:sp>
      <p:sp>
        <p:nvSpPr>
          <p:cNvPr id="4" name="3 Marcador de número de diapositiva"/>
          <p:cNvSpPr>
            <a:spLocks noGrp="1"/>
          </p:cNvSpPr>
          <p:nvPr>
            <p:ph type="sldNum" sz="quarter" idx="5"/>
          </p:nvPr>
        </p:nvSpPr>
        <p:spPr/>
        <p:txBody>
          <a:bodyPr/>
          <a:lstStyle/>
          <a:p>
            <a:pPr>
              <a:defRPr/>
            </a:pPr>
            <a:fld id="{56D459DA-CA35-47CC-B597-359C426126F8}"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6F4BA89D-3CF7-4276-9BFF-8A6DAD4EEDB0}"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83657B15-3560-4ABD-B2E4-5B52C0D0EBF1}"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Guccardini di Corsi</a:t>
            </a:r>
          </a:p>
        </p:txBody>
      </p:sp>
      <p:sp>
        <p:nvSpPr>
          <p:cNvPr id="4" name="3 Marcador de número de diapositiva"/>
          <p:cNvSpPr>
            <a:spLocks noGrp="1"/>
          </p:cNvSpPr>
          <p:nvPr>
            <p:ph type="sldNum" sz="quarter" idx="5"/>
          </p:nvPr>
        </p:nvSpPr>
        <p:spPr/>
        <p:txBody>
          <a:bodyPr/>
          <a:lstStyle/>
          <a:p>
            <a:pPr>
              <a:defRPr/>
            </a:pPr>
            <a:fld id="{E3B7AD44-C640-4F62-9E4D-350EE7E28E23}"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Giucardini di Corsi</a:t>
            </a:r>
          </a:p>
        </p:txBody>
      </p:sp>
      <p:sp>
        <p:nvSpPr>
          <p:cNvPr id="4" name="3 Marcador de número de diapositiva"/>
          <p:cNvSpPr>
            <a:spLocks noGrp="1"/>
          </p:cNvSpPr>
          <p:nvPr>
            <p:ph type="sldNum" sz="quarter" idx="5"/>
          </p:nvPr>
        </p:nvSpPr>
        <p:spPr/>
        <p:txBody>
          <a:bodyPr/>
          <a:lstStyle/>
          <a:p>
            <a:pPr>
              <a:defRPr/>
            </a:pPr>
            <a:fld id="{354E45ED-EFD3-47BC-A705-B4B5ED804625}"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3E8A6761-5E8E-46D6-AF45-A8150BFC5607}"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Giusadini</a:t>
            </a:r>
          </a:p>
        </p:txBody>
      </p:sp>
      <p:sp>
        <p:nvSpPr>
          <p:cNvPr id="4" name="3 Marcador de número de diapositiva"/>
          <p:cNvSpPr>
            <a:spLocks noGrp="1"/>
          </p:cNvSpPr>
          <p:nvPr>
            <p:ph type="sldNum" sz="quarter" idx="5"/>
          </p:nvPr>
        </p:nvSpPr>
        <p:spPr/>
        <p:txBody>
          <a:bodyPr/>
          <a:lstStyle/>
          <a:p>
            <a:pPr>
              <a:defRPr/>
            </a:pPr>
            <a:fld id="{B09D22AD-F0BF-4533-9A09-8F55D4542255}"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A0C5C8D1-7B5E-4BB3-97FF-AD55911C2850}"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1E48F68E-2BE0-4DBB-BA1E-C3746F3D7357}"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1A071037-7011-400D-8A29-CB62423A7C8D}"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08DE0DEC-EEED-4ADB-ACCA-C7CB6CA99E6F}"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Giucardini di Corsi</a:t>
            </a:r>
          </a:p>
        </p:txBody>
      </p:sp>
      <p:sp>
        <p:nvSpPr>
          <p:cNvPr id="4" name="3 Marcador de número de diapositiva"/>
          <p:cNvSpPr>
            <a:spLocks noGrp="1"/>
          </p:cNvSpPr>
          <p:nvPr>
            <p:ph type="sldNum" sz="quarter" idx="5"/>
          </p:nvPr>
        </p:nvSpPr>
        <p:spPr/>
        <p:txBody>
          <a:bodyPr/>
          <a:lstStyle/>
          <a:p>
            <a:pPr>
              <a:defRPr/>
            </a:pPr>
            <a:fld id="{DB84CBAB-6DD5-4D19-BDA9-EAE701036413}"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Giucardini di Corsi</a:t>
            </a:r>
          </a:p>
        </p:txBody>
      </p:sp>
      <p:sp>
        <p:nvSpPr>
          <p:cNvPr id="4" name="3 Marcador de número de diapositiva"/>
          <p:cNvSpPr>
            <a:spLocks noGrp="1"/>
          </p:cNvSpPr>
          <p:nvPr>
            <p:ph type="sldNum" sz="quarter" idx="5"/>
          </p:nvPr>
        </p:nvSpPr>
        <p:spPr/>
        <p:txBody>
          <a:bodyPr/>
          <a:lstStyle/>
          <a:p>
            <a:pPr>
              <a:defRPr/>
            </a:pPr>
            <a:fld id="{9BADE839-9BA8-409D-8513-C3F20F8DDF5E}"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B31E9547-5248-4FAC-BF58-53242DFF7D24}"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04C53B89-1D8F-44F9-893B-E89DBFDF8A68}"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Giuccardini di Corsi</a:t>
            </a:r>
          </a:p>
        </p:txBody>
      </p:sp>
      <p:sp>
        <p:nvSpPr>
          <p:cNvPr id="4" name="3 Marcador de número de diapositiva"/>
          <p:cNvSpPr>
            <a:spLocks noGrp="1"/>
          </p:cNvSpPr>
          <p:nvPr>
            <p:ph type="sldNum" sz="quarter" idx="5"/>
          </p:nvPr>
        </p:nvSpPr>
        <p:spPr/>
        <p:txBody>
          <a:bodyPr/>
          <a:lstStyle/>
          <a:p>
            <a:pPr>
              <a:defRPr/>
            </a:pPr>
            <a:fld id="{59BD0283-AE5B-4649-ADFB-0AB2C8FEBC4F}"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09B904FC-BB25-4D94-9C5A-482760C8880D}"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Vila Melzi</a:t>
            </a:r>
          </a:p>
        </p:txBody>
      </p:sp>
      <p:sp>
        <p:nvSpPr>
          <p:cNvPr id="4" name="3 Marcador de número de diapositiva"/>
          <p:cNvSpPr>
            <a:spLocks noGrp="1"/>
          </p:cNvSpPr>
          <p:nvPr>
            <p:ph type="sldNum" sz="quarter" idx="5"/>
          </p:nvPr>
        </p:nvSpPr>
        <p:spPr/>
        <p:txBody>
          <a:bodyPr/>
          <a:lstStyle/>
          <a:p>
            <a:pPr>
              <a:defRPr/>
            </a:pPr>
            <a:fld id="{A9328726-49C9-4DA3-AAA7-A4A11B6E0BC9}"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340D3642-87FC-45DB-AE09-A33BC6A3C38A}"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F2081AD7-4C4D-4A6A-A59C-08F3C9167C37}"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8C6D5C03-458C-4757-9CFB-9312C399F438}"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D7B813EF-3BC3-4E4F-846C-2EF30EBA896F}"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B221DD6D-5615-4BCA-BE23-299A6EDAE4BC}"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AE865464-8700-4716-83A6-4F7835046D27}"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2BB745A0-CA70-419B-9EDF-EA1824F52FD8}"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46C04D3A-826B-4579-A2F5-FBE3186B9B79}"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83E519D3-140A-448B-B5A5-E4D76C7E1881}"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Melzi</a:t>
            </a:r>
          </a:p>
        </p:txBody>
      </p:sp>
      <p:sp>
        <p:nvSpPr>
          <p:cNvPr id="4" name="3 Marcador de número de diapositiva"/>
          <p:cNvSpPr>
            <a:spLocks noGrp="1"/>
          </p:cNvSpPr>
          <p:nvPr>
            <p:ph type="sldNum" sz="quarter" idx="5"/>
          </p:nvPr>
        </p:nvSpPr>
        <p:spPr/>
        <p:txBody>
          <a:bodyPr/>
          <a:lstStyle/>
          <a:p>
            <a:pPr>
              <a:defRPr/>
            </a:pPr>
            <a:fld id="{DE997800-AE8F-4610-8993-A98EFD50C614}"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Torrigiani</a:t>
            </a:r>
          </a:p>
        </p:txBody>
      </p:sp>
      <p:sp>
        <p:nvSpPr>
          <p:cNvPr id="4" name="3 Marcador de número de diapositiva"/>
          <p:cNvSpPr>
            <a:spLocks noGrp="1"/>
          </p:cNvSpPr>
          <p:nvPr>
            <p:ph type="sldNum" sz="quarter" idx="5"/>
          </p:nvPr>
        </p:nvSpPr>
        <p:spPr/>
        <p:txBody>
          <a:bodyPr/>
          <a:lstStyle/>
          <a:p>
            <a:pPr>
              <a:defRPr/>
            </a:pPr>
            <a:fld id="{2BDF458A-CA91-480E-8668-B3BB22ECEB3F}"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Torrigiani</a:t>
            </a:r>
          </a:p>
        </p:txBody>
      </p:sp>
      <p:sp>
        <p:nvSpPr>
          <p:cNvPr id="4" name="3 Marcador de número de diapositiva"/>
          <p:cNvSpPr>
            <a:spLocks noGrp="1"/>
          </p:cNvSpPr>
          <p:nvPr>
            <p:ph type="sldNum" sz="quarter" idx="5"/>
          </p:nvPr>
        </p:nvSpPr>
        <p:spPr/>
        <p:txBody>
          <a:bodyPr/>
          <a:lstStyle/>
          <a:p>
            <a:pPr>
              <a:defRPr/>
            </a:pPr>
            <a:fld id="{01D6DE62-3E0B-4BCC-AF9B-41944BFD040F}"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Torrigiani</a:t>
            </a:r>
          </a:p>
        </p:txBody>
      </p:sp>
      <p:sp>
        <p:nvSpPr>
          <p:cNvPr id="4" name="3 Marcador de número de diapositiva"/>
          <p:cNvSpPr>
            <a:spLocks noGrp="1"/>
          </p:cNvSpPr>
          <p:nvPr>
            <p:ph type="sldNum" sz="quarter" idx="5"/>
          </p:nvPr>
        </p:nvSpPr>
        <p:spPr/>
        <p:txBody>
          <a:bodyPr/>
          <a:lstStyle/>
          <a:p>
            <a:pPr>
              <a:defRPr/>
            </a:pPr>
            <a:fld id="{CC16DF9F-BB38-4672-94BB-B33AFEDC09E5}"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Torrigiani</a:t>
            </a:r>
          </a:p>
        </p:txBody>
      </p:sp>
      <p:sp>
        <p:nvSpPr>
          <p:cNvPr id="4" name="3 Marcador de número de diapositiva"/>
          <p:cNvSpPr>
            <a:spLocks noGrp="1"/>
          </p:cNvSpPr>
          <p:nvPr>
            <p:ph type="sldNum" sz="quarter" idx="5"/>
          </p:nvPr>
        </p:nvSpPr>
        <p:spPr/>
        <p:txBody>
          <a:bodyPr/>
          <a:lstStyle/>
          <a:p>
            <a:pPr>
              <a:defRPr/>
            </a:pPr>
            <a:fld id="{5C7C21E1-1C62-426F-BCAE-C675BA8112A6}"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Torrigiani</a:t>
            </a:r>
          </a:p>
        </p:txBody>
      </p:sp>
      <p:sp>
        <p:nvSpPr>
          <p:cNvPr id="4" name="3 Marcador de número de diapositiva"/>
          <p:cNvSpPr>
            <a:spLocks noGrp="1"/>
          </p:cNvSpPr>
          <p:nvPr>
            <p:ph type="sldNum" sz="quarter" idx="5"/>
          </p:nvPr>
        </p:nvSpPr>
        <p:spPr/>
        <p:txBody>
          <a:bodyPr/>
          <a:lstStyle/>
          <a:p>
            <a:pPr>
              <a:defRPr/>
            </a:pPr>
            <a:fld id="{456E9E31-8A81-402B-B371-87DF61A4FB27}"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Torrigiani</a:t>
            </a:r>
          </a:p>
        </p:txBody>
      </p:sp>
      <p:sp>
        <p:nvSpPr>
          <p:cNvPr id="4" name="3 Marcador de número de diapositiva"/>
          <p:cNvSpPr>
            <a:spLocks noGrp="1"/>
          </p:cNvSpPr>
          <p:nvPr>
            <p:ph type="sldNum" sz="quarter" idx="5"/>
          </p:nvPr>
        </p:nvSpPr>
        <p:spPr/>
        <p:txBody>
          <a:bodyPr/>
          <a:lstStyle/>
          <a:p>
            <a:pPr>
              <a:defRPr/>
            </a:pPr>
            <a:fld id="{9411D956-A12D-4C1F-89F6-33CE6DF9A617}"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Vila Torigiani</a:t>
            </a:r>
          </a:p>
        </p:txBody>
      </p:sp>
      <p:sp>
        <p:nvSpPr>
          <p:cNvPr id="4" name="3 Marcador de número de diapositiva"/>
          <p:cNvSpPr>
            <a:spLocks noGrp="1"/>
          </p:cNvSpPr>
          <p:nvPr>
            <p:ph type="sldNum" sz="quarter" idx="5"/>
          </p:nvPr>
        </p:nvSpPr>
        <p:spPr/>
        <p:txBody>
          <a:bodyPr/>
          <a:lstStyle/>
          <a:p>
            <a:pPr>
              <a:defRPr/>
            </a:pPr>
            <a:fld id="{00278728-09A4-4353-B1B2-74B7E55512D9}"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Torrigiano</a:t>
            </a:r>
          </a:p>
        </p:txBody>
      </p:sp>
      <p:sp>
        <p:nvSpPr>
          <p:cNvPr id="4" name="3 Marcador de número de diapositiva"/>
          <p:cNvSpPr>
            <a:spLocks noGrp="1"/>
          </p:cNvSpPr>
          <p:nvPr>
            <p:ph type="sldNum" sz="quarter" idx="5"/>
          </p:nvPr>
        </p:nvSpPr>
        <p:spPr/>
        <p:txBody>
          <a:bodyPr/>
          <a:lstStyle/>
          <a:p>
            <a:pPr>
              <a:defRPr/>
            </a:pPr>
            <a:fld id="{49C0B159-4BAF-46EC-AE97-75F5C2801583}" type="slidenum">
              <a:rPr lang="es-ES">
                <a:solidFill>
                  <a:prstClr val="black"/>
                </a:solidFill>
              </a:rPr>
              <a:pPr>
                <a:defRPr/>
              </a:pPr>
              <a:t>167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12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image" Target="../media/image138.jpeg"/></Relationships>
</file>

<file path=ppt/slides/_rels/slide15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448272"/>
          </a:xfrm>
        </p:spPr>
        <p:txBody>
          <a:bodyPr>
            <a:normAutofit fontScale="90000"/>
          </a:bodyPr>
          <a:lstStyle/>
          <a:p>
            <a:r>
              <a:rPr lang="es-ES" sz="3600" dirty="0"/>
              <a:t>EUROPA.-LA VUELTA AL MUNDO EN 885 JARDINES.-ITALIA.-</a:t>
            </a:r>
            <a:br>
              <a:rPr lang="es-ES" sz="3600" dirty="0"/>
            </a:br>
            <a:r>
              <a:rPr lang="es-ES" sz="3600" dirty="0"/>
              <a:t>ITALIAN GARDENS.- D</a:t>
            </a:r>
            <a:br>
              <a:rPr lang="es-ES" dirty="0"/>
            </a:br>
            <a:endParaRPr lang="es-ES" dirty="0"/>
          </a:p>
        </p:txBody>
      </p:sp>
      <p:sp>
        <p:nvSpPr>
          <p:cNvPr id="3" name="2 Subtítulo"/>
          <p:cNvSpPr>
            <a:spLocks noGrp="1"/>
          </p:cNvSpPr>
          <p:nvPr>
            <p:ph type="subTitle" idx="1"/>
          </p:nvPr>
        </p:nvSpPr>
        <p:spPr>
          <a:xfrm>
            <a:off x="2555776" y="4365104"/>
            <a:ext cx="5184576" cy="1371600"/>
          </a:xfrm>
        </p:spPr>
        <p:txBody>
          <a:bodyPr>
            <a:normAutofit/>
          </a:bodyPr>
          <a:lstStyle/>
          <a:p>
            <a:r>
              <a:rPr lang="es-ES" dirty="0"/>
              <a:t>Seleccion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755576" y="274638"/>
            <a:ext cx="7169224" cy="1143000"/>
          </a:xfrm>
        </p:spPr>
        <p:txBody>
          <a:bodyPr>
            <a:normAutofit/>
          </a:bodyPr>
          <a:lstStyle/>
          <a:p>
            <a:pPr eaLnBrk="1" hangingPunct="1"/>
            <a:r>
              <a:rPr lang="es-ES" sz="3600" b="1" dirty="0"/>
              <a:t>Villa Cetinale</a:t>
            </a:r>
          </a:p>
        </p:txBody>
      </p:sp>
      <p:sp>
        <p:nvSpPr>
          <p:cNvPr id="4099" name="2 Marcador de contenido"/>
          <p:cNvSpPr>
            <a:spLocks noGrp="1"/>
          </p:cNvSpPr>
          <p:nvPr>
            <p:ph sz="quarter" idx="1"/>
          </p:nvPr>
        </p:nvSpPr>
        <p:spPr/>
        <p:txBody>
          <a:bodyPr/>
          <a:lstStyle/>
          <a:p>
            <a:pPr eaLnBrk="1" hangingPunct="1"/>
            <a:r>
              <a:rPr lang="es-ES" b="1" dirty="0"/>
              <a:t>Villa Cetinale</a:t>
            </a:r>
            <a:r>
              <a:rPr lang="es-ES" dirty="0"/>
              <a:t> es una villa del siglo XVII en la Toscana, Italia, situada en la aldea de Cetinale cerca de Sovicille y al oeste a unos 12 km de Siena. </a:t>
            </a:r>
          </a:p>
          <a:p>
            <a:pPr eaLnBrk="1" hangingPunct="1"/>
            <a:r>
              <a:rPr lang="es-ES" dirty="0"/>
              <a:t> La villa, originalmente llamada Villa Chigi, fue construida por el cardenal Flavio Chigi, Príncipe de Farnesio, Duque de Ariccia y Príncipe del Sacro Imperio Romano Germánico, sobrino de Pope Alexander VII. </a:t>
            </a:r>
          </a:p>
          <a:p>
            <a:pPr eaLnBrk="1" hangingPunct="1"/>
            <a:r>
              <a:rPr lang="es-ES" dirty="0"/>
              <a:t>Empleó a  Carlo Fontana para planificar la villa y los jardines en 1680.</a:t>
            </a:r>
          </a:p>
          <a:p>
            <a:pPr eaLnBrk="1" hangingPunct="1"/>
            <a:endParaRPr lang="es-ES" dirty="0"/>
          </a:p>
        </p:txBody>
      </p:sp>
    </p:spTree>
    <p:extLst>
      <p:ext uri="{BB962C8B-B14F-4D97-AF65-F5344CB8AC3E}">
        <p14:creationId xmlns:p14="http://schemas.microsoft.com/office/powerpoint/2010/main" val="3843987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2 Marcador de contenido"/>
          <p:cNvSpPr>
            <a:spLocks noGrp="1"/>
          </p:cNvSpPr>
          <p:nvPr>
            <p:ph sz="quarter" idx="1"/>
          </p:nvPr>
        </p:nvSpPr>
        <p:spPr>
          <a:xfrm>
            <a:off x="457200" y="1214438"/>
            <a:ext cx="7571184" cy="5110162"/>
          </a:xfrm>
        </p:spPr>
        <p:txBody>
          <a:bodyPr/>
          <a:lstStyle/>
          <a:p>
            <a:pPr eaLnBrk="1" hangingPunct="1"/>
            <a:r>
              <a:rPr lang="es-ES" dirty="0"/>
              <a:t>Después de su muerte pasó a su familia, el Chigi-Zondadari, donde permaneció hasta que fue adquirida, en un estado algo ruinoso, por Antonio Lambton en 1977, a raíz de un escándalo en Inglaterra. </a:t>
            </a:r>
          </a:p>
          <a:p>
            <a:pPr eaLnBrk="1" hangingPunct="1"/>
            <a:r>
              <a:rPr lang="es-ES" dirty="0"/>
              <a:t>Lambton retirado allí,  restauro meticulosamente la casa y los jardines, y finalmente murió en el Hospital de Siena el 30 de diciembre de 2006. </a:t>
            </a:r>
          </a:p>
          <a:p>
            <a:pPr eaLnBrk="1" hangingPunct="1"/>
            <a:r>
              <a:rPr lang="es-ES" dirty="0"/>
              <a:t>La casa es notable sobre todo por la magnitud y la belleza de sus jardines.</a:t>
            </a:r>
          </a:p>
        </p:txBody>
      </p:sp>
    </p:spTree>
    <p:extLst>
      <p:ext uri="{BB962C8B-B14F-4D97-AF65-F5344CB8AC3E}">
        <p14:creationId xmlns:p14="http://schemas.microsoft.com/office/powerpoint/2010/main" val="2506268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1 Imagen" descr="Villa_cetinale_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2 Imagen" descr="Villa_cetinale_0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458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 Imagen" descr="Villa_Cetinal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2 Imagen" descr="Villa_cetinale_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162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Villa_Cetinal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932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Villa_Cetinal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899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pPr eaLnBrk="1" hangingPunct="1"/>
            <a:r>
              <a:rPr lang="es-ES" dirty="0"/>
              <a:t>Villa Medici La Petraia</a:t>
            </a:r>
          </a:p>
        </p:txBody>
      </p:sp>
      <p:sp>
        <p:nvSpPr>
          <p:cNvPr id="10243" name="2 Marcador de contenido"/>
          <p:cNvSpPr>
            <a:spLocks noGrp="1"/>
          </p:cNvSpPr>
          <p:nvPr>
            <p:ph sz="quarter" idx="1"/>
          </p:nvPr>
        </p:nvSpPr>
        <p:spPr/>
        <p:txBody>
          <a:bodyPr/>
          <a:lstStyle/>
          <a:p>
            <a:pPr eaLnBrk="1" hangingPunct="1"/>
            <a:r>
              <a:rPr lang="es-ES" b="1" dirty="0"/>
              <a:t>La Villa Medici Petraia esta</a:t>
            </a:r>
            <a:r>
              <a:rPr lang="es-ES" dirty="0"/>
              <a:t> situada en la zona montañosa de Castello, en Petraia. Florencia.</a:t>
            </a:r>
          </a:p>
          <a:p>
            <a:pPr eaLnBrk="1" hangingPunct="1"/>
            <a:r>
              <a:rPr lang="es-ES" dirty="0"/>
              <a:t> Es considerada una de las villas más bellas y famosas de los Medici, situada en una posición panorámica con vistas a la ciudad de Florencia.</a:t>
            </a:r>
          </a:p>
          <a:p>
            <a:pPr eaLnBrk="1" hangingPunct="1"/>
            <a:r>
              <a:rPr lang="es-ES" dirty="0"/>
              <a:t>La villa está rodeada de verde en la parte delantera, con vistas panorámicas hacia la ciudad, hay jardines formales, mientras que la parte posterior se encuentra el gran parque.</a:t>
            </a:r>
          </a:p>
        </p:txBody>
      </p:sp>
    </p:spTree>
    <p:extLst>
      <p:ext uri="{BB962C8B-B14F-4D97-AF65-F5344CB8AC3E}">
        <p14:creationId xmlns:p14="http://schemas.microsoft.com/office/powerpoint/2010/main" val="939020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571184" cy="5324475"/>
          </a:xfrm>
        </p:spPr>
        <p:txBody>
          <a:bodyPr>
            <a:normAutofit/>
          </a:bodyPr>
          <a:lstStyle/>
          <a:p>
            <a:pPr marL="274320" indent="-274320" eaLnBrk="1" fontAlgn="auto" hangingPunct="1">
              <a:spcAft>
                <a:spcPts val="0"/>
              </a:spcAft>
              <a:buClr>
                <a:schemeClr val="accent3"/>
              </a:buClr>
              <a:buFont typeface="Wingdings 2"/>
              <a:buChar char=""/>
              <a:defRPr/>
            </a:pPr>
            <a:r>
              <a:rPr lang="es-ES" dirty="0"/>
              <a:t>Los jardines están divididos en tres niveles, aprovechando la pendiente irregular de la colina.</a:t>
            </a:r>
          </a:p>
          <a:p>
            <a:pPr marL="274320" indent="-274320" eaLnBrk="1" fontAlgn="auto" hangingPunct="1">
              <a:spcAft>
                <a:spcPts val="0"/>
              </a:spcAft>
              <a:buClr>
                <a:schemeClr val="accent3"/>
              </a:buClr>
              <a:buFont typeface="Wingdings 2"/>
              <a:buChar char=""/>
              <a:defRPr/>
            </a:pPr>
            <a:r>
              <a:rPr lang="es-ES" dirty="0"/>
              <a:t> La terraza superior, a ras del edificio, donde hay unas excelentes vistas de Florencia, se compone de dos grandes jardines uno de  </a:t>
            </a:r>
            <a:r>
              <a:rPr lang="es-ES" i="1" dirty="0"/>
              <a:t>césped al</a:t>
            </a:r>
            <a:r>
              <a:rPr lang="es-ES" dirty="0"/>
              <a:t> este </a:t>
            </a:r>
            <a:r>
              <a:rPr lang="es-ES" i="1" dirty="0"/>
              <a:t>de la figura como</a:t>
            </a:r>
            <a:r>
              <a:rPr lang="es-ES" dirty="0"/>
              <a:t> se llama y el otro </a:t>
            </a:r>
            <a:r>
              <a:rPr lang="es-ES" i="1" dirty="0"/>
              <a:t>Plan de oeste</a:t>
            </a:r>
            <a:r>
              <a:rPr lang="es-ES" dirty="0"/>
              <a:t> o en el </a:t>
            </a:r>
            <a:r>
              <a:rPr lang="es-ES" i="1" dirty="0"/>
              <a:t>césped</a:t>
            </a:r>
            <a:r>
              <a:rPr lang="es-ES" dirty="0"/>
              <a:t> al oeste </a:t>
            </a:r>
            <a:r>
              <a:rPr lang="es-ES" i="1" dirty="0"/>
              <a:t>de los castaños.</a:t>
            </a:r>
          </a:p>
          <a:p>
            <a:pPr marL="274320" indent="-274320" eaLnBrk="1" fontAlgn="auto" hangingPunct="1">
              <a:spcAft>
                <a:spcPts val="0"/>
              </a:spcAft>
              <a:buClr>
                <a:schemeClr val="accent3"/>
              </a:buClr>
              <a:buFont typeface="Wingdings 2"/>
              <a:buChar char=""/>
              <a:defRPr/>
            </a:pPr>
            <a:r>
              <a:rPr lang="es-ES" dirty="0"/>
              <a:t>El parque es un trabajo romántico es de Leopold II de Lorena, que en 1818 quería fusionar los vecinos de dos fincas Castillo y Petraia.</a:t>
            </a:r>
          </a:p>
        </p:txBody>
      </p:sp>
    </p:spTree>
    <p:extLst>
      <p:ext uri="{BB962C8B-B14F-4D97-AF65-F5344CB8AC3E}">
        <p14:creationId xmlns:p14="http://schemas.microsoft.com/office/powerpoint/2010/main" val="3678883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El proyecto se basó en la creación de una vía de conexión entre las dos casas, de las que parten los senderos y caminos  nada más  subir  a la colina, y  la apertura de puntos de vista en perspectiva ya los arroyos  y lagos.</a:t>
            </a:r>
          </a:p>
          <a:p>
            <a:endParaRPr lang="es-ES" dirty="0"/>
          </a:p>
        </p:txBody>
      </p:sp>
    </p:spTree>
    <p:extLst>
      <p:ext uri="{BB962C8B-B14F-4D97-AF65-F5344CB8AC3E}">
        <p14:creationId xmlns:p14="http://schemas.microsoft.com/office/powerpoint/2010/main" val="2538197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2 Imagen" descr="Villa_la_pietr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698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Villa_la_pietra.-terrazza_sud_con_grot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333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Villa_La_Petrai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828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Villa_la_pietra.-giardino_est_stat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090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2 Imagen" descr="Villa_La_Petraia_giardini_all Italian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045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Villa_La_Petraia_giardini_all ital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845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Villa_la_pietra giardi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567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Villa_la_pietra giardino_est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32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Villa_la_pietra,_giardi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999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Villa_la_pietra,_giardino_est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691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Villa_la_pietra,_giardino_e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6526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Villa_la_pietra,_giardino_est,_pergola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725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Villa_la_pietra,_giardino_est,_prato_degli_archi_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317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Villa_la_pietra,_pomario,_cancello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138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Villa_la_pietra,_giardino_est,_rotonda,_glici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847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Villa_la_pietra,_giardino_est,_rotonda,_scorcio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076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Villa_la_pietra,_giardino_est,_rotonda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076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Villa_la_pietra,_giardino_est,_rotonda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991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Villa_la_pietra,_giardino_est,_teatrino_di_verzur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224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Villa_la_pietra,_giardino_su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731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Villa_la_pietra,_giardino_su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480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Villa_la_pietra,_giardino_sud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002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Villa_la_pietra,_poma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03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Villa_la_pietra,_pomario,_fontana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651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Villa_la_pietra,_pomario,_limonai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0506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Villa_la_pietra,_pomario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0"/>
            <a:ext cx="9096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388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Villa_la_pietra.-Terrazza_sud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3261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Villa_la_pietra.-giardino_est.-vialetto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3096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Villa_la_pietra.-pomario.-limonaia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573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pPr eaLnBrk="1" hangingPunct="1"/>
            <a:r>
              <a:rPr lang="es-ES" dirty="0"/>
              <a:t>Villa Malfitano</a:t>
            </a:r>
          </a:p>
        </p:txBody>
      </p:sp>
      <p:sp>
        <p:nvSpPr>
          <p:cNvPr id="38915"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b="1" dirty="0"/>
              <a:t>Villa Malfitano Whitaker</a:t>
            </a:r>
            <a:r>
              <a:rPr lang="es-ES" dirty="0"/>
              <a:t> con su jardín se encuentra en Palermo, y hoy alberga la Fundación Whitaker.</a:t>
            </a:r>
          </a:p>
          <a:p>
            <a:pPr marL="274320" indent="-274320" eaLnBrk="1" fontAlgn="auto" hangingPunct="1">
              <a:spcAft>
                <a:spcPts val="0"/>
              </a:spcAft>
              <a:buClr>
                <a:schemeClr val="accent3"/>
              </a:buClr>
              <a:buFont typeface="Wingdings 2"/>
              <a:buChar char=""/>
              <a:defRPr/>
            </a:pPr>
            <a:r>
              <a:rPr lang="es-ES" dirty="0"/>
              <a:t>El jardín fue diseñado por Emilio Kunzmann y se extiende por más de 5 hectáreas.</a:t>
            </a:r>
          </a:p>
          <a:p>
            <a:pPr marL="274320" indent="-274320" eaLnBrk="1" fontAlgn="auto" hangingPunct="1">
              <a:spcAft>
                <a:spcPts val="0"/>
              </a:spcAft>
              <a:buClr>
                <a:schemeClr val="accent3"/>
              </a:buClr>
              <a:buFont typeface="Wingdings 2"/>
              <a:buChar char=""/>
              <a:defRPr/>
            </a:pPr>
            <a:r>
              <a:rPr lang="es-ES" dirty="0"/>
              <a:t> La entrada por Via Dante se caracteriza por una imponente forjado, puertas de hierro y parte de jardín adyacente a ella de estilo ingles, con las vías que permiten un camino entre las asimetrías del espacio, mientras que la otra parte se hizo al estilo italiano y se caracteriza por los espacios dispuestos geométricamente y simétricamente alrededor de la villa.</a:t>
            </a:r>
          </a:p>
        </p:txBody>
      </p:sp>
    </p:spTree>
    <p:extLst>
      <p:ext uri="{BB962C8B-B14F-4D97-AF65-F5344CB8AC3E}">
        <p14:creationId xmlns:p14="http://schemas.microsoft.com/office/powerpoint/2010/main" val="30919017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Villa_malfitano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6182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3 Imagen" descr="Villa_malfitano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7398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Villa_malfitano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009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Villa_malfitano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13905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Villa_malfitano1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816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Villa_malfitano1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9107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Villa Reale di Marlia </a:t>
            </a:r>
          </a:p>
        </p:txBody>
      </p:sp>
      <p:sp>
        <p:nvSpPr>
          <p:cNvPr id="49155" name="2 Marcador de contenido"/>
          <p:cNvSpPr>
            <a:spLocks noGrp="1"/>
          </p:cNvSpPr>
          <p:nvPr>
            <p:ph sz="quarter" idx="1"/>
          </p:nvPr>
        </p:nvSpPr>
        <p:spPr/>
        <p:txBody>
          <a:bodyPr/>
          <a:lstStyle/>
          <a:p>
            <a:pPr eaLnBrk="1" hangingPunct="1"/>
            <a:r>
              <a:rPr lang="es-ES" dirty="0"/>
              <a:t>La Villa Reale de </a:t>
            </a:r>
            <a:r>
              <a:rPr lang="es-ES" b="1" dirty="0"/>
              <a:t>Marlia </a:t>
            </a:r>
            <a:r>
              <a:rPr lang="es-ES" dirty="0"/>
              <a:t>es una residencia del Renacimiento italiano en la provincia de Lucca, Toscana.</a:t>
            </a:r>
          </a:p>
          <a:p>
            <a:pPr eaLnBrk="1" hangingPunct="1"/>
            <a:r>
              <a:rPr lang="es-ES" dirty="0"/>
              <a:t> Es famosa por el jardín de  agua, especialmente el agua en movimiento.</a:t>
            </a:r>
          </a:p>
          <a:p>
            <a:pPr eaLnBrk="1" hangingPunct="1"/>
            <a:endParaRPr lang="es-ES" dirty="0"/>
          </a:p>
        </p:txBody>
      </p:sp>
    </p:spTree>
    <p:extLst>
      <p:ext uri="{BB962C8B-B14F-4D97-AF65-F5344CB8AC3E}">
        <p14:creationId xmlns:p14="http://schemas.microsoft.com/office/powerpoint/2010/main" val="14034370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Villa_reale_di_marlia,_parco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281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Villa_reale_di_marli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9606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Villa_reale_di_marlia,_palazzini_dell'orologio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7081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Villa_reale_di_marlia,_villa_del_vescovo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701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Villa_reale_di_marlia,_giardino_dei_limo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9936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Villa_reale_di_marlia,_teatro_d'acqu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4593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Villa_reale_mar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687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Villa_reale_di_marlia,_giardino_dei_limoni,_esedra_nord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7747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Villa_reale_di_marlia,_giardino_dei_limoni,_esedra_sud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8085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Villa_reale_di_marlia,_prato,_statua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2 Imagen" descr="-Villa_reale_di_marlia,_prato,_statua_0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4407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Villa_reale_di_marlia,_giardino_dei_limoni,_esedra_nord_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904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Villa_reale_marlia_ita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3732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Villa_reale_di_marlia,_fontana_a_spruzzo,_cance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7271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lla_reale_di_marlia,_fontana_a_spruzzo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0999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lla_reale_di_marlia,_giardino_dei_limoni,_vasc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5712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illa_reale_di_marlia,_padiglione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551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Villa_reale_di_marlia,_giardino_dei_limoni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1172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Villa_reale_di_marlia,_giardino_dei_limoni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7465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Villa_reale_di_marlia,_teatro_di_verzur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7256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dirty="0"/>
              <a:t>Jardin Botanico de Padua</a:t>
            </a:r>
          </a:p>
        </p:txBody>
      </p:sp>
      <p:sp>
        <p:nvSpPr>
          <p:cNvPr id="69635" name="2 Marcador de contenido"/>
          <p:cNvSpPr>
            <a:spLocks noGrp="1"/>
          </p:cNvSpPr>
          <p:nvPr>
            <p:ph sz="quarter" idx="1"/>
          </p:nvPr>
        </p:nvSpPr>
        <p:spPr/>
        <p:txBody>
          <a:bodyPr/>
          <a:lstStyle/>
          <a:p>
            <a:pPr eaLnBrk="1" hangingPunct="1"/>
            <a:r>
              <a:rPr lang="es-ES" dirty="0"/>
              <a:t>El </a:t>
            </a:r>
            <a:r>
              <a:rPr lang="es-ES" b="1" dirty="0"/>
              <a:t>Jardín Botánico de Padua</a:t>
            </a:r>
            <a:r>
              <a:rPr lang="es-ES" dirty="0"/>
              <a:t> se encuentra en Padua (Italia). </a:t>
            </a:r>
          </a:p>
          <a:p>
            <a:pPr eaLnBrk="1" hangingPunct="1"/>
            <a:r>
              <a:rPr lang="es-ES" dirty="0"/>
              <a:t>Fue fundado en 1545, siendo el jardín botánico universitario aún existente, más antiguo del mundo.</a:t>
            </a:r>
          </a:p>
          <a:p>
            <a:pPr eaLnBrk="1" hangingPunct="1"/>
            <a:r>
              <a:rPr lang="es-ES" dirty="0"/>
              <a:t> El primero en ser establecido fue el Jardín Botánico de Pisa, fundado en 1544, en el transcurso de la historia ha cambiado poco el jardín, encontrándose en la localización que tenía en 1591.</a:t>
            </a:r>
          </a:p>
          <a:p>
            <a:pPr eaLnBrk="1" hangingPunct="1"/>
            <a:r>
              <a:rPr lang="es-ES" dirty="0"/>
              <a:t>El jardín botánico tiene actualmente una superficie de casi 22 mil metro cuadrados.</a:t>
            </a:r>
          </a:p>
          <a:p>
            <a:pPr eaLnBrk="1" hangingPunct="1"/>
            <a:endParaRPr lang="es-ES" dirty="0"/>
          </a:p>
        </p:txBody>
      </p:sp>
    </p:spTree>
    <p:extLst>
      <p:ext uri="{BB962C8B-B14F-4D97-AF65-F5344CB8AC3E}">
        <p14:creationId xmlns:p14="http://schemas.microsoft.com/office/powerpoint/2010/main" val="18750723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457200" y="928688"/>
            <a:ext cx="7571184" cy="5395912"/>
          </a:xfrm>
        </p:spPr>
        <p:txBody>
          <a:bodyPr/>
          <a:lstStyle/>
          <a:p>
            <a:pPr eaLnBrk="1" hangingPunct="1"/>
            <a:r>
              <a:rPr lang="es-ES" dirty="0"/>
              <a:t>La estructura está circundada por un muro circular construido en el 1552 con el propósito de surtir de hierbas medicinales. </a:t>
            </a:r>
          </a:p>
          <a:p>
            <a:pPr eaLnBrk="1" hangingPunct="1"/>
            <a:r>
              <a:rPr lang="es-ES" dirty="0"/>
              <a:t>En el interior cuatro divisiones que a su vez están divididos en arriates con  plantas.</a:t>
            </a:r>
          </a:p>
          <a:p>
            <a:pPr eaLnBrk="1" hangingPunct="1"/>
            <a:r>
              <a:rPr lang="es-ES" dirty="0"/>
              <a:t> En el centro un estanque para las plantas acuáticas que está alimentado por una fuente de agua caliente que mana de un estrato trescientos metros por debajo del jardín.</a:t>
            </a:r>
          </a:p>
          <a:p>
            <a:pPr eaLnBrk="1" hangingPunct="1"/>
            <a:r>
              <a:rPr lang="es-ES" dirty="0"/>
              <a:t>Debido a una escasez de invernáculos, las plantas están situadas principalmente al aire libre.</a:t>
            </a:r>
          </a:p>
        </p:txBody>
      </p:sp>
    </p:spTree>
    <p:extLst>
      <p:ext uri="{BB962C8B-B14F-4D97-AF65-F5344CB8AC3E}">
        <p14:creationId xmlns:p14="http://schemas.microsoft.com/office/powerpoint/2010/main" val="34793397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457200" y="928688"/>
            <a:ext cx="7427168" cy="5395912"/>
          </a:xfrm>
        </p:spPr>
        <p:txBody>
          <a:bodyPr>
            <a:normAutofit fontScale="92500"/>
          </a:bodyPr>
          <a:lstStyle/>
          <a:p>
            <a:pPr eaLnBrk="1" hangingPunct="1"/>
            <a:r>
              <a:rPr lang="es-ES" dirty="0"/>
              <a:t>Actualmente las colecciones incluyen:</a:t>
            </a:r>
          </a:p>
          <a:p>
            <a:pPr eaLnBrk="1" hangingPunct="1"/>
            <a:r>
              <a:rPr lang="es-ES" dirty="0"/>
              <a:t>Las </a:t>
            </a:r>
            <a:r>
              <a:rPr lang="es-ES" i="1" dirty="0"/>
              <a:t>plantas medicinales</a:t>
            </a:r>
            <a:r>
              <a:rPr lang="es-ES" dirty="0"/>
              <a:t> son las más importantes, siendo las que representan el propósito original del jardín botánico. Estas se clasifican según taxonomía de Engler, basada en la filogenética, las relaciones entre las familias. Cada planta se etiqueta con su sustantivo científico y sus características terapéuticas principales.</a:t>
            </a:r>
          </a:p>
          <a:p>
            <a:pPr eaLnBrk="1" hangingPunct="1"/>
            <a:r>
              <a:rPr lang="es-ES" dirty="0"/>
              <a:t>Una colección de </a:t>
            </a:r>
            <a:r>
              <a:rPr lang="es-ES" i="1" dirty="0"/>
              <a:t>plantas venenosas</a:t>
            </a:r>
            <a:r>
              <a:rPr lang="es-ES" dirty="0"/>
              <a:t> se ha instalado recientemente con paneles didácticos: muchas de estas plantas venenosas se encuentran también en el sector de las plantas medicinales porque en cantidades convenientes pueden ser utilizadas para tratar las enfermedades.</a:t>
            </a:r>
          </a:p>
          <a:p>
            <a:pPr eaLnBrk="1" hangingPunct="1"/>
            <a:endParaRPr lang="es-ES" dirty="0"/>
          </a:p>
        </p:txBody>
      </p:sp>
    </p:spTree>
    <p:extLst>
      <p:ext uri="{BB962C8B-B14F-4D97-AF65-F5344CB8AC3E}">
        <p14:creationId xmlns:p14="http://schemas.microsoft.com/office/powerpoint/2010/main" val="32538442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457200" y="1000125"/>
            <a:ext cx="7571184" cy="5324475"/>
          </a:xfrm>
        </p:spPr>
        <p:txBody>
          <a:bodyPr/>
          <a:lstStyle/>
          <a:p>
            <a:pPr eaLnBrk="1" hangingPunct="1"/>
            <a:r>
              <a:rPr lang="es-ES" dirty="0"/>
              <a:t>Plantas insectívoras, plantas que se encuentran en suelos pobres en nitrógeno, estas plantas para sobrevivir, deben utilizar las proteínas de algunos pequeños insectos capturados con sus hojas para contrarrestar sus deficiencias de nutrientes. Plantas crasas en una reconstrucción de un hábitat desértico (en primavera y verano). Orquídeas, con un microhábitat húmedo caliente que permite el cultivo de estas plantas procedentes de bosques tropicales. Plantas acuáticas que crecen aquí en muchos estanques, y experimentan adaptaciones similares causadas por los hábitat originales</a:t>
            </a:r>
          </a:p>
        </p:txBody>
      </p:sp>
    </p:spTree>
    <p:extLst>
      <p:ext uri="{BB962C8B-B14F-4D97-AF65-F5344CB8AC3E}">
        <p14:creationId xmlns:p14="http://schemas.microsoft.com/office/powerpoint/2010/main" val="8189529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457200" y="785813"/>
            <a:ext cx="7427168" cy="6072187"/>
          </a:xfrm>
        </p:spPr>
        <p:txBody>
          <a:bodyPr/>
          <a:lstStyle/>
          <a:p>
            <a:pPr eaLnBrk="1" hangingPunct="1"/>
            <a:r>
              <a:rPr lang="es-ES" dirty="0"/>
              <a:t>Plantas del maquis mediterráneo, que contiene la vegetación costera típica de la cuenca mediterránea, caracterizada por un clima de veranos calientes e inviernos suaves. Una impenetrable maraña que se compone de un matorral de plantas perennes leñosas y los árboles así como numerosas plantas trepadoras, a menudo espinosas.</a:t>
            </a:r>
          </a:p>
          <a:p>
            <a:pPr eaLnBrk="1" hangingPunct="1"/>
            <a:r>
              <a:rPr lang="es-ES" dirty="0"/>
              <a:t> Jardín Alpino: plantas características de clima alpino típico, sistema que se encuentra sobre la ladera de la montaña. Caracterizado por las zonas del detritus rocoso donde las plantas de porte herbáceo hunden sus raíces en este suelo suelto y pobre, junto con los arbustos, y los árboles torcidos pequeños tales como el pino del mugo y el enebro enano. </a:t>
            </a:r>
          </a:p>
        </p:txBody>
      </p:sp>
    </p:spTree>
    <p:extLst>
      <p:ext uri="{BB962C8B-B14F-4D97-AF65-F5344CB8AC3E}">
        <p14:creationId xmlns:p14="http://schemas.microsoft.com/office/powerpoint/2010/main" val="20383514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adova_Incrocio_via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800"/>
            <a:ext cx="9144000" cy="675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891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Orto Botanico de Pad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17514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Orto Botanico de Padu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94852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Orto Botanico de Padu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1961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Orto Botanico de Padu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1783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Orto Botanico de Padu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3614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dova_Fontana_4_stagio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0"/>
            <a:ext cx="9144000" cy="673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6298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dova_Fontana_Teofras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23408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dova_Nymphaea_fla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8885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dova_Lampranthus_deltoid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53998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dova_Platanus_orientalis del 16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2 Imagen" descr="Padova_Platanus_orientalis_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7674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dova_Roccera_alp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6474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a:xfrm>
            <a:off x="457200" y="704850"/>
            <a:ext cx="8229600" cy="652463"/>
          </a:xfrm>
        </p:spPr>
        <p:txBody>
          <a:bodyPr>
            <a:normAutofit/>
          </a:bodyPr>
          <a:lstStyle/>
          <a:p>
            <a:pPr eaLnBrk="1" hangingPunct="1"/>
            <a:r>
              <a:rPr lang="es-ES" sz="3200" dirty="0"/>
              <a:t>Vatican Gardens</a:t>
            </a:r>
          </a:p>
        </p:txBody>
      </p:sp>
      <p:sp>
        <p:nvSpPr>
          <p:cNvPr id="87043" name="2 Marcador de contenido"/>
          <p:cNvSpPr>
            <a:spLocks noGrp="1"/>
          </p:cNvSpPr>
          <p:nvPr>
            <p:ph sz="quarter" idx="1"/>
          </p:nvPr>
        </p:nvSpPr>
        <p:spPr>
          <a:xfrm>
            <a:off x="457200" y="1928813"/>
            <a:ext cx="7571184" cy="4395787"/>
          </a:xfrm>
        </p:spPr>
        <p:txBody>
          <a:bodyPr/>
          <a:lstStyle/>
          <a:p>
            <a:pPr eaLnBrk="1" hangingPunct="1"/>
            <a:r>
              <a:rPr lang="es-ES" dirty="0"/>
              <a:t>Los </a:t>
            </a:r>
            <a:r>
              <a:rPr lang="es-ES" b="1" dirty="0"/>
              <a:t>jardines</a:t>
            </a:r>
            <a:r>
              <a:rPr lang="es-ES" dirty="0"/>
              <a:t> del </a:t>
            </a:r>
            <a:r>
              <a:rPr lang="es-ES" b="1" dirty="0"/>
              <a:t>Vaticano</a:t>
            </a:r>
            <a:r>
              <a:rPr lang="es-ES" dirty="0"/>
              <a:t>  en la Ciudad del Vaticano son jardines urbanos y parques que cubren más de la mitad del territorio del Vaticano, en el sur y el noreste.. Hay algunos edificios, tales como Radio Vaticano, dentro de los jardines. </a:t>
            </a:r>
          </a:p>
          <a:p>
            <a:pPr eaLnBrk="1" hangingPunct="1"/>
            <a:r>
              <a:rPr lang="es-ES" dirty="0"/>
              <a:t> Los jardines cubren aproximadamente 20 hectáreas , que son la mayoría de la Colina Vaticano. </a:t>
            </a:r>
          </a:p>
          <a:p>
            <a:pPr eaLnBrk="1" hangingPunct="1"/>
            <a:r>
              <a:rPr lang="es-ES" dirty="0"/>
              <a:t>El punto más alto es de 60 metros por encima del nivel medio del mar. </a:t>
            </a:r>
          </a:p>
          <a:p>
            <a:pPr eaLnBrk="1" hangingPunct="1"/>
            <a:endParaRPr lang="es-ES" dirty="0"/>
          </a:p>
        </p:txBody>
      </p:sp>
    </p:spTree>
    <p:extLst>
      <p:ext uri="{BB962C8B-B14F-4D97-AF65-F5344CB8AC3E}">
        <p14:creationId xmlns:p14="http://schemas.microsoft.com/office/powerpoint/2010/main" val="28327569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atican Gar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20611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atica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488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atican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2925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atican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5456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atican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8150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atican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0351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Vatican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5695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atican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0295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atican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8045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atican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41546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a:xfrm>
            <a:off x="457200" y="704850"/>
            <a:ext cx="8229600" cy="866775"/>
          </a:xfrm>
        </p:spPr>
        <p:txBody>
          <a:bodyPr>
            <a:normAutofit/>
          </a:bodyPr>
          <a:lstStyle/>
          <a:p>
            <a:pPr eaLnBrk="1" hangingPunct="1"/>
            <a:r>
              <a:rPr lang="es-ES" sz="3200" dirty="0"/>
              <a:t>Villa Gamberaia</a:t>
            </a:r>
          </a:p>
        </p:txBody>
      </p:sp>
      <p:sp>
        <p:nvSpPr>
          <p:cNvPr id="98307" name="2 Marcador de contenido"/>
          <p:cNvSpPr>
            <a:spLocks noGrp="1"/>
          </p:cNvSpPr>
          <p:nvPr>
            <p:ph sz="quarter" idx="1"/>
          </p:nvPr>
        </p:nvSpPr>
        <p:spPr>
          <a:xfrm>
            <a:off x="457200" y="1714500"/>
            <a:ext cx="7571184" cy="4610100"/>
          </a:xfrm>
        </p:spPr>
        <p:txBody>
          <a:bodyPr/>
          <a:lstStyle/>
          <a:p>
            <a:pPr eaLnBrk="1" hangingPunct="1"/>
            <a:r>
              <a:rPr lang="es-ES" b="1" dirty="0"/>
              <a:t>Villa Gamberaia</a:t>
            </a:r>
            <a:r>
              <a:rPr lang="es-ES" dirty="0"/>
              <a:t> es una villa toscana del siglo XIV cerca de Settignano, en las afueras de Florencia, es famosa por su jardín en terraza del siglo XVIII. La belleza de la creación fue alabada por Edith Wharton,que lo vieron después de años de inquilinato con la ocupación con sus parterres plantados con rosas y  coles.</a:t>
            </a:r>
          </a:p>
          <a:p>
            <a:pPr eaLnBrk="1" hangingPunct="1"/>
            <a:r>
              <a:rPr lang="es-ES" dirty="0"/>
              <a:t>Marcello Marchi lo restauro de su ruina después de la Segunda Guerra Mundial </a:t>
            </a:r>
            <a:r>
              <a:rPr lang="es-ES" baseline="30000" dirty="0"/>
              <a:t>[</a:t>
            </a:r>
            <a:r>
              <a:rPr lang="es-ES" dirty="0"/>
              <a:t>al inmaculado estado en que se encuentra hoy en día.</a:t>
            </a:r>
          </a:p>
        </p:txBody>
      </p:sp>
    </p:spTree>
    <p:extLst>
      <p:ext uri="{BB962C8B-B14F-4D97-AF65-F5344CB8AC3E}">
        <p14:creationId xmlns:p14="http://schemas.microsoft.com/office/powerpoint/2010/main" val="8948460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457200" y="1500188"/>
            <a:ext cx="7571184" cy="4824412"/>
          </a:xfrm>
        </p:spPr>
        <p:txBody>
          <a:bodyPr/>
          <a:lstStyle/>
          <a:p>
            <a:pPr eaLnBrk="1" hangingPunct="1"/>
            <a:r>
              <a:rPr lang="es-ES" dirty="0"/>
              <a:t>Tuvo conservación el jardín de Villa Gamberaia durante el siglo XIX, cuando los jardines más importantes de los más ricos propietarios fueron abandonados.</a:t>
            </a:r>
          </a:p>
          <a:p>
            <a:pPr eaLnBrk="1" hangingPunct="1"/>
            <a:r>
              <a:rPr lang="es-ES" dirty="0"/>
              <a:t> La villa fue adquirida en 1895 por la princesa Juana Ghyka, hermana de la reina Natalia de Serbia, que vivió aquí con su compañero estadounidense, el jardin fue completamente restaurado.</a:t>
            </a:r>
          </a:p>
          <a:p>
            <a:pPr eaLnBrk="1" hangingPunct="1"/>
            <a:r>
              <a:rPr lang="es-ES" dirty="0"/>
              <a:t>Fue ella quien sustituyó los estanques de agua por parterres. </a:t>
            </a:r>
          </a:p>
        </p:txBody>
      </p:sp>
    </p:spTree>
    <p:extLst>
      <p:ext uri="{BB962C8B-B14F-4D97-AF65-F5344CB8AC3E}">
        <p14:creationId xmlns:p14="http://schemas.microsoft.com/office/powerpoint/2010/main" val="32618564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p:txBody>
          <a:bodyPr/>
          <a:lstStyle/>
          <a:p>
            <a:pPr eaLnBrk="1" hangingPunct="1"/>
            <a:r>
              <a:rPr lang="es-ES" dirty="0"/>
              <a:t>.Durante la Segunda Guerra Mundial, la villa fue casi completamente destruida.</a:t>
            </a:r>
          </a:p>
          <a:p>
            <a:pPr eaLnBrk="1" hangingPunct="1"/>
            <a:r>
              <a:rPr lang="es-ES" dirty="0"/>
              <a:t> Marcello Marchi la restauro después de la guerra, con grabados antiguos, mapas y fotografías que le sirvieron de  orientación</a:t>
            </a:r>
          </a:p>
          <a:p>
            <a:endParaRPr lang="es-ES" dirty="0"/>
          </a:p>
        </p:txBody>
      </p:sp>
    </p:spTree>
    <p:extLst>
      <p:ext uri="{BB962C8B-B14F-4D97-AF65-F5344CB8AC3E}">
        <p14:creationId xmlns:p14="http://schemas.microsoft.com/office/powerpoint/2010/main" val="179989178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Villa Gamberaia.-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8796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Villa Gamberaia.-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4870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Villa Gamberai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0242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Villa Gambera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0875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Villa Gambera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4556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Villa Gamberaia.-italian_to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7592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a:xfrm>
            <a:off x="683568" y="274638"/>
            <a:ext cx="7241232" cy="1143000"/>
          </a:xfrm>
        </p:spPr>
        <p:txBody>
          <a:bodyPr>
            <a:normAutofit/>
          </a:bodyPr>
          <a:lstStyle/>
          <a:p>
            <a:pPr eaLnBrk="1" hangingPunct="1"/>
            <a:r>
              <a:rPr lang="es-ES" sz="3600" b="1" dirty="0"/>
              <a:t>Villa Carlotta</a:t>
            </a:r>
          </a:p>
        </p:txBody>
      </p:sp>
      <p:sp>
        <p:nvSpPr>
          <p:cNvPr id="107523" name="2 Marcador de contenido"/>
          <p:cNvSpPr>
            <a:spLocks noGrp="1"/>
          </p:cNvSpPr>
          <p:nvPr>
            <p:ph sz="quarter" idx="1"/>
          </p:nvPr>
        </p:nvSpPr>
        <p:spPr/>
        <p:txBody>
          <a:bodyPr/>
          <a:lstStyle/>
          <a:p>
            <a:pPr eaLnBrk="1" hangingPunct="1"/>
            <a:r>
              <a:rPr lang="es-ES" b="1" dirty="0"/>
              <a:t>Villa Carlotta</a:t>
            </a:r>
            <a:r>
              <a:rPr lang="es-ES" dirty="0"/>
              <a:t> es una villa en el norte de Italia en el Lago de Como.</a:t>
            </a:r>
          </a:p>
          <a:p>
            <a:pPr eaLnBrk="1" hangingPunct="1"/>
            <a:r>
              <a:rPr lang="es-ES" dirty="0"/>
              <a:t> Fue construida por el marqués de Milán Giorgio Clerici en 1690 y se extiende sobre una superficie de 70.000 m² en Tremezzo, frente a la península de Bellagio. </a:t>
            </a:r>
          </a:p>
          <a:p>
            <a:pPr eaLnBrk="1" hangingPunct="1"/>
            <a:r>
              <a:rPr lang="es-ES" dirty="0"/>
              <a:t>Un jardín a la italiana, con pasos, fuentes y esculturas se extendía al mismo tiempo. </a:t>
            </a:r>
          </a:p>
          <a:p>
            <a:pPr eaLnBrk="1" hangingPunct="1"/>
            <a:r>
              <a:rPr lang="es-ES" dirty="0"/>
              <a:t>Entre las estatuas son notables, </a:t>
            </a:r>
            <a:r>
              <a:rPr lang="es-ES" i="1" dirty="0"/>
              <a:t>Marte y Venus</a:t>
            </a:r>
            <a:r>
              <a:rPr lang="es-ES" dirty="0"/>
              <a:t> de Luigi Acquisti.</a:t>
            </a:r>
          </a:p>
        </p:txBody>
      </p:sp>
    </p:spTree>
    <p:extLst>
      <p:ext uri="{BB962C8B-B14F-4D97-AF65-F5344CB8AC3E}">
        <p14:creationId xmlns:p14="http://schemas.microsoft.com/office/powerpoint/2010/main" val="36633577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457200" y="1428750"/>
            <a:ext cx="7427168" cy="4895850"/>
          </a:xfrm>
        </p:spPr>
        <p:txBody>
          <a:bodyPr/>
          <a:lstStyle/>
          <a:p>
            <a:pPr eaLnBrk="1" hangingPunct="1"/>
            <a:r>
              <a:rPr lang="es-ES" dirty="0"/>
              <a:t>El arquitecto que diseñó la villa es desconocido.</a:t>
            </a:r>
          </a:p>
          <a:p>
            <a:pPr eaLnBrk="1" hangingPunct="1"/>
            <a:r>
              <a:rPr lang="es-ES" dirty="0"/>
              <a:t> Fue terminada en 1745, y permaneció en manos de marqués Clerici hasta 1795, cuando pasó por matrimonio con el banquero y político de Napoleón Giambattista Sommariva, quien añadió un frontón y el reloj. </a:t>
            </a:r>
          </a:p>
          <a:p>
            <a:pPr eaLnBrk="1" hangingPunct="1"/>
            <a:r>
              <a:rPr lang="es-ES" dirty="0"/>
              <a:t>En 1843 se le dio como regalo de bodas de la princesa Mariana de Prusia a su hija Charlotte, duquesa de Sajonia-Meiningen, que es la que le da nombre a la villa.</a:t>
            </a:r>
          </a:p>
        </p:txBody>
      </p:sp>
    </p:spTree>
    <p:extLst>
      <p:ext uri="{BB962C8B-B14F-4D97-AF65-F5344CB8AC3E}">
        <p14:creationId xmlns:p14="http://schemas.microsoft.com/office/powerpoint/2010/main" val="31661242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Villa Carlot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9464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Villa Carlo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8581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Villa Carlota.-Lago de Com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9854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Villa Carlot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1667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Villa Carlot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8641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Villa Carlo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2719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Villa Carlot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5217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Villa Carlot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4609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Villa Carlota.-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63444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Villa Carlot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5516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Villa Carlot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2110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Villa Carlot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13975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Villa Carlota.-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2704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Villa Carlot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8261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Villa Carlot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7363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Villa Carlot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229318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Villa Carlot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2 Imagen" descr="Villa Carlota.-1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26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Villa Carlot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165200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Villa Carlota.-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50531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Título"/>
          <p:cNvSpPr>
            <a:spLocks noGrp="1"/>
          </p:cNvSpPr>
          <p:nvPr>
            <p:ph type="title"/>
          </p:nvPr>
        </p:nvSpPr>
        <p:spPr>
          <a:xfrm>
            <a:off x="457200" y="704851"/>
            <a:ext cx="8229600" cy="1067966"/>
          </a:xfrm>
        </p:spPr>
        <p:txBody>
          <a:bodyPr>
            <a:normAutofit/>
          </a:bodyPr>
          <a:lstStyle/>
          <a:p>
            <a:pPr eaLnBrk="1" hangingPunct="1"/>
            <a:r>
              <a:rPr lang="es-ES" sz="3200" dirty="0"/>
              <a:t>Villa Giuccardini di Corsi Salviati</a:t>
            </a:r>
          </a:p>
        </p:txBody>
      </p:sp>
      <p:sp>
        <p:nvSpPr>
          <p:cNvPr id="129027" name="4 Marcador de contenido"/>
          <p:cNvSpPr>
            <a:spLocks noGrp="1"/>
          </p:cNvSpPr>
          <p:nvPr>
            <p:ph sz="quarter" idx="1"/>
          </p:nvPr>
        </p:nvSpPr>
        <p:spPr>
          <a:xfrm>
            <a:off x="395536" y="2132856"/>
            <a:ext cx="7488832" cy="3609975"/>
          </a:xfrm>
        </p:spPr>
        <p:txBody>
          <a:bodyPr/>
          <a:lstStyle/>
          <a:p>
            <a:pPr eaLnBrk="1" hangingPunct="1"/>
            <a:r>
              <a:rPr lang="es-ES" b="1" dirty="0"/>
              <a:t>LaVilla Guicciardini Corsi Salviati</a:t>
            </a:r>
            <a:r>
              <a:rPr lang="es-ES" dirty="0"/>
              <a:t> es una de las villas más bellas en las afueras de Florencia, ubicada en el municipio de Sesto Fiorentino.</a:t>
            </a:r>
          </a:p>
          <a:p>
            <a:pPr eaLnBrk="1" hangingPunct="1"/>
            <a:r>
              <a:rPr lang="es-ES" dirty="0"/>
              <a:t>.El jardín de la Villa Guicciardini Corsi Salviati representa en la historia de los jardines históricos, un testigo importante, ya que contiene las capas y los cambios estilísticos se han producido en al menos tres siglos de historia desde 1500.</a:t>
            </a:r>
          </a:p>
        </p:txBody>
      </p:sp>
    </p:spTree>
    <p:extLst>
      <p:ext uri="{BB962C8B-B14F-4D97-AF65-F5344CB8AC3E}">
        <p14:creationId xmlns:p14="http://schemas.microsoft.com/office/powerpoint/2010/main" val="29700375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3 Marcador de contenido"/>
          <p:cNvSpPr>
            <a:spLocks noGrp="1"/>
          </p:cNvSpPr>
          <p:nvPr>
            <p:ph sz="quarter" idx="1"/>
          </p:nvPr>
        </p:nvSpPr>
        <p:spPr>
          <a:xfrm>
            <a:off x="457200" y="928688"/>
            <a:ext cx="7427168" cy="5395912"/>
          </a:xfrm>
        </p:spPr>
        <p:txBody>
          <a:bodyPr>
            <a:normAutofit lnSpcReduction="10000"/>
          </a:bodyPr>
          <a:lstStyle/>
          <a:p>
            <a:pPr eaLnBrk="1" hangingPunct="1"/>
            <a:r>
              <a:rPr lang="es-ES" dirty="0"/>
              <a:t>La primera información sobre la villa y las fechas en el jardín de principios del siglo XVI, cuando en 1502 Simón, hijo de Jacopo Corsi comprado por Luca di Andrea Carnesecchi.</a:t>
            </a:r>
          </a:p>
          <a:p>
            <a:pPr eaLnBrk="1" hangingPunct="1"/>
            <a:r>
              <a:rPr lang="es-ES" dirty="0"/>
              <a:t>El jardín de hoy es que el Conde Julius dictada después de que realizara el trabajo de restauración, incluso si algunos elementos han sufrido cambios. </a:t>
            </a:r>
          </a:p>
          <a:p>
            <a:pPr eaLnBrk="1" hangingPunct="1"/>
            <a:r>
              <a:rPr lang="es-ES" dirty="0"/>
              <a:t>En 1962, la villa fue cortada en dos partes para hacer un camino de GRP, que consistía en facilitar el acceso al centro de Sesto Fiorentino.. La parte más cercana de la villa ha sido propiedad de los condes de Guicciardini Corsi Salviati, mientras que el otro se ha convertido en público.</a:t>
            </a:r>
          </a:p>
        </p:txBody>
      </p:sp>
    </p:spTree>
    <p:extLst>
      <p:ext uri="{BB962C8B-B14F-4D97-AF65-F5344CB8AC3E}">
        <p14:creationId xmlns:p14="http://schemas.microsoft.com/office/powerpoint/2010/main" val="279906347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457200" y="1357313"/>
            <a:ext cx="7643192" cy="4967287"/>
          </a:xfrm>
        </p:spPr>
        <p:txBody>
          <a:bodyPr/>
          <a:lstStyle/>
          <a:p>
            <a:r>
              <a:rPr lang="es-ES" dirty="0"/>
              <a:t>La orangerie, fue restaurada a mediados de los años 80, ahora se utiliza como un avant-teatro de vanguardia operado por el municipio de Sesto Fiorentino. </a:t>
            </a:r>
            <a:r>
              <a:rPr lang="es-ES" b="1" dirty="0"/>
              <a:t> </a:t>
            </a:r>
          </a:p>
          <a:p>
            <a:endParaRPr lang="es-ES" dirty="0"/>
          </a:p>
        </p:txBody>
      </p:sp>
    </p:spTree>
    <p:extLst>
      <p:ext uri="{BB962C8B-B14F-4D97-AF65-F5344CB8AC3E}">
        <p14:creationId xmlns:p14="http://schemas.microsoft.com/office/powerpoint/2010/main" val="369461432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Villa Guicciardini Corsi Salviat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76844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Villa Guicciardini Corsi Salviat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7923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Villa Guicciardini Corsi salviati.-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91640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Villa Guicciardini Corsi Salviati.-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69352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Villa Guicciardini Corsi Salviati.-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94653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Villa Guicciardini Corsi Salviat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27221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Villa Guicciardini Corsi Salviat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85518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Villa Guicciardini Corsi Salviat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02316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Villa Guicciardini Corsi Salviat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61897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Villa Guicciardini Corsi Salviat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71550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Villa Guicciardini Corsi Salviati.-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17425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Villa Guicciardini Corsi Salviat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09518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Villa Guicciardini Corsi Salviati.-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0342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Villa Guicciargini Corsi Salviat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1166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Villa Guicciargini Corsi Salviat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12353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Título"/>
          <p:cNvSpPr>
            <a:spLocks noGrp="1"/>
          </p:cNvSpPr>
          <p:nvPr>
            <p:ph type="title"/>
          </p:nvPr>
        </p:nvSpPr>
        <p:spPr/>
        <p:txBody>
          <a:bodyPr>
            <a:normAutofit/>
          </a:bodyPr>
          <a:lstStyle/>
          <a:p>
            <a:pPr eaLnBrk="1" hangingPunct="1"/>
            <a:r>
              <a:rPr lang="es-ES" sz="3200" dirty="0"/>
              <a:t>Villa Melzi</a:t>
            </a:r>
          </a:p>
        </p:txBody>
      </p:sp>
      <p:sp>
        <p:nvSpPr>
          <p:cNvPr id="147459" name="2 Marcador de contenido"/>
          <p:cNvSpPr>
            <a:spLocks noGrp="1"/>
          </p:cNvSpPr>
          <p:nvPr>
            <p:ph sz="quarter" idx="1"/>
          </p:nvPr>
        </p:nvSpPr>
        <p:spPr/>
        <p:txBody>
          <a:bodyPr/>
          <a:lstStyle/>
          <a:p>
            <a:pPr eaLnBrk="1" hangingPunct="1"/>
            <a:r>
              <a:rPr lang="es-ES" b="1" dirty="0"/>
              <a:t>Villa Melzi d'Eril</a:t>
            </a:r>
            <a:r>
              <a:rPr lang="es-ES" dirty="0"/>
              <a:t> es una residencia histórica privada ubicada en la ciudad de Bellagio, propiedad de la familia Melzi d‘Hoy Eril de su rama Gallarati Scotti, se proclamó, con la propiedad que la  rodea en un monumento nacional.</a:t>
            </a:r>
          </a:p>
          <a:p>
            <a:pPr eaLnBrk="1" hangingPunct="1"/>
            <a:r>
              <a:rPr lang="es-ES" dirty="0"/>
              <a:t>Los jardines, adornados con esculturas, fueron diseñados por el "arquitecto Luigi Canonica y el botánico Luigi Villoresi, ambos responsables de la distribución del parque de Villa Reale de Monza..</a:t>
            </a:r>
          </a:p>
        </p:txBody>
      </p:sp>
    </p:spTree>
    <p:extLst>
      <p:ext uri="{BB962C8B-B14F-4D97-AF65-F5344CB8AC3E}">
        <p14:creationId xmlns:p14="http://schemas.microsoft.com/office/powerpoint/2010/main" val="122232382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457200" y="1071563"/>
            <a:ext cx="7499176" cy="5253037"/>
          </a:xfrm>
        </p:spPr>
        <p:txBody>
          <a:bodyPr>
            <a:normAutofit lnSpcReduction="10000"/>
          </a:bodyPr>
          <a:lstStyle/>
          <a:p>
            <a:pPr eaLnBrk="1" hangingPunct="1"/>
            <a:r>
              <a:rPr lang="es-ES" dirty="0"/>
              <a:t>En el jardín, rico en plantas raras y exóticas, que son viejos árboles, setos de bosque de camelias, azaleas y rododendros, piedras gigantes y monumentos, artesanía y objetos de valor histórico y artístico.</a:t>
            </a:r>
          </a:p>
          <a:p>
            <a:pPr eaLnBrk="1" hangingPunct="1"/>
            <a:r>
              <a:rPr lang="es-ES" dirty="0"/>
              <a:t>Al acceder a la entrada del Bellagio se encuentra en la parte izquierda adaptada  un "jardín oriental, un estanque con lirios de agua. </a:t>
            </a:r>
          </a:p>
          <a:p>
            <a:pPr eaLnBrk="1" hangingPunct="1"/>
            <a:r>
              <a:rPr lang="es-ES" dirty="0"/>
              <a:t>Continuando el recorrido, se abre la vista sobre el lago y se presenta la primera distribución de antigüedades egipcias en el Parque.</a:t>
            </a:r>
          </a:p>
          <a:p>
            <a:pPr eaLnBrk="1" hangingPunct="1"/>
            <a:r>
              <a:rPr lang="it-IT" dirty="0"/>
              <a:t>Delante de la quiosco, se levanta el monumento a Dante y Beatriz del escultor Gian Battista Comolli .</a:t>
            </a:r>
            <a:endParaRPr lang="es-ES" dirty="0"/>
          </a:p>
        </p:txBody>
      </p:sp>
    </p:spTree>
    <p:extLst>
      <p:ext uri="{BB962C8B-B14F-4D97-AF65-F5344CB8AC3E}">
        <p14:creationId xmlns:p14="http://schemas.microsoft.com/office/powerpoint/2010/main" val="3380138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Villa Melzi d´Eri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37364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Villa Melz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33118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Villa Melz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37702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Villa Melz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14754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Villa Melz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420744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Villa Melz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66379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VillaMelz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33029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Villa Melzi.-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104926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Villa Melz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07367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Villa Melzi.-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14010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Villa Melz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7" name="2 Imagen" descr="Villa Melzi.-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201088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Villa Melz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01581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Título"/>
          <p:cNvSpPr>
            <a:spLocks noGrp="1"/>
          </p:cNvSpPr>
          <p:nvPr>
            <p:ph type="title"/>
          </p:nvPr>
        </p:nvSpPr>
        <p:spPr>
          <a:xfrm>
            <a:off x="457200" y="332656"/>
            <a:ext cx="8229600" cy="936105"/>
          </a:xfrm>
        </p:spPr>
        <p:txBody>
          <a:bodyPr>
            <a:normAutofit/>
          </a:bodyPr>
          <a:lstStyle/>
          <a:p>
            <a:pPr eaLnBrk="1" hangingPunct="1"/>
            <a:r>
              <a:rPr lang="es-ES" sz="3200" dirty="0"/>
              <a:t>Villa Torrigiani</a:t>
            </a:r>
          </a:p>
        </p:txBody>
      </p:sp>
      <p:sp>
        <p:nvSpPr>
          <p:cNvPr id="161795" name="2 Marcador de contenido"/>
          <p:cNvSpPr>
            <a:spLocks noGrp="1"/>
          </p:cNvSpPr>
          <p:nvPr>
            <p:ph sz="quarter" idx="1"/>
          </p:nvPr>
        </p:nvSpPr>
        <p:spPr>
          <a:xfrm>
            <a:off x="457200" y="1500188"/>
            <a:ext cx="7643192" cy="5143500"/>
          </a:xfrm>
        </p:spPr>
        <p:txBody>
          <a:bodyPr>
            <a:normAutofit lnSpcReduction="10000"/>
          </a:bodyPr>
          <a:lstStyle/>
          <a:p>
            <a:pPr eaLnBrk="1" hangingPunct="1"/>
            <a:r>
              <a:rPr lang="es-ES" dirty="0"/>
              <a:t>La </a:t>
            </a:r>
            <a:r>
              <a:rPr lang="es-ES" b="1" dirty="0"/>
              <a:t>Villa Torrigiani</a:t>
            </a:r>
            <a:r>
              <a:rPr lang="es-ES" dirty="0"/>
              <a:t> se encuentra en la aldea de Camigliano, una ciudad en Capannori (Lucca). </a:t>
            </a:r>
          </a:p>
          <a:p>
            <a:pPr eaLnBrk="1" hangingPunct="1"/>
            <a:r>
              <a:rPr lang="es-ES" dirty="0"/>
              <a:t>Se trata de una villa histórica de lujo con hermosos jardines, que datan de la segunda mitad del siglo XVI.</a:t>
            </a:r>
          </a:p>
          <a:p>
            <a:pPr eaLnBrk="1" hangingPunct="1"/>
            <a:r>
              <a:rPr lang="es-ES" dirty="0"/>
              <a:t>El diseño del jardín se remonta a la familia Santini en 1650. </a:t>
            </a:r>
          </a:p>
          <a:p>
            <a:pPr eaLnBrk="1" hangingPunct="1"/>
            <a:r>
              <a:rPr lang="es-ES" dirty="0"/>
              <a:t>El eje principal de la villa se destaca por una hilera de cipreses magnífico, a unos 700 metros, que complementan la fachada de la villa.</a:t>
            </a:r>
          </a:p>
          <a:p>
            <a:pPr eaLnBrk="1" hangingPunct="1"/>
            <a:r>
              <a:rPr lang="es-ES" dirty="0"/>
              <a:t> Al final de la avenida, cerca de una puerta majestuosa de entrada a la casa, hay un pequeño pueblo, destinado a la servidumbre. </a:t>
            </a:r>
          </a:p>
          <a:p>
            <a:pPr eaLnBrk="1" hangingPunct="1"/>
            <a:endParaRPr lang="es-ES" dirty="0"/>
          </a:p>
        </p:txBody>
      </p:sp>
    </p:spTree>
    <p:extLst>
      <p:ext uri="{BB962C8B-B14F-4D97-AF65-F5344CB8AC3E}">
        <p14:creationId xmlns:p14="http://schemas.microsoft.com/office/powerpoint/2010/main" val="16888084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2 Marcador de contenido"/>
          <p:cNvSpPr>
            <a:spLocks noGrp="1"/>
          </p:cNvSpPr>
          <p:nvPr>
            <p:ph sz="quarter" idx="1"/>
          </p:nvPr>
        </p:nvSpPr>
        <p:spPr>
          <a:xfrm>
            <a:off x="457200" y="1071563"/>
            <a:ext cx="7427168" cy="5253037"/>
          </a:xfrm>
        </p:spPr>
        <p:txBody>
          <a:bodyPr/>
          <a:lstStyle/>
          <a:p>
            <a:pPr eaLnBrk="1" hangingPunct="1"/>
            <a:r>
              <a:rPr lang="es-ES" dirty="0"/>
              <a:t>Hay un pequeño jardín, cercado por una red y se utiliza como un aviario, una granja de peces con chorros de agua, y el jardín secreto de la flora con un ninfeo italiano. </a:t>
            </a:r>
          </a:p>
          <a:p>
            <a:pPr eaLnBrk="1" hangingPunct="1"/>
            <a:r>
              <a:rPr lang="es-ES" dirty="0"/>
              <a:t>El corazón del parque es el ninfeo de los Vientos,  nombre de las estatuas que personifican los vientos,  y donde convergen los caminos.</a:t>
            </a:r>
          </a:p>
          <a:p>
            <a:pPr eaLnBrk="1" hangingPunct="1"/>
            <a:r>
              <a:rPr lang="es-ES" dirty="0"/>
              <a:t>Hay una serie de burlas por medio de las cuales el Marqués  mojaba a los visitantes desprevenidos. </a:t>
            </a:r>
          </a:p>
          <a:p>
            <a:pPr eaLnBrk="1" hangingPunct="1"/>
            <a:r>
              <a:rPr lang="es-ES" dirty="0"/>
              <a:t>Una vez allí, se refugiaban en el templo de Flora, donde se  empapaban por el agua que brotaba de la bóveda. </a:t>
            </a:r>
          </a:p>
          <a:p>
            <a:pPr eaLnBrk="1" hangingPunct="1"/>
            <a:endParaRPr lang="es-ES" dirty="0"/>
          </a:p>
        </p:txBody>
      </p:sp>
    </p:spTree>
    <p:extLst>
      <p:ext uri="{BB962C8B-B14F-4D97-AF65-F5344CB8AC3E}">
        <p14:creationId xmlns:p14="http://schemas.microsoft.com/office/powerpoint/2010/main" val="128470053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Villa Torrigian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284372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Villa Torrigian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86798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Villa Torrigian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10661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Villa Torrigian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74207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Villa Torrigian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57188"/>
            <a:ext cx="9144000" cy="650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98548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Villa Torrigia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74419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Villa Torrigian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9302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Villa Torrigian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63444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Villa Torrigia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9625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2632</Words>
  <Application>Microsoft Office PowerPoint</Application>
  <PresentationFormat>Presentación en pantalla (4:3)</PresentationFormat>
  <Paragraphs>362</Paragraphs>
  <Slides>167</Slides>
  <Notes>139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167</vt:i4>
      </vt:variant>
    </vt:vector>
  </HeadingPairs>
  <TitlesOfParts>
    <vt:vector size="172" baseType="lpstr">
      <vt:lpstr>Calibri</vt:lpstr>
      <vt:lpstr>Century Schoolbook</vt:lpstr>
      <vt:lpstr>Wingdings</vt:lpstr>
      <vt:lpstr>Wingdings 2</vt:lpstr>
      <vt:lpstr>Default Theme</vt:lpstr>
      <vt:lpstr>EUROPA.-LA VUELTA AL MUNDO EN 885 JARDINES.-ITALIA.- ITALIAN GARDENS.- D </vt:lpstr>
      <vt:lpstr>Villa Cetinale</vt:lpstr>
      <vt:lpstr>Presentación de PowerPoint</vt:lpstr>
      <vt:lpstr>Presentación de PowerPoint</vt:lpstr>
      <vt:lpstr>Presentación de PowerPoint</vt:lpstr>
      <vt:lpstr>Presentación de PowerPoint</vt:lpstr>
      <vt:lpstr>Presentación de PowerPoint</vt:lpstr>
      <vt:lpstr>Villa Medici La Petraia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Malfitano</vt:lpstr>
      <vt:lpstr>Presentación de PowerPoint</vt:lpstr>
      <vt:lpstr>Presentación de PowerPoint</vt:lpstr>
      <vt:lpstr>Presentación de PowerPoint</vt:lpstr>
      <vt:lpstr>Presentación de PowerPoint</vt:lpstr>
      <vt:lpstr>Presentación de PowerPoint</vt:lpstr>
      <vt:lpstr>Presentación de PowerPoint</vt:lpstr>
      <vt:lpstr>Villa Reale di Marlia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Botanico de Padua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Vatican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Gamberaia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Carlotta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Giuccardini di Corsi Salviati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Melzi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Torrigiani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15</cp:revision>
  <dcterms:created xsi:type="dcterms:W3CDTF">2013-09-08T06:06:48Z</dcterms:created>
  <dcterms:modified xsi:type="dcterms:W3CDTF">2018-03-12T11:09:05Z</dcterms:modified>
</cp:coreProperties>
</file>