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75"/>
  </p:notesMasterIdLst>
  <p:sldIdLst>
    <p:sldId id="257" r:id="rId4"/>
    <p:sldId id="353" r:id="rId5"/>
    <p:sldId id="354" r:id="rId6"/>
    <p:sldId id="355" r:id="rId7"/>
    <p:sldId id="356" r:id="rId8"/>
    <p:sldId id="357" r:id="rId9"/>
    <p:sldId id="358"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72" r:id="rId23"/>
    <p:sldId id="373" r:id="rId24"/>
    <p:sldId id="374" r:id="rId25"/>
    <p:sldId id="375" r:id="rId26"/>
    <p:sldId id="376" r:id="rId27"/>
    <p:sldId id="377" r:id="rId28"/>
    <p:sldId id="424" r:id="rId29"/>
    <p:sldId id="378"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96" r:id="rId48"/>
    <p:sldId id="397" r:id="rId49"/>
    <p:sldId id="398" r:id="rId50"/>
    <p:sldId id="399" r:id="rId51"/>
    <p:sldId id="400" r:id="rId52"/>
    <p:sldId id="401" r:id="rId53"/>
    <p:sldId id="402" r:id="rId54"/>
    <p:sldId id="403" r:id="rId55"/>
    <p:sldId id="404" r:id="rId56"/>
    <p:sldId id="405" r:id="rId57"/>
    <p:sldId id="406" r:id="rId58"/>
    <p:sldId id="407" r:id="rId59"/>
    <p:sldId id="408" r:id="rId60"/>
    <p:sldId id="409" r:id="rId61"/>
    <p:sldId id="410" r:id="rId62"/>
    <p:sldId id="411" r:id="rId63"/>
    <p:sldId id="412" r:id="rId64"/>
    <p:sldId id="413" r:id="rId65"/>
    <p:sldId id="414" r:id="rId66"/>
    <p:sldId id="415" r:id="rId67"/>
    <p:sldId id="416" r:id="rId68"/>
    <p:sldId id="417" r:id="rId69"/>
    <p:sldId id="418" r:id="rId70"/>
    <p:sldId id="419" r:id="rId71"/>
    <p:sldId id="420" r:id="rId72"/>
    <p:sldId id="421" r:id="rId73"/>
    <p:sldId id="422"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76C2F-4723-42B3-AED8-5A5EC3547D83}" type="datetimeFigureOut">
              <a:rPr lang="es-ES" smtClean="0"/>
              <a:t>18/03/2018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060D8-CB6A-40D6-B29F-E06C9569DC82}" type="slidenum">
              <a:rPr lang="es-ES" smtClean="0"/>
              <a:t>‹Nº›</a:t>
            </a:fld>
            <a:endParaRPr lang="es-ES" dirty="0"/>
          </a:p>
        </p:txBody>
      </p:sp>
    </p:spTree>
    <p:extLst>
      <p:ext uri="{BB962C8B-B14F-4D97-AF65-F5344CB8AC3E}">
        <p14:creationId xmlns:p14="http://schemas.microsoft.com/office/powerpoint/2010/main" val="1228177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E66060D8-CB6A-40D6-B29F-E06C9569DC82}" type="slidenum">
              <a:rPr lang="es-ES" smtClean="0"/>
              <a:t>2</a:t>
            </a:fld>
            <a:endParaRPr lang="es-ES" dirty="0"/>
          </a:p>
        </p:txBody>
      </p:sp>
    </p:spTree>
    <p:extLst>
      <p:ext uri="{BB962C8B-B14F-4D97-AF65-F5344CB8AC3E}">
        <p14:creationId xmlns:p14="http://schemas.microsoft.com/office/powerpoint/2010/main" val="4099677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E531DDC-47FA-45B6-ABBD-8790F9BCDD8B}" type="slidenum">
              <a:rPr lang="es-ES" altLang="es-ES">
                <a:solidFill>
                  <a:prstClr val="black"/>
                </a:solidFill>
              </a:rPr>
              <a:pPr eaLnBrk="1" hangingPunct="1">
                <a:spcBef>
                  <a:spcPct val="0"/>
                </a:spcBef>
              </a:pPr>
              <a:t>12</a:t>
            </a:fld>
            <a:endParaRPr lang="es-ES" altLang="es-ES"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Alemania.-Meran Botanischer Garten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F33398D-A625-471A-9FA1-654D3591449A}" type="slidenum">
              <a:rPr lang="es-ES" altLang="es-ES">
                <a:solidFill>
                  <a:prstClr val="black"/>
                </a:solidFill>
              </a:rPr>
              <a:pPr eaLnBrk="1" hangingPunct="1">
                <a:spcBef>
                  <a:spcPct val="0"/>
                </a:spcBef>
              </a:pPr>
              <a:t>13</a:t>
            </a:fld>
            <a:endParaRPr lang="es-ES" altLang="es-ES"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Alemania.-Meran Botanischer Garten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516360C-CAB8-4578-946D-3B66D24FE71D}" type="slidenum">
              <a:rPr lang="es-ES" altLang="es-ES">
                <a:solidFill>
                  <a:prstClr val="black"/>
                </a:solidFill>
              </a:rPr>
              <a:pPr eaLnBrk="1" hangingPunct="1">
                <a:spcBef>
                  <a:spcPct val="0"/>
                </a:spcBef>
              </a:pPr>
              <a:t>14</a:t>
            </a:fld>
            <a:endParaRPr lang="es-ES" alt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EFFE2B6-0FF0-4506-9AFE-3AB4824262D4}" type="slidenum">
              <a:rPr lang="es-ES" altLang="es-ES">
                <a:solidFill>
                  <a:prstClr val="black"/>
                </a:solidFill>
              </a:rPr>
              <a:pPr eaLnBrk="1" hangingPunct="1">
                <a:spcBef>
                  <a:spcPct val="0"/>
                </a:spcBef>
              </a:pPr>
              <a:t>15</a:t>
            </a:fld>
            <a:endParaRPr lang="es-ES" alt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6A1B028-3F2E-49C2-81A6-4B79D60C27D3}" type="slidenum">
              <a:rPr lang="es-ES" altLang="es-ES">
                <a:solidFill>
                  <a:prstClr val="black"/>
                </a:solidFill>
              </a:rPr>
              <a:pPr eaLnBrk="1" hangingPunct="1">
                <a:spcBef>
                  <a:spcPct val="0"/>
                </a:spcBef>
              </a:pPr>
              <a:t>16</a:t>
            </a:fld>
            <a:endParaRPr lang="es-ES" alt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0519A4D-FE2F-4527-B89D-4793FF4437A2}" type="slidenum">
              <a:rPr lang="es-ES" altLang="es-ES">
                <a:solidFill>
                  <a:prstClr val="black"/>
                </a:solidFill>
              </a:rPr>
              <a:pPr eaLnBrk="1" hangingPunct="1">
                <a:spcBef>
                  <a:spcPct val="0"/>
                </a:spcBef>
              </a:pPr>
              <a:t>17</a:t>
            </a:fld>
            <a:endParaRPr lang="es-ES" alt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64C1639-4757-4789-8864-631545686E06}" type="slidenum">
              <a:rPr lang="es-ES" altLang="es-ES">
                <a:solidFill>
                  <a:prstClr val="black"/>
                </a:solidFill>
              </a:rPr>
              <a:pPr eaLnBrk="1" hangingPunct="1">
                <a:spcBef>
                  <a:spcPct val="0"/>
                </a:spcBef>
              </a:pPr>
              <a:t>18</a:t>
            </a:fld>
            <a:endParaRPr lang="es-ES" alt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DBFB96E-50A9-4321-96D6-B02B48175423}" type="slidenum">
              <a:rPr lang="es-ES" altLang="es-ES">
                <a:solidFill>
                  <a:prstClr val="black"/>
                </a:solidFill>
              </a:rPr>
              <a:pPr eaLnBrk="1" hangingPunct="1">
                <a:spcBef>
                  <a:spcPct val="0"/>
                </a:spcBef>
              </a:pPr>
              <a:t>19</a:t>
            </a:fld>
            <a:endParaRPr lang="es-ES" alt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53B6860-8EC4-49BB-9D3D-7EDB8D7A51D2}" type="slidenum">
              <a:rPr lang="es-ES" altLang="es-ES">
                <a:solidFill>
                  <a:prstClr val="black"/>
                </a:solidFill>
              </a:rPr>
              <a:pPr eaLnBrk="1" hangingPunct="1">
                <a:spcBef>
                  <a:spcPct val="0"/>
                </a:spcBef>
              </a:pPr>
              <a:t>20</a:t>
            </a:fld>
            <a:endParaRPr lang="es-ES" alt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BA79283-DA8C-4E5A-8F8E-244BC83C0815}" type="slidenum">
              <a:rPr lang="es-ES" altLang="es-ES">
                <a:solidFill>
                  <a:prstClr val="black"/>
                </a:solidFill>
              </a:rPr>
              <a:pPr eaLnBrk="1" hangingPunct="1">
                <a:spcBef>
                  <a:spcPct val="0"/>
                </a:spcBef>
              </a:pPr>
              <a:t>21</a:t>
            </a:fld>
            <a:endParaRPr lang="es-ES" alt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DBD1E52-29DF-4A34-B95C-90C92D4A57AC}" type="slidenum">
              <a:rPr lang="es-ES" altLang="es-ES">
                <a:solidFill>
                  <a:prstClr val="black"/>
                </a:solidFill>
              </a:rPr>
              <a:pPr eaLnBrk="1" hangingPunct="1">
                <a:spcBef>
                  <a:spcPct val="0"/>
                </a:spcBef>
              </a:pPr>
              <a:t>22</a:t>
            </a:fld>
            <a:endParaRPr lang="es-ES" alt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8DE463B-9A35-4E32-A8FC-D2FC89230E5D}" type="slidenum">
              <a:rPr lang="es-ES" altLang="es-ES">
                <a:solidFill>
                  <a:prstClr val="black"/>
                </a:solidFill>
              </a:rPr>
              <a:pPr eaLnBrk="1" hangingPunct="1">
                <a:spcBef>
                  <a:spcPct val="0"/>
                </a:spcBef>
              </a:pPr>
              <a:t>23</a:t>
            </a:fld>
            <a:endParaRPr lang="es-ES" alt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Meran Botanischer Garten</a:t>
            </a:r>
          </a:p>
          <a:p>
            <a:endParaRPr lang="es-ES" altLang="es-ES" dirty="0">
              <a:latin typeface="Times New Roman" pitchFamily="18" charset="0"/>
            </a:endParaRP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E64A4FF-1D2B-403A-A434-67C6BBFB0DBA}" type="slidenum">
              <a:rPr lang="es-ES" altLang="es-ES">
                <a:solidFill>
                  <a:prstClr val="black"/>
                </a:solidFill>
              </a:rPr>
              <a:pPr eaLnBrk="1" hangingPunct="1">
                <a:spcBef>
                  <a:spcPct val="0"/>
                </a:spcBef>
              </a:pPr>
              <a:t>24</a:t>
            </a:fld>
            <a:endParaRPr lang="es-ES" alt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F7D4129-E3D4-4CFB-B8A2-2785E3705BF2}" type="slidenum">
              <a:rPr lang="es-ES" altLang="es-ES" sz="1200">
                <a:solidFill>
                  <a:prstClr val="black"/>
                </a:solidFill>
              </a:rPr>
              <a:pPr eaLnBrk="1" hangingPunct="1"/>
              <a:t>30</a:t>
            </a:fld>
            <a:endParaRPr lang="es-ES" altLang="es-ES"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2B92735B-05A5-45F8-89E1-425BCF08EEA2}" type="slidenum">
              <a:rPr lang="es-ES" altLang="es-ES" sz="1200">
                <a:solidFill>
                  <a:prstClr val="black"/>
                </a:solidFill>
              </a:rPr>
              <a:pPr eaLnBrk="1" hangingPunct="1"/>
              <a:t>31</a:t>
            </a:fld>
            <a:endParaRPr lang="es-ES" altLang="es-ES" sz="1200" dirty="0">
              <a:solidFill>
                <a:prstClr val="black"/>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Italia.-Handbury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89A812A-CD88-4E61-AC55-F22B008B9C30}" type="slidenum">
              <a:rPr lang="es-ES" altLang="es-ES" sz="1200">
                <a:solidFill>
                  <a:prstClr val="black"/>
                </a:solidFill>
              </a:rPr>
              <a:pPr eaLnBrk="1" hangingPunct="1"/>
              <a:t>32</a:t>
            </a:fld>
            <a:endParaRPr lang="es-ES" altLang="es-ES" sz="1200"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Italia.-Handbury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8A824715-2B93-47B5-B3BB-EF662029E6D8}" type="slidenum">
              <a:rPr lang="es-ES" altLang="es-ES" sz="1200">
                <a:solidFill>
                  <a:prstClr val="black"/>
                </a:solidFill>
              </a:rPr>
              <a:pPr eaLnBrk="1" hangingPunct="1"/>
              <a:t>34</a:t>
            </a:fld>
            <a:endParaRPr lang="es-ES" altLang="es-ES" sz="1200"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Agave attenuata</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F7DB4B9E-BBA1-47CC-8B56-617B65442992}" type="slidenum">
              <a:rPr lang="es-ES" altLang="es-ES" sz="1200">
                <a:solidFill>
                  <a:prstClr val="black"/>
                </a:solidFill>
              </a:rPr>
              <a:pPr eaLnBrk="1" hangingPunct="1"/>
              <a:t>35</a:t>
            </a:fld>
            <a:endParaRPr lang="es-ES" alt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Agave ferox</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19A75A9-2A50-415F-B1AC-589093B2AED0}" type="slidenum">
              <a:rPr lang="es-ES" altLang="es-ES" sz="1200">
                <a:solidFill>
                  <a:prstClr val="black"/>
                </a:solidFill>
              </a:rPr>
              <a:pPr eaLnBrk="1" hangingPunct="1"/>
              <a:t>36</a:t>
            </a:fld>
            <a:endParaRPr lang="es-ES" alt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Agave attenuata</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801EE509-835A-4A10-86EC-00D24B0F88EB}" type="slidenum">
              <a:rPr lang="es-ES" altLang="es-ES" sz="1200">
                <a:solidFill>
                  <a:prstClr val="black"/>
                </a:solidFill>
              </a:rPr>
              <a:pPr eaLnBrk="1" hangingPunct="1"/>
              <a:t>37</a:t>
            </a:fld>
            <a:endParaRPr lang="es-ES" altLang="es-ES" sz="1200"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Agave ferox</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BB6A51F-6241-441A-8613-822FCB06D123}" type="slidenum">
              <a:rPr lang="es-ES" altLang="es-ES" sz="1200">
                <a:solidFill>
                  <a:prstClr val="black"/>
                </a:solidFill>
              </a:rPr>
              <a:pPr eaLnBrk="1" hangingPunct="1"/>
              <a:t>38</a:t>
            </a:fld>
            <a:endParaRPr lang="es-ES" altLang="es-ES" sz="1200"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Agave salmediana</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DADFF5BB-5590-4123-8778-3611F364A11F}" type="slidenum">
              <a:rPr lang="es-ES" altLang="es-ES" sz="1200">
                <a:solidFill>
                  <a:prstClr val="black"/>
                </a:solidFill>
              </a:rPr>
              <a:pPr eaLnBrk="1" hangingPunct="1"/>
              <a:t>39</a:t>
            </a:fld>
            <a:endParaRPr lang="es-ES" altLang="es-ES" sz="1200"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Aloe x</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45B110EF-AFAA-46AF-BAA4-A94A093E0977}" type="slidenum">
              <a:rPr lang="es-ES" altLang="es-ES" sz="1200">
                <a:solidFill>
                  <a:prstClr val="black"/>
                </a:solidFill>
              </a:rPr>
              <a:pPr eaLnBrk="1" hangingPunct="1"/>
              <a:t>41</a:t>
            </a:fld>
            <a:endParaRPr lang="es-ES" altLang="es-ES" sz="1200"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Aloe x hibridas</a:t>
            </a: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DFCB1BE-60EE-46C4-8379-07E2C4A2230C}" type="slidenum">
              <a:rPr lang="es-ES" altLang="es-ES" sz="1200">
                <a:solidFill>
                  <a:prstClr val="black"/>
                </a:solidFill>
              </a:rPr>
              <a:pPr eaLnBrk="1" hangingPunct="1"/>
              <a:t>42</a:t>
            </a:fld>
            <a:endParaRPr lang="es-ES" altLang="es-ES"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Bambues</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8E591FA2-8AAD-48DF-BEB1-8B152B8C6633}" type="slidenum">
              <a:rPr lang="es-ES" altLang="es-ES" sz="1200">
                <a:solidFill>
                  <a:prstClr val="black"/>
                </a:solidFill>
              </a:rPr>
              <a:pPr eaLnBrk="1" hangingPunct="1"/>
              <a:t>43</a:t>
            </a:fld>
            <a:endParaRPr lang="es-ES" alt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Cylindropuntia rosea</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90604806-C1FF-4BC4-A58B-0FEB0D54A924}" type="slidenum">
              <a:rPr lang="es-ES" altLang="es-ES" sz="1200">
                <a:solidFill>
                  <a:prstClr val="black"/>
                </a:solidFill>
              </a:rPr>
              <a:pPr eaLnBrk="1" hangingPunct="1"/>
              <a:t>44</a:t>
            </a:fld>
            <a:endParaRPr lang="es-ES" alt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Cyperus papyrus</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7C82675-BF4A-4D8B-B2D5-5D1CC4013304}" type="slidenum">
              <a:rPr lang="es-ES" altLang="es-ES" sz="1200">
                <a:solidFill>
                  <a:prstClr val="black"/>
                </a:solidFill>
              </a:rPr>
              <a:pPr eaLnBrk="1" hangingPunct="1"/>
              <a:t>45</a:t>
            </a:fld>
            <a:endParaRPr lang="es-ES" alt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Iberis semperflorens</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330F3A56-08E3-4FA2-9388-A7289889F5C8}" type="slidenum">
              <a:rPr lang="es-ES" altLang="es-ES" sz="1200">
                <a:solidFill>
                  <a:prstClr val="black"/>
                </a:solidFill>
              </a:rPr>
              <a:pPr eaLnBrk="1" hangingPunct="1"/>
              <a:t>46</a:t>
            </a:fld>
            <a:endParaRPr lang="es-ES" altLang="es-ES" sz="1200"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Sparmania africana</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F9780FF0-12F2-40DE-94C5-32421C1904D6}" type="slidenum">
              <a:rPr lang="es-ES" altLang="es-ES" sz="1200">
                <a:solidFill>
                  <a:prstClr val="black"/>
                </a:solidFill>
              </a:rPr>
              <a:pPr eaLnBrk="1" hangingPunct="1"/>
              <a:t>48</a:t>
            </a:fld>
            <a:endParaRPr lang="es-ES" alt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Mimosas</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3BE40C81-B2FC-4FFB-A4D2-54550BCB639A}" type="slidenum">
              <a:rPr lang="es-ES" altLang="es-ES" sz="1200">
                <a:solidFill>
                  <a:prstClr val="black"/>
                </a:solidFill>
              </a:rPr>
              <a:pPr eaLnBrk="1" hangingPunct="1"/>
              <a:t>50</a:t>
            </a:fld>
            <a:endParaRPr lang="es-ES" alt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Sparmania africana</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4832E4E-43A6-4530-822D-7F6E51F088B4}" type="slidenum">
              <a:rPr lang="es-ES" altLang="es-ES" sz="1200">
                <a:solidFill>
                  <a:prstClr val="black"/>
                </a:solidFill>
              </a:rPr>
              <a:pPr eaLnBrk="1" hangingPunct="1"/>
              <a:t>51</a:t>
            </a:fld>
            <a:endParaRPr lang="es-ES" altLang="es-ES" sz="1200"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Yuccca filifera</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D848902E-A081-4E9C-B775-FA581BAD9BFD}" type="slidenum">
              <a:rPr lang="es-ES" altLang="es-ES" sz="1200">
                <a:solidFill>
                  <a:prstClr val="black"/>
                </a:solidFill>
              </a:rPr>
              <a:pPr eaLnBrk="1" hangingPunct="1"/>
              <a:t>52</a:t>
            </a:fld>
            <a:endParaRPr lang="es-ES" altLang="es-ES" sz="1200"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Dasylirion</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2EC6B54E-AE6D-426D-B17E-DD5D8C3E9340}" type="slidenum">
              <a:rPr lang="es-ES" altLang="es-ES" sz="1200">
                <a:solidFill>
                  <a:prstClr val="black"/>
                </a:solidFill>
              </a:rPr>
              <a:pPr eaLnBrk="1" hangingPunct="1"/>
              <a:t>53</a:t>
            </a:fld>
            <a:endParaRPr lang="es-ES" altLang="es-ES" sz="1200"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Handbury.-Tumba de Thomas Hanbury y su mujer</a:t>
            </a: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18376AFE-AB02-487E-9ECC-5D132724C19B}" type="slidenum">
              <a:rPr lang="es-ES" altLang="es-ES" sz="1200">
                <a:solidFill>
                  <a:prstClr val="black"/>
                </a:solidFill>
              </a:rPr>
              <a:pPr eaLnBrk="1" hangingPunct="1"/>
              <a:t>54</a:t>
            </a:fld>
            <a:endParaRPr lang="es-ES" altLang="es-ES" sz="1200"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Hanbury.-Iberis</a:t>
            </a: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324CD00-40C8-4DEE-916F-4E0C5EC8A6A8}" type="slidenum">
              <a:rPr lang="es-ES" altLang="es-ES" sz="1200">
                <a:solidFill>
                  <a:prstClr val="black"/>
                </a:solidFill>
              </a:rPr>
              <a:pPr eaLnBrk="1" hangingPunct="1"/>
              <a:t>55</a:t>
            </a:fld>
            <a:endParaRPr lang="es-ES" altLang="es-ES" sz="1200"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Echium</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081467B-7097-462F-A068-5AA089FB7BCD}" type="slidenum">
              <a:rPr lang="es-ES" altLang="es-ES" sz="1200">
                <a:solidFill>
                  <a:prstClr val="black"/>
                </a:solidFill>
              </a:rPr>
              <a:pPr eaLnBrk="1" hangingPunct="1"/>
              <a:t>63</a:t>
            </a:fld>
            <a:endParaRPr lang="es-ES" altLang="es-ES" sz="1200"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Aloe saponaria</a:t>
            </a: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81703B5C-20B2-4FD2-987D-DDEC89263FC0}" type="slidenum">
              <a:rPr lang="es-ES" altLang="es-ES" sz="1200">
                <a:solidFill>
                  <a:prstClr val="black"/>
                </a:solidFill>
              </a:rPr>
              <a:pPr eaLnBrk="1" hangingPunct="1"/>
              <a:t>64</a:t>
            </a:fld>
            <a:endParaRPr lang="es-ES" alt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196CF8C2-DCB3-48AF-8E3C-701D40A01ABF}" type="slidenum">
              <a:rPr lang="es-ES" altLang="es-ES" sz="1200">
                <a:solidFill>
                  <a:prstClr val="black"/>
                </a:solidFill>
              </a:rPr>
              <a:pPr eaLnBrk="1" hangingPunct="1"/>
              <a:t>65</a:t>
            </a:fld>
            <a:endParaRPr lang="es-ES" alt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Drosanthemum floribundum</a:t>
            </a: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9F43E457-436A-485F-9A77-C3B6932A005A}" type="slidenum">
              <a:rPr lang="es-ES" altLang="es-ES" sz="1200">
                <a:solidFill>
                  <a:prstClr val="black"/>
                </a:solidFill>
              </a:rPr>
              <a:pPr eaLnBrk="1" hangingPunct="1"/>
              <a:t>66</a:t>
            </a:fld>
            <a:endParaRPr lang="es-ES" alt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82FC02F8-73BB-4BE3-BABD-0731E622C74F}" type="slidenum">
              <a:rPr lang="es-ES" altLang="es-ES" sz="1200">
                <a:solidFill>
                  <a:prstClr val="black"/>
                </a:solidFill>
              </a:rPr>
              <a:pPr eaLnBrk="1" hangingPunct="1"/>
              <a:t>67</a:t>
            </a:fld>
            <a:endParaRPr lang="es-ES" altLang="es-ES" sz="1200"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Camellia y Passiflora</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1E4DF388-ABE1-4D0B-9973-319933A5EA46}" type="slidenum">
              <a:rPr lang="es-ES" altLang="es-ES" sz="1200">
                <a:solidFill>
                  <a:prstClr val="black"/>
                </a:solidFill>
              </a:rPr>
              <a:pPr eaLnBrk="1" hangingPunct="1"/>
              <a:t>70</a:t>
            </a:fld>
            <a:endParaRPr lang="es-ES" altLang="es-ES" sz="1200"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Hanbury.-Xanthocera sorbifolia</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D16E32A-5988-42A1-8F54-DB15BA15DDE4}" type="slidenum">
              <a:rPr lang="es-ES" altLang="es-ES" sz="1200">
                <a:solidFill>
                  <a:prstClr val="black"/>
                </a:solidFill>
              </a:rPr>
              <a:pPr eaLnBrk="1" hangingPunct="1"/>
              <a:t>71</a:t>
            </a:fld>
            <a:endParaRPr lang="es-ES" altLang="es-ES" sz="12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4A08B790-2742-46EE-BEC9-C4C69A8ECBEE}" type="slidenum">
              <a:rPr lang="es-ES"/>
              <a:pPr>
                <a:defRPr/>
              </a:pPr>
              <a:t>‹Nº›</a:t>
            </a:fld>
            <a:endParaRPr lang="es-ES" dirty="0"/>
          </a:p>
        </p:txBody>
      </p:sp>
    </p:spTree>
    <p:extLst>
      <p:ext uri="{BB962C8B-B14F-4D97-AF65-F5344CB8AC3E}">
        <p14:creationId xmlns:p14="http://schemas.microsoft.com/office/powerpoint/2010/main" val="425856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3831A2E9-B62B-4F31-9867-8F017D8D8AAC}"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62209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D55992A3-9A77-488A-981B-FB9AB59A3B7A}" type="slidenum">
              <a:rPr lang="es-ES"/>
              <a:pPr>
                <a:defRPr/>
              </a:pPr>
              <a:t>‹Nº›</a:t>
            </a:fld>
            <a:endParaRPr lang="es-ES" dirty="0"/>
          </a:p>
        </p:txBody>
      </p:sp>
    </p:spTree>
    <p:extLst>
      <p:ext uri="{BB962C8B-B14F-4D97-AF65-F5344CB8AC3E}">
        <p14:creationId xmlns:p14="http://schemas.microsoft.com/office/powerpoint/2010/main" val="296011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7D192F4C-A256-4640-9A8D-1C7E5009E686}" type="slidenum">
              <a:rPr lang="es-ES"/>
              <a:pPr>
                <a:defRPr/>
              </a:pPr>
              <a:t>‹Nº›</a:t>
            </a:fld>
            <a:endParaRPr lang="es-ES" dirty="0"/>
          </a:p>
        </p:txBody>
      </p:sp>
    </p:spTree>
    <p:extLst>
      <p:ext uri="{BB962C8B-B14F-4D97-AF65-F5344CB8AC3E}">
        <p14:creationId xmlns:p14="http://schemas.microsoft.com/office/powerpoint/2010/main" val="382885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9C7AF362-9343-4DA9-AE0C-BEF66323E692}" type="slidenum">
              <a:rPr lang="es-ES"/>
              <a:pPr>
                <a:defRPr/>
              </a:pPr>
              <a:t>‹Nº›</a:t>
            </a:fld>
            <a:endParaRPr lang="es-ES" dirty="0"/>
          </a:p>
        </p:txBody>
      </p:sp>
    </p:spTree>
    <p:extLst>
      <p:ext uri="{BB962C8B-B14F-4D97-AF65-F5344CB8AC3E}">
        <p14:creationId xmlns:p14="http://schemas.microsoft.com/office/powerpoint/2010/main" val="4183279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31D741C-76DE-45A9-9E17-59487F33D386}"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52972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AFFFFCA-179A-46DC-A955-610E49510816}" type="slidenum">
              <a:rPr lang="es-ES"/>
              <a:pPr>
                <a:defRPr/>
              </a:pPr>
              <a:t>‹Nº›</a:t>
            </a:fld>
            <a:endParaRPr lang="es-ES" dirty="0"/>
          </a:p>
        </p:txBody>
      </p:sp>
    </p:spTree>
    <p:extLst>
      <p:ext uri="{BB962C8B-B14F-4D97-AF65-F5344CB8AC3E}">
        <p14:creationId xmlns:p14="http://schemas.microsoft.com/office/powerpoint/2010/main" val="116025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66525D9C-1B45-4203-9DAD-49E92E394A66}"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105564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D269312B-0FD5-4463-9B8C-113E08E6BD6D}"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96916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E3F5919-9B53-433E-AC64-C6ECF7056DD6}" type="slidenum">
              <a:rPr lang="es-ES"/>
              <a:pPr>
                <a:defRPr/>
              </a:pPr>
              <a:t>‹Nº›</a:t>
            </a:fld>
            <a:endParaRPr lang="es-ES" dirty="0"/>
          </a:p>
        </p:txBody>
      </p:sp>
    </p:spTree>
    <p:extLst>
      <p:ext uri="{BB962C8B-B14F-4D97-AF65-F5344CB8AC3E}">
        <p14:creationId xmlns:p14="http://schemas.microsoft.com/office/powerpoint/2010/main" val="2337040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19D6ABE2-B71A-4CBA-A8F5-6983A1BBB690}" type="slidenum">
              <a:rPr lang="es-ES"/>
              <a:pPr>
                <a:defRPr/>
              </a:pPr>
              <a:t>‹Nº›</a:t>
            </a:fld>
            <a:endParaRPr lang="es-ES" dirty="0"/>
          </a:p>
        </p:txBody>
      </p:sp>
    </p:spTree>
    <p:extLst>
      <p:ext uri="{BB962C8B-B14F-4D97-AF65-F5344CB8AC3E}">
        <p14:creationId xmlns:p14="http://schemas.microsoft.com/office/powerpoint/2010/main" val="3465767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08C32CB4-1ABD-431D-8DD4-C482DD4C89A0}" type="slidenum">
              <a:rPr lang="es-ES"/>
              <a:pPr>
                <a:defRPr/>
              </a:pPr>
              <a:t>‹Nº›</a:t>
            </a:fld>
            <a:endParaRPr lang="es-ES" dirty="0"/>
          </a:p>
        </p:txBody>
      </p:sp>
    </p:spTree>
    <p:extLst>
      <p:ext uri="{BB962C8B-B14F-4D97-AF65-F5344CB8AC3E}">
        <p14:creationId xmlns:p14="http://schemas.microsoft.com/office/powerpoint/2010/main" val="193984747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A108C41-D15A-4862-9EA4-CACCC5CCC880}" type="slidenum">
              <a:rPr lang="es-ES"/>
              <a:pPr>
                <a:defRPr/>
              </a:pPr>
              <a:t>‹Nº›</a:t>
            </a:fld>
            <a:endParaRPr lang="es-ES" dirty="0"/>
          </a:p>
        </p:txBody>
      </p:sp>
    </p:spTree>
    <p:extLst>
      <p:ext uri="{BB962C8B-B14F-4D97-AF65-F5344CB8AC3E}">
        <p14:creationId xmlns:p14="http://schemas.microsoft.com/office/powerpoint/2010/main" val="1599289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696464"/>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33D65BD8-92F3-4167-8E7F-86864B5B523B}" type="slidenum">
              <a:rPr lang="es-ES"/>
              <a:pPr>
                <a:defRPr/>
              </a:pPr>
              <a:t>‹Nº›</a:t>
            </a:fld>
            <a:endParaRPr lang="es-ES" dirty="0"/>
          </a:p>
        </p:txBody>
      </p:sp>
    </p:spTree>
    <p:extLst>
      <p:ext uri="{BB962C8B-B14F-4D97-AF65-F5344CB8AC3E}">
        <p14:creationId xmlns:p14="http://schemas.microsoft.com/office/powerpoint/2010/main" val="313532875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274F33CC-993B-4AC1-B0ED-E6F65973856D}" type="slidenum">
              <a:rPr lang="es-ES"/>
              <a:pPr>
                <a:defRPr/>
              </a:pPr>
              <a:t>‹Nº›</a:t>
            </a:fld>
            <a:endParaRPr lang="es-ES" dirty="0"/>
          </a:p>
        </p:txBody>
      </p:sp>
    </p:spTree>
    <p:extLst>
      <p:ext uri="{BB962C8B-B14F-4D97-AF65-F5344CB8AC3E}">
        <p14:creationId xmlns:p14="http://schemas.microsoft.com/office/powerpoint/2010/main" val="1500503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0CA08E80-CC47-4668-9375-8DC02D5BB3A1}" type="slidenum">
              <a:rPr lang="es-ES"/>
              <a:pPr>
                <a:defRPr/>
              </a:pPr>
              <a:t>‹Nº›</a:t>
            </a:fld>
            <a:endParaRPr lang="es-ES" dirty="0"/>
          </a:p>
        </p:txBody>
      </p:sp>
    </p:spTree>
    <p:extLst>
      <p:ext uri="{BB962C8B-B14F-4D97-AF65-F5344CB8AC3E}">
        <p14:creationId xmlns:p14="http://schemas.microsoft.com/office/powerpoint/2010/main" val="1316749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DC99AE30-520F-45A1-A8E9-708C52A1A315}" type="slidenum">
              <a:rPr lang="es-ES"/>
              <a:pPr>
                <a:defRPr/>
              </a:pPr>
              <a:t>‹Nº›</a:t>
            </a:fld>
            <a:endParaRPr lang="es-ES" dirty="0"/>
          </a:p>
        </p:txBody>
      </p:sp>
    </p:spTree>
    <p:extLst>
      <p:ext uri="{BB962C8B-B14F-4D97-AF65-F5344CB8AC3E}">
        <p14:creationId xmlns:p14="http://schemas.microsoft.com/office/powerpoint/2010/main" val="2680385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E57788A3-A665-4EC8-9D52-83320E2AA794}" type="slidenum">
              <a:rPr lang="es-ES"/>
              <a:pPr>
                <a:defRPr/>
              </a:pPr>
              <a:t>‹Nº›</a:t>
            </a:fld>
            <a:endParaRPr lang="es-ES" dirty="0"/>
          </a:p>
        </p:txBody>
      </p:sp>
    </p:spTree>
    <p:extLst>
      <p:ext uri="{BB962C8B-B14F-4D97-AF65-F5344CB8AC3E}">
        <p14:creationId xmlns:p14="http://schemas.microsoft.com/office/powerpoint/2010/main" val="36204494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54EA9D43-A2D4-4451-B144-E6CD1249405B}" type="slidenum">
              <a:rPr lang="es-ES"/>
              <a:pPr>
                <a:defRPr/>
              </a:pPr>
              <a:t>‹Nº›</a:t>
            </a:fld>
            <a:endParaRPr lang="es-ES" dirty="0"/>
          </a:p>
        </p:txBody>
      </p:sp>
    </p:spTree>
    <p:extLst>
      <p:ext uri="{BB962C8B-B14F-4D97-AF65-F5344CB8AC3E}">
        <p14:creationId xmlns:p14="http://schemas.microsoft.com/office/powerpoint/2010/main" val="3475274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696464"/>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57DCE91B-97D3-4DC8-AB89-FAC4EDF21F0A}" type="slidenum">
              <a:rPr lang="es-ES"/>
              <a:pPr>
                <a:defRPr/>
              </a:pPr>
              <a:t>‹Nº›</a:t>
            </a:fld>
            <a:endParaRPr lang="es-ES" dirty="0"/>
          </a:p>
        </p:txBody>
      </p:sp>
    </p:spTree>
    <p:extLst>
      <p:ext uri="{BB962C8B-B14F-4D97-AF65-F5344CB8AC3E}">
        <p14:creationId xmlns:p14="http://schemas.microsoft.com/office/powerpoint/2010/main" val="152145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E4097A01-8F98-479C-91B3-D3ABAE9F821C}" type="slidenum">
              <a:rPr lang="es-ES"/>
              <a:pPr>
                <a:defRPr/>
              </a:pPr>
              <a:t>‹Nº›</a:t>
            </a:fld>
            <a:endParaRPr lang="es-ES" dirty="0"/>
          </a:p>
        </p:txBody>
      </p:sp>
    </p:spTree>
    <p:extLst>
      <p:ext uri="{BB962C8B-B14F-4D97-AF65-F5344CB8AC3E}">
        <p14:creationId xmlns:p14="http://schemas.microsoft.com/office/powerpoint/2010/main" val="3544162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A6993E1A-73CE-42F1-834A-42DF65F4400F}" type="slidenum">
              <a:rPr lang="es-ES"/>
              <a:pPr>
                <a:defRPr/>
              </a:pPr>
              <a:t>‹Nº›</a:t>
            </a:fld>
            <a:endParaRPr lang="es-ES" dirty="0"/>
          </a:p>
        </p:txBody>
      </p:sp>
    </p:spTree>
    <p:extLst>
      <p:ext uri="{BB962C8B-B14F-4D97-AF65-F5344CB8AC3E}">
        <p14:creationId xmlns:p14="http://schemas.microsoft.com/office/powerpoint/2010/main" val="30011069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28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3272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36948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360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7695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1775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19800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52775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91229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47791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140777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09792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45866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5040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789112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316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Times New Roman" charset="0"/>
              </a:defRPr>
            </a:lvl1pPr>
          </a:lstStyle>
          <a:p>
            <a:pPr fontAlgn="base">
              <a:spcBef>
                <a:spcPct val="0"/>
              </a:spcBef>
              <a:spcAft>
                <a:spcPct val="0"/>
              </a:spcAft>
              <a:defRPr/>
            </a:pPr>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Times New Roman"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sz="2400" dirty="0">
              <a:solidFill>
                <a:prstClr val="white"/>
              </a:solidFill>
              <a:latin typeface="Times New Roman"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sz="2400" dirty="0">
              <a:solidFill>
                <a:prstClr val="white"/>
              </a:solidFill>
              <a:latin typeface="Times New Roman" pitchFamily="18"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Times New Roman" charset="0"/>
              </a:defRPr>
            </a:lvl1pPr>
          </a:lstStyle>
          <a:p>
            <a:pPr fontAlgn="base">
              <a:spcBef>
                <a:spcPct val="0"/>
              </a:spcBef>
              <a:spcAft>
                <a:spcPct val="0"/>
              </a:spcAft>
              <a:defRPr/>
            </a:pPr>
            <a:fld id="{A81931C4-C82D-4952-95F1-473A2AE02BE6}"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56506119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sz="2400"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endParaRPr lang="es-ES" dirty="0">
              <a:solidFill>
                <a:srgbClr val="696464"/>
              </a:solidFill>
              <a:latin typeface="Times New Roman"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 dirty="0">
              <a:solidFill>
                <a:srgbClr val="696464"/>
              </a:solidFill>
              <a:latin typeface="Times New Roman"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B2DF1846-4F58-4BAD-BFEA-68881D89F36C}"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22573335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3/18/2018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99114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50.jpeg"/></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91680" y="548680"/>
            <a:ext cx="5040560" cy="2376264"/>
          </a:xfrm>
        </p:spPr>
        <p:txBody>
          <a:bodyPr>
            <a:normAutofit/>
          </a:bodyPr>
          <a:lstStyle/>
          <a:p>
            <a:r>
              <a:rPr lang="es-ES" sz="3200" dirty="0"/>
              <a:t>EUROPA.-LA VUELTA AL MUNDO EN 885 JARDINES.-</a:t>
            </a:r>
            <a:r>
              <a:rPr lang="es-ES" sz="3200" dirty="0" err="1"/>
              <a:t>ITALIA.Jardin</a:t>
            </a:r>
            <a:r>
              <a:rPr lang="es-ES" sz="3200" dirty="0"/>
              <a:t> Botánico de </a:t>
            </a:r>
            <a:r>
              <a:rPr lang="es-ES" sz="3200" dirty="0" err="1"/>
              <a:t>Merano</a:t>
            </a:r>
            <a:r>
              <a:rPr lang="es-ES" sz="3200"/>
              <a:t> y Hanbury</a:t>
            </a:r>
            <a:r>
              <a:rPr lang="es-ES" sz="3200" dirty="0"/>
              <a:t>,</a:t>
            </a:r>
          </a:p>
        </p:txBody>
      </p:sp>
      <p:sp>
        <p:nvSpPr>
          <p:cNvPr id="5" name="4 Subtítulo"/>
          <p:cNvSpPr>
            <a:spLocks noGrp="1"/>
          </p:cNvSpPr>
          <p:nvPr>
            <p:ph type="subTitle" idx="1"/>
          </p:nvPr>
        </p:nvSpPr>
        <p:spPr>
          <a:xfrm>
            <a:off x="2555776" y="5003322"/>
            <a:ext cx="3888432" cy="1371600"/>
          </a:xfrm>
        </p:spPr>
        <p:txBody>
          <a:bodyPr>
            <a:normAutofit fontScale="92500" lnSpcReduction="10000"/>
          </a:bodyPr>
          <a:lstStyle/>
          <a:p>
            <a:r>
              <a:rPr lang="es-ES" dirty="0"/>
              <a:t>Selección de textos y fotografías por</a:t>
            </a:r>
          </a:p>
          <a:p>
            <a:r>
              <a:rPr lang="es-ES" sz="2800" dirty="0"/>
              <a:t>JOSE ELIAS BONELLS</a:t>
            </a:r>
          </a:p>
          <a:p>
            <a:r>
              <a:rPr lang="en-US" sz="2800" dirty="0"/>
              <a:t> </a:t>
            </a:r>
            <a:endParaRPr lang="es-ES" sz="2800" dirty="0"/>
          </a:p>
        </p:txBody>
      </p:sp>
    </p:spTree>
    <p:extLst>
      <p:ext uri="{BB962C8B-B14F-4D97-AF65-F5344CB8AC3E}">
        <p14:creationId xmlns:p14="http://schemas.microsoft.com/office/powerpoint/2010/main" val="2437594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br>
              <a:rPr lang="es-ES" dirty="0"/>
            </a:br>
            <a:r>
              <a:rPr lang="es-ES" dirty="0"/>
              <a:t> Jardin Botanico de Merano</a:t>
            </a:r>
          </a:p>
        </p:txBody>
      </p:sp>
      <p:sp>
        <p:nvSpPr>
          <p:cNvPr id="43011" name="2 Marcador de contenido"/>
          <p:cNvSpPr>
            <a:spLocks noGrp="1"/>
          </p:cNvSpPr>
          <p:nvPr>
            <p:ph idx="1"/>
          </p:nvPr>
        </p:nvSpPr>
        <p:spPr>
          <a:xfrm>
            <a:off x="457200" y="2204864"/>
            <a:ext cx="5842992" cy="4268961"/>
          </a:xfrm>
        </p:spPr>
        <p:txBody>
          <a:bodyPr/>
          <a:lstStyle/>
          <a:p>
            <a:pPr eaLnBrk="1" hangingPunct="1"/>
            <a:r>
              <a:rPr lang="es-ES" altLang="es-ES" dirty="0"/>
              <a:t>Los jardines están situados en las afueras de Merano en Tirol del Sur / Italia. Después de su histórica - Jardines del Castillo - llamado el jardín botánico de Merano cubre un área de aproximadamente doce hectáreas. Paisajes naturales y culturales de todo el mundo, rarezas botánicas, jardines temáticos e imágenes vegetación local del país del Tirol del Sur son los puntos focales en el diseño de jardines. En comparación con un clásico jardín botánico cuyas plantaciones diseñadas principalmente en superficies planas, los jardines se extienden alrededor del castillo sobre un desnivel de unos 100 metros. </a:t>
            </a:r>
          </a:p>
        </p:txBody>
      </p:sp>
    </p:spTree>
    <p:extLst>
      <p:ext uri="{BB962C8B-B14F-4D97-AF65-F5344CB8AC3E}">
        <p14:creationId xmlns:p14="http://schemas.microsoft.com/office/powerpoint/2010/main" val="2486474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idx="1"/>
          </p:nvPr>
        </p:nvSpPr>
        <p:spPr>
          <a:xfrm>
            <a:off x="457200" y="476250"/>
            <a:ext cx="5770984" cy="5997575"/>
          </a:xfrm>
        </p:spPr>
        <p:txBody>
          <a:bodyPr/>
          <a:lstStyle/>
          <a:p>
            <a:r>
              <a:rPr lang="es-ES" altLang="es-ES" dirty="0"/>
              <a:t>Con cerca de 400,000 visitantes por año abrió sus puertas en 2001, el jardín botánico está a la vanguardia de las instalaciones de ocio más visitados en Tirol del Sur. </a:t>
            </a:r>
          </a:p>
          <a:p>
            <a:r>
              <a:rPr lang="es-ES" altLang="es-ES" dirty="0"/>
              <a:t>El castillo en sí es el Museo de Tirol del Sur de Turismo y la Touriseum alojados.</a:t>
            </a:r>
          </a:p>
          <a:p>
            <a:r>
              <a:rPr lang="es-ES" altLang="es-ES" dirty="0"/>
              <a:t>La ciudad balneario de Merano con su otoño muy suave y el invierno mantiene la tradición de la experimentación con árboles exóticos por más de 150 años. </a:t>
            </a:r>
          </a:p>
          <a:p>
            <a:r>
              <a:rPr lang="es-ES" altLang="es-ES" dirty="0"/>
              <a:t>Por lo tanto formar familia de las palmeras , magnolias , ginkgo , etc… tradicionalmente la ciudad. </a:t>
            </a:r>
          </a:p>
        </p:txBody>
      </p:sp>
    </p:spTree>
    <p:extLst>
      <p:ext uri="{BB962C8B-B14F-4D97-AF65-F5344CB8AC3E}">
        <p14:creationId xmlns:p14="http://schemas.microsoft.com/office/powerpoint/2010/main" val="3893758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idx="1"/>
          </p:nvPr>
        </p:nvSpPr>
        <p:spPr>
          <a:xfrm>
            <a:off x="457200" y="980727"/>
            <a:ext cx="6347048" cy="5493097"/>
          </a:xfrm>
        </p:spPr>
        <p:txBody>
          <a:bodyPr/>
          <a:lstStyle/>
          <a:p>
            <a:r>
              <a:rPr lang="es-ES" altLang="es-ES" dirty="0"/>
              <a:t>La pendiente - los pintorescos jardines que recuerdan a una inmersión del anfiteatro - también abre más las dimensiones de diseño: un ejemplo son los "florecen las paredes de barro" llamados una cama de flores en una escala casi perpendicular. </a:t>
            </a:r>
          </a:p>
          <a:p>
            <a:r>
              <a:rPr lang="es-ES" altLang="es-ES" dirty="0"/>
              <a:t>Para ya tiene los primeros visitantes de generación de un jardín botánico con la calidad de un centro de recreación, los jardines del Castillo Jardines que fueron plantados con plantas en gran medida "cultivadas" . </a:t>
            </a:r>
          </a:p>
          <a:p>
            <a:endParaRPr lang="es-ES" altLang="es-ES" dirty="0"/>
          </a:p>
        </p:txBody>
      </p:sp>
    </p:spTree>
    <p:extLst>
      <p:ext uri="{BB962C8B-B14F-4D97-AF65-F5344CB8AC3E}">
        <p14:creationId xmlns:p14="http://schemas.microsoft.com/office/powerpoint/2010/main" val="3995594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idx="1"/>
          </p:nvPr>
        </p:nvSpPr>
        <p:spPr>
          <a:xfrm>
            <a:off x="457200" y="333375"/>
            <a:ext cx="6059016" cy="6140450"/>
          </a:xfrm>
        </p:spPr>
        <p:txBody>
          <a:bodyPr/>
          <a:lstStyle/>
          <a:p>
            <a:r>
              <a:rPr lang="es-ES" altLang="es-ES" dirty="0"/>
              <a:t>Los jardines del bosque norte del castillo muestran paisajes predominantemente naturales de las zonas de nuestro mundo que tienen condiciones climáticas similares, como Merano. Crecen aquí en la forma de los bosques a pequeña escala, donde los árboles y arbustos típicos se resumen las respectivas regiones de origen, por ejemplo, véase, por ejemplo, los bosques de hoja ancha perennes - llamados bosques de laurisilva - de Asia Oriental y Florida, bosques latifoliados caducifolios del este de América del Norte, América del Sur, así como de China, los bosques de coníferas con montaña y secuoyas costeras del oeste de América del Norte, así como un bosque de ciprés de los pantanos de la región del Mississippi. </a:t>
            </a:r>
          </a:p>
        </p:txBody>
      </p:sp>
    </p:spTree>
    <p:extLst>
      <p:ext uri="{BB962C8B-B14F-4D97-AF65-F5344CB8AC3E}">
        <p14:creationId xmlns:p14="http://schemas.microsoft.com/office/powerpoint/2010/main" val="1152921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idx="1"/>
          </p:nvPr>
        </p:nvSpPr>
        <p:spPr>
          <a:xfrm>
            <a:off x="457201" y="764703"/>
            <a:ext cx="6707088" cy="5709121"/>
          </a:xfrm>
        </p:spPr>
        <p:txBody>
          <a:bodyPr/>
          <a:lstStyle/>
          <a:p>
            <a:r>
              <a:rPr lang="es-ES" altLang="es-ES" dirty="0"/>
              <a:t>Además de estos paisajes naturales hacen que el bosque jardines paisajes antes, sobre los campos de té de arroz asiático y un jardín de la cocina americana, un jardín japonés y un valle virgen con "fósiles vivientes", como el helecho, ginkgo y muchos otros, así como jardines temáticos con rododendros, peonías, cerezos ornamentales. </a:t>
            </a:r>
          </a:p>
          <a:p>
            <a:r>
              <a:rPr lang="es-ES" altLang="es-ES" dirty="0"/>
              <a:t>El enfoque de los jardines de la forma del sol paisajes naturales y culturales de los países mediterráneos. </a:t>
            </a:r>
          </a:p>
          <a:p>
            <a:r>
              <a:rPr lang="es-ES" altLang="es-ES" dirty="0"/>
              <a:t>En la ladera orientada al sur, debajo del castillo de jardines crecen alcornoques y encinas, como ejemplos de la vegetación original del Mediterráneo. </a:t>
            </a:r>
          </a:p>
          <a:p>
            <a:r>
              <a:rPr lang="es-ES" altLang="es-ES" dirty="0"/>
              <a:t>Plantas esclerófilas hoy dominan las formas de degradación de los paisajes naturales: en el sotobosque de matorral y monte bajo-como paisajes prosperar árbol de fresa, pistacho, viburnum Evergreen, jaras y arbustos enanos aromáticas como el orégano, el romero, la salvia o salado</a:t>
            </a:r>
          </a:p>
        </p:txBody>
      </p:sp>
    </p:spTree>
    <p:extLst>
      <p:ext uri="{BB962C8B-B14F-4D97-AF65-F5344CB8AC3E}">
        <p14:creationId xmlns:p14="http://schemas.microsoft.com/office/powerpoint/2010/main" val="618307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idx="1"/>
          </p:nvPr>
        </p:nvSpPr>
        <p:spPr>
          <a:xfrm>
            <a:off x="457200" y="260350"/>
            <a:ext cx="7467600" cy="6213475"/>
          </a:xfrm>
        </p:spPr>
        <p:txBody>
          <a:bodyPr/>
          <a:lstStyle/>
          <a:p>
            <a:endParaRPr lang="es-ES" altLang="es-ES" dirty="0"/>
          </a:p>
          <a:p>
            <a:r>
              <a:rPr lang="es-ES" altLang="es-ES" dirty="0"/>
              <a:t> De los diferentes cultivos en la región del Mediterráneo muestran los jardines de limonaia con varias especies de cítricos, el olivar más al norte de Italia, una colección de salvia con más de 150 especies y variedades, vides, granados, moreras e higueras, así como una colección de plantas suculentas con cactus, aloes y agaves. </a:t>
            </a:r>
          </a:p>
          <a:p>
            <a:r>
              <a:rPr lang="es-ES" altLang="es-ES" dirty="0"/>
              <a:t>El agua y jardines en terrazas ofrecen ejemplos de la arquitectura del paisaje europeo. Macizos de flores dispuestas estrictamente geométricamente, corte hayas esféricas o rectangular y un laberinto son las características de los jardines del Renacimiento italiano.</a:t>
            </a:r>
          </a:p>
          <a:p>
            <a:r>
              <a:rPr lang="es-ES" altLang="es-ES" dirty="0"/>
              <a:t> El jardín perenne Inglés también se basa en las formas geométricas. Arbustos y plantas perennes como el cambio de estaciones en el jardín a aflojar las formas rígidas. En el jardín sensorial crecen arbustos enanos aromáticos en camas elevadas, que permiten que los visitantes sientan las plantas y puedan olerlas. Al pie de los jardines formales se encuentra un estanque con nenúfares y flores de loto, en la orilla opuesta de un bosque de palmeras.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105201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idx="1"/>
          </p:nvPr>
        </p:nvSpPr>
        <p:spPr>
          <a:xfrm>
            <a:off x="457200" y="836711"/>
            <a:ext cx="6419056" cy="5637113"/>
          </a:xfrm>
        </p:spPr>
        <p:txBody>
          <a:bodyPr/>
          <a:lstStyle/>
          <a:p>
            <a:r>
              <a:rPr lang="es-ES" altLang="es-ES" dirty="0"/>
              <a:t>Agrupados en jardines temáticos se encuentran rosas perfumadas, flores de la pasión, clematis y peonías plantas perennes. </a:t>
            </a:r>
          </a:p>
          <a:p>
            <a:r>
              <a:rPr lang="es-ES" altLang="es-ES" dirty="0"/>
              <a:t>Un crecimiento natural líneas forestales de roble blanco las laderas de los paisajes de la región, y en él estaba la emperatriz Elisabeth de Austria. Creación de paseos durante su estancia en Merano - estos son el camino para llegar en gran medida en la actualidad. A continuación, el bosque es un bosque de tierras bajas, la vegetación original del valle del Adigio. Como los paisajes culturales tradicionales del jardín botánico aquí presenta un sistema de huerto con variedades antiguas, ahora casi no cultivadas, con verduras, hierbas y plantas ornamentales. </a:t>
            </a:r>
          </a:p>
          <a:p>
            <a:endParaRPr lang="es-ES" altLang="es-ES" dirty="0"/>
          </a:p>
        </p:txBody>
      </p:sp>
    </p:spTree>
    <p:extLst>
      <p:ext uri="{BB962C8B-B14F-4D97-AF65-F5344CB8AC3E}">
        <p14:creationId xmlns:p14="http://schemas.microsoft.com/office/powerpoint/2010/main" val="182645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idx="1"/>
          </p:nvPr>
        </p:nvSpPr>
        <p:spPr>
          <a:xfrm>
            <a:off x="457200" y="404813"/>
            <a:ext cx="6347048" cy="6069012"/>
          </a:xfrm>
        </p:spPr>
        <p:txBody>
          <a:bodyPr/>
          <a:lstStyle/>
          <a:p>
            <a:r>
              <a:rPr lang="es-ES" altLang="es-ES" dirty="0"/>
              <a:t>Además de los más de 80 paisajes de jardines de todo el mundo, repartidos en los cuatro mundos jardín, laicos los jardines del Castillo.</a:t>
            </a:r>
          </a:p>
          <a:p>
            <a:r>
              <a:rPr lang="es-ES" altLang="es-ES" dirty="0"/>
              <a:t> Jardines con gran énfasis en el mantenimiento y cuidado de las especies y variedades antiguas. Ejemplos de rarezas botánicas incluyen: Wollemia nobilis: 1994 descubrió un guarda de caza australiana cree estas coníferas extintas que prácticamente no ha cambiado genéticamente desde tiempos prehistóricos. Una copia de este bosque de coníferas primitivo se encuentra en exhibición en los jardines desde 2006.</a:t>
            </a:r>
          </a:p>
          <a:p>
            <a:r>
              <a:rPr lang="es-ES" altLang="es-ES" dirty="0"/>
              <a:t> 700 años del olivo: El olivo es una de las plantas mas cultivadasa lo largo del mundo. </a:t>
            </a:r>
          </a:p>
        </p:txBody>
      </p:sp>
    </p:spTree>
    <p:extLst>
      <p:ext uri="{BB962C8B-B14F-4D97-AF65-F5344CB8AC3E}">
        <p14:creationId xmlns:p14="http://schemas.microsoft.com/office/powerpoint/2010/main" val="89308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idx="1"/>
          </p:nvPr>
        </p:nvSpPr>
        <p:spPr>
          <a:xfrm>
            <a:off x="457200" y="333375"/>
            <a:ext cx="6275040" cy="6140450"/>
          </a:xfrm>
        </p:spPr>
        <p:txBody>
          <a:bodyPr/>
          <a:lstStyle/>
          <a:p>
            <a:r>
              <a:rPr lang="es-ES" altLang="es-ES" dirty="0"/>
              <a:t>Con sus  700 años de antigüedad y casi seis toneladas muestra con un diámetro de alrededor de un metro fue plantado en los jardines del sol debajo del castillo. </a:t>
            </a:r>
          </a:p>
          <a:p>
            <a:r>
              <a:rPr lang="es-ES" altLang="es-ES" dirty="0"/>
              <a:t>Versoaln - el más grande y probablemente la vid más antigua del mundo: los Jardines del Castillo de Jardines han tomado el patrocinio de este 350 años de edad vid autóctona. El pabellón de la vid que crece en el cercano castillo Katzenzungen Prissian / Mühlbach, tiene una superficie aproximada de 350 m².</a:t>
            </a:r>
          </a:p>
          <a:p>
            <a:r>
              <a:rPr lang="es-ES" altLang="es-ES" dirty="0"/>
              <a:t> Los testigos de la antigua historia del vino: Georgia, la región vinícola de país más antiguo del mundo, presentado en Tirol del Sur la región vitivinícola más antigua de la lengua alemana, una réplica de oro de unos 7.000 años de edad, las semillas de uva. </a:t>
            </a:r>
          </a:p>
        </p:txBody>
      </p:sp>
    </p:spTree>
    <p:extLst>
      <p:ext uri="{BB962C8B-B14F-4D97-AF65-F5344CB8AC3E}">
        <p14:creationId xmlns:p14="http://schemas.microsoft.com/office/powerpoint/2010/main" val="342912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idx="1"/>
          </p:nvPr>
        </p:nvSpPr>
        <p:spPr>
          <a:xfrm>
            <a:off x="457200" y="333375"/>
            <a:ext cx="6203032" cy="6140450"/>
          </a:xfrm>
        </p:spPr>
        <p:txBody>
          <a:bodyPr/>
          <a:lstStyle/>
          <a:p>
            <a:r>
              <a:rPr lang="es-ES" altLang="es-ES" dirty="0"/>
              <a:t>Los jardines hacen de esta réplica, así como de semillas de uva 2.400 años de edad, se encontró hace unos años cerca de la Laimburg en el Wine Country. </a:t>
            </a:r>
          </a:p>
          <a:p>
            <a:r>
              <a:rPr lang="es-ES" altLang="es-ES" dirty="0"/>
              <a:t>Destacada Floración: </a:t>
            </a:r>
          </a:p>
          <a:p>
            <a:r>
              <a:rPr lang="es-ES" altLang="es-ES" dirty="0"/>
              <a:t>Entre las plantas que se prestan a los jardines durante toda la temporada una pintura que cambia constantemente, también hay una especialmente creada en Holanda , laTulipa 'Trauttmansdorff.</a:t>
            </a:r>
          </a:p>
          <a:p>
            <a:endParaRPr lang="es-ES" altLang="es-ES" dirty="0"/>
          </a:p>
        </p:txBody>
      </p:sp>
    </p:spTree>
    <p:extLst>
      <p:ext uri="{BB962C8B-B14F-4D97-AF65-F5344CB8AC3E}">
        <p14:creationId xmlns:p14="http://schemas.microsoft.com/office/powerpoint/2010/main" val="3155061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Botaniics\Alemania.--Botanischer_Garten_Meran_von_ob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509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Botaniics\Alemania.-Botanischer_Garten_Meran_Wasser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094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794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702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159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9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143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990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94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571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153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564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358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706437"/>
          </a:xfrm>
        </p:spPr>
        <p:txBody>
          <a:bodyPr>
            <a:normAutofit/>
          </a:bodyPr>
          <a:lstStyle/>
          <a:p>
            <a:pPr eaLnBrk="1" fontAlgn="auto" hangingPunct="1">
              <a:spcAft>
                <a:spcPts val="0"/>
              </a:spcAft>
              <a:defRPr/>
            </a:pPr>
            <a:r>
              <a:rPr lang="es-ES" b="1" dirty="0"/>
              <a:t>Hanbury Botanic Garden</a:t>
            </a:r>
          </a:p>
        </p:txBody>
      </p:sp>
      <p:sp>
        <p:nvSpPr>
          <p:cNvPr id="3" name="2 Marcador de contenido"/>
          <p:cNvSpPr>
            <a:spLocks noGrp="1"/>
          </p:cNvSpPr>
          <p:nvPr>
            <p:ph idx="1"/>
          </p:nvPr>
        </p:nvSpPr>
        <p:spPr>
          <a:xfrm>
            <a:off x="914400" y="1700807"/>
            <a:ext cx="6105872" cy="4607917"/>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Botanici Giardini Hanbury</a:t>
            </a:r>
            <a:r>
              <a:rPr lang="es-ES" dirty="0"/>
              <a:t> (18 hectáreas), también conocida como </a:t>
            </a:r>
            <a:r>
              <a:rPr lang="es-ES" b="1" dirty="0"/>
              <a:t>Villa Hanbury,</a:t>
            </a:r>
            <a:r>
              <a:rPr lang="es-ES" dirty="0"/>
              <a:t> son los principales jardines botánicos operado por la Universidad de Génova . </a:t>
            </a:r>
          </a:p>
          <a:p>
            <a:pPr marL="274320" indent="-274320" eaLnBrk="1" fontAlgn="auto" hangingPunct="1">
              <a:spcBef>
                <a:spcPts val="580"/>
              </a:spcBef>
              <a:spcAft>
                <a:spcPts val="0"/>
              </a:spcAft>
              <a:buFont typeface="Wingdings 2"/>
              <a:buChar char=""/>
              <a:defRPr/>
            </a:pPr>
            <a:r>
              <a:rPr lang="es-ES" dirty="0"/>
              <a:t>Están ubicados en Corso Montecarlo 43, Mortola Inferiore, al oeste varios kilómetros de Ventimiglia , Italia.</a:t>
            </a:r>
          </a:p>
          <a:p>
            <a:pPr marL="274320" indent="-274320" eaLnBrk="1" fontAlgn="auto" hangingPunct="1">
              <a:spcBef>
                <a:spcPts val="580"/>
              </a:spcBef>
              <a:spcAft>
                <a:spcPts val="0"/>
              </a:spcAft>
              <a:buFont typeface="Wingdings 2"/>
              <a:buChar char=""/>
              <a:defRPr/>
            </a:pPr>
            <a:r>
              <a:rPr lang="es-ES" dirty="0"/>
              <a:t>Los jardines fueron establecidos por Sir Thomas Hanbury en una pequeña península, que sobresale hacia el sur, pendiente de una altitud de 103 metros de profundidad en el Mar Mediterráneo . </a:t>
            </a:r>
          </a:p>
        </p:txBody>
      </p:sp>
    </p:spTree>
    <p:extLst>
      <p:ext uri="{BB962C8B-B14F-4D97-AF65-F5344CB8AC3E}">
        <p14:creationId xmlns:p14="http://schemas.microsoft.com/office/powerpoint/2010/main" val="90281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059016" cy="5421216"/>
          </a:xfrm>
        </p:spPr>
        <p:txBody>
          <a:bodyPr/>
          <a:lstStyle/>
          <a:p>
            <a:r>
              <a:rPr lang="es-ES" dirty="0"/>
              <a:t>Él compró el Palacio conserva la propiedad Orengo en 1867, y en las últimas décadas creó el jardín con la ayuda de farmacólogo de Daniel Hanbury (su hermano), el botánico y paisajista Luis Winter y los científicos, incluyendo Gustav Cronemayer , Kurt Dinter , y Alwin Berger.</a:t>
            </a:r>
          </a:p>
          <a:p>
            <a:r>
              <a:rPr lang="es-ES" dirty="0"/>
              <a:t>En 1883 el index Seminum del jardín  contenía alrededor de 600 especies, que habían crecido a 3.500 especies en el catálogo de 1889, y las especies de 5.800 por la versión de 1912. </a:t>
            </a:r>
          </a:p>
          <a:p>
            <a:r>
              <a:rPr lang="es-ES" dirty="0"/>
              <a:t>Hanbury murió en 1907, pero las plantaciones energéticas y las mejoras se reanudaron tras la Primera Guerra Mundial , bajo la dirección de su hija-en-ley Hanbury Lady Dorothy.</a:t>
            </a:r>
          </a:p>
          <a:p>
            <a:endParaRPr lang="es-ES" dirty="0"/>
          </a:p>
        </p:txBody>
      </p:sp>
    </p:spTree>
    <p:extLst>
      <p:ext uri="{BB962C8B-B14F-4D97-AF65-F5344CB8AC3E}">
        <p14:creationId xmlns:p14="http://schemas.microsoft.com/office/powerpoint/2010/main" val="3294514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664"/>
            <a:ext cx="5457800" cy="6264424"/>
          </a:xfrm>
        </p:spPr>
        <p:txBody>
          <a:bodyPr>
            <a:normAutofit/>
          </a:bodyPr>
          <a:lstStyle/>
          <a:p>
            <a:pPr marL="274320" indent="-274320" eaLnBrk="1" fontAlgn="auto" hangingPunct="1">
              <a:spcBef>
                <a:spcPts val="580"/>
              </a:spcBef>
              <a:spcAft>
                <a:spcPts val="0"/>
              </a:spcAft>
              <a:buFont typeface="Wingdings 2"/>
              <a:buChar char=""/>
              <a:defRPr/>
            </a:pPr>
            <a:r>
              <a:rPr lang="es-ES" dirty="0"/>
              <a:t>Desafortunadamente, los jardines fueron severamente dañados en la Segunda Guerra Mundial , cuando se convirtió en tierra de nadie, y en 1960 Lady Hanbury los vendió al Estado de Italia.</a:t>
            </a:r>
          </a:p>
          <a:p>
            <a:pPr marL="274320" indent="-274320" eaLnBrk="1" fontAlgn="auto" hangingPunct="1">
              <a:spcBef>
                <a:spcPts val="580"/>
              </a:spcBef>
              <a:spcAft>
                <a:spcPts val="0"/>
              </a:spcAft>
              <a:buFont typeface="Wingdings 2"/>
              <a:buChar char=""/>
              <a:defRPr/>
            </a:pPr>
            <a:r>
              <a:rPr lang="es-ES" dirty="0"/>
              <a:t>Inicialmente, su cuidado se le encomendó al Instituto Internacional de Estudios de Liguria, pero cuando se retiran por falta de fondos suficientes en el año 1983, la responsabilidad se pasó a la Universidad de Génova. </a:t>
            </a:r>
          </a:p>
          <a:p>
            <a:pPr>
              <a:spcBef>
                <a:spcPts val="580"/>
              </a:spcBef>
              <a:buFont typeface="Wingdings 2"/>
              <a:buChar char=""/>
              <a:defRPr/>
            </a:pPr>
            <a:r>
              <a:rPr lang="es-ES" dirty="0"/>
              <a:t>La restauración se ha ido procediendo desde el año 1987, y fue declarada reserva natural en 2000. </a:t>
            </a:r>
          </a:p>
          <a:p>
            <a:pPr>
              <a:spcBef>
                <a:spcPts val="580"/>
              </a:spcBef>
              <a:buFont typeface="Wingdings 2"/>
              <a:buChar char=""/>
              <a:defRPr/>
            </a:pPr>
            <a:r>
              <a:rPr lang="es-ES" dirty="0"/>
              <a:t>Hoy 9 de 18 hectáreas  de jardines están bajo cultivo, y contiene cerca de 2500 taxones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05795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620713"/>
            <a:ext cx="5457800" cy="5399087"/>
          </a:xfrm>
        </p:spPr>
        <p:txBody>
          <a:bodyPr>
            <a:normAutofit/>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Muchas de las especies son plantas de climas mediterráneos de los seis zonas de  clima mediterráneo del mundo. </a:t>
            </a:r>
          </a:p>
          <a:p>
            <a:pPr marL="274320" indent="-274320" eaLnBrk="1" fontAlgn="auto" hangingPunct="1">
              <a:spcBef>
                <a:spcPts val="580"/>
              </a:spcBef>
              <a:spcAft>
                <a:spcPts val="0"/>
              </a:spcAft>
              <a:buFont typeface="Wingdings 2"/>
              <a:buChar char=""/>
              <a:defRPr/>
            </a:pPr>
            <a:r>
              <a:rPr lang="es-ES" dirty="0"/>
              <a:t>Colecciones más importantes son los agaves , los aloes y salvia , así como finos ejemplares viejos de </a:t>
            </a:r>
            <a:r>
              <a:rPr lang="es-ES" i="1" dirty="0"/>
              <a:t>Araucaria cunninghamii</a:t>
            </a:r>
            <a:r>
              <a:rPr lang="es-ES" dirty="0"/>
              <a:t> (plantada 1832), </a:t>
            </a:r>
            <a:r>
              <a:rPr lang="es-ES" i="1" dirty="0"/>
              <a:t>Casimiroa edulis</a:t>
            </a:r>
            <a:r>
              <a:rPr lang="es-ES" dirty="0"/>
              <a:t> (1867), los olivos, Olmediella </a:t>
            </a:r>
            <a:r>
              <a:rPr lang="es-ES" i="1" dirty="0"/>
              <a:t>betschleriana </a:t>
            </a:r>
            <a:r>
              <a:rPr lang="es-ES" dirty="0"/>
              <a:t> y </a:t>
            </a:r>
            <a:r>
              <a:rPr lang="es-ES" i="1" dirty="0"/>
              <a:t>Pinus canariensis</a:t>
            </a:r>
            <a:r>
              <a:rPr lang="es-ES" dirty="0"/>
              <a:t> (1870).</a:t>
            </a:r>
          </a:p>
          <a:p>
            <a:pPr marL="274320" indent="-274320" eaLnBrk="1" fontAlgn="auto" hangingPunct="1">
              <a:spcBef>
                <a:spcPts val="580"/>
              </a:spcBef>
              <a:spcAft>
                <a:spcPts val="0"/>
              </a:spcAft>
              <a:buFont typeface="Wingdings 2"/>
              <a:buChar char=""/>
              <a:defRPr/>
            </a:pPr>
            <a:r>
              <a:rPr lang="es-ES" dirty="0"/>
              <a:t>Un huerto de frutas raras incluye Actinidia , Carica , Diospyros , Eugenia , Feijoa , Fortunella , Macadamia , Mespilus y Persea.</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81214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idx="1"/>
          </p:nvPr>
        </p:nvSpPr>
        <p:spPr>
          <a:xfrm>
            <a:off x="914400" y="620713"/>
            <a:ext cx="5385792" cy="5832623"/>
          </a:xfrm>
        </p:spPr>
        <p:txBody>
          <a:bodyPr>
            <a:normAutofit/>
          </a:bodyPr>
          <a:lstStyle/>
          <a:p>
            <a:pPr eaLnBrk="1" hangingPunct="1"/>
            <a:r>
              <a:rPr lang="es-ES" altLang="es-ES" dirty="0"/>
              <a:t>Colecciones adicionales cuentan con las palmas , las plantas suculentas , los australianos , los árboles cítricos y flores cultivadas. </a:t>
            </a:r>
          </a:p>
          <a:p>
            <a:pPr eaLnBrk="1" hangingPunct="1"/>
            <a:r>
              <a:rPr lang="es-ES" altLang="es-ES" dirty="0"/>
              <a:t>De particular interés son los Aphyllantes </a:t>
            </a:r>
            <a:r>
              <a:rPr lang="es-ES" altLang="es-ES" i="1" dirty="0"/>
              <a:t>monspeliensis </a:t>
            </a:r>
            <a:r>
              <a:rPr lang="es-ES" altLang="es-ES" dirty="0"/>
              <a:t> , </a:t>
            </a:r>
            <a:r>
              <a:rPr lang="es-ES" altLang="es-ES" i="1" dirty="0"/>
              <a:t>Beaucarnea recurvata</a:t>
            </a:r>
            <a:r>
              <a:rPr lang="es-ES" altLang="es-ES" dirty="0"/>
              <a:t>, </a:t>
            </a:r>
            <a:r>
              <a:rPr lang="es-ES" altLang="es-ES" i="1" dirty="0"/>
              <a:t>Beaucarnea stricta</a:t>
            </a:r>
            <a:r>
              <a:rPr lang="es-ES" altLang="es-ES" dirty="0"/>
              <a:t> , Caesalpinia </a:t>
            </a:r>
            <a:r>
              <a:rPr lang="es-ES" altLang="es-ES" i="1" dirty="0"/>
              <a:t>sepiaria </a:t>
            </a:r>
            <a:r>
              <a:rPr lang="es-ES" altLang="es-ES" dirty="0"/>
              <a:t>, Chiranthodendron </a:t>
            </a:r>
            <a:r>
              <a:rPr lang="es-ES" altLang="es-ES" i="1" dirty="0"/>
              <a:t>pentadactylon</a:t>
            </a:r>
            <a:r>
              <a:rPr lang="es-ES" altLang="es-ES" dirty="0"/>
              <a:t> , Crisantemo </a:t>
            </a:r>
            <a:r>
              <a:rPr lang="es-ES" altLang="es-ES" i="1" dirty="0"/>
              <a:t>discoideum </a:t>
            </a:r>
            <a:r>
              <a:rPr lang="es-ES" altLang="es-ES" dirty="0"/>
              <a:t> , </a:t>
            </a:r>
            <a:r>
              <a:rPr lang="es-ES" altLang="es-ES" i="1" dirty="0"/>
              <a:t>Coronilla juncea</a:t>
            </a:r>
            <a:r>
              <a:rPr lang="es-ES" altLang="es-ES" dirty="0"/>
              <a:t> , Cupressus </a:t>
            </a:r>
            <a:r>
              <a:rPr lang="es-ES" altLang="es-ES" i="1" dirty="0"/>
              <a:t>guadalupensis </a:t>
            </a:r>
            <a:r>
              <a:rPr lang="es-ES" altLang="es-ES" dirty="0"/>
              <a:t>, </a:t>
            </a:r>
            <a:r>
              <a:rPr lang="es-ES" altLang="es-ES" i="1" dirty="0"/>
              <a:t>Cupressus lusitanica</a:t>
            </a:r>
            <a:r>
              <a:rPr lang="es-ES" altLang="es-ES" dirty="0"/>
              <a:t> , </a:t>
            </a:r>
            <a:r>
              <a:rPr lang="es-ES" altLang="es-ES" i="1" dirty="0"/>
              <a:t>Eucalyptus citriodora</a:t>
            </a:r>
            <a:r>
              <a:rPr lang="es-ES" altLang="es-ES" dirty="0"/>
              <a:t> , Eucaliptus </a:t>
            </a:r>
            <a:r>
              <a:rPr lang="es-ES" altLang="es-ES" i="1" dirty="0"/>
              <a:t>sideroxylon </a:t>
            </a:r>
            <a:r>
              <a:rPr lang="es-ES" altLang="es-ES" dirty="0"/>
              <a:t> , </a:t>
            </a:r>
            <a:r>
              <a:rPr lang="es-ES" altLang="es-ES" i="1" dirty="0"/>
              <a:t>Eucalyptus microcorys</a:t>
            </a:r>
            <a:r>
              <a:rPr lang="es-ES" altLang="es-ES" dirty="0"/>
              <a:t>, </a:t>
            </a:r>
            <a:r>
              <a:rPr lang="es-ES" altLang="es-ES" i="1" dirty="0"/>
              <a:t>Mandevilla laxa</a:t>
            </a:r>
            <a:r>
              <a:rPr lang="es-ES" altLang="es-ES" dirty="0"/>
              <a:t> , Passiflora </a:t>
            </a:r>
            <a:r>
              <a:rPr lang="es-ES" altLang="es-ES" i="1" dirty="0"/>
              <a:t>bryonioides </a:t>
            </a:r>
            <a:r>
              <a:rPr lang="es-ES" altLang="es-ES" dirty="0"/>
              <a:t>, Passiflora </a:t>
            </a:r>
            <a:r>
              <a:rPr lang="es-ES" altLang="es-ES" i="1" dirty="0"/>
              <a:t>amethistina </a:t>
            </a:r>
            <a:r>
              <a:rPr lang="es-ES" altLang="es-ES" dirty="0"/>
              <a:t>, </a:t>
            </a:r>
            <a:r>
              <a:rPr lang="es-ES" altLang="es-ES" i="1" dirty="0"/>
              <a:t>Passiflora edulis</a:t>
            </a:r>
            <a:r>
              <a:rPr lang="es-ES" altLang="es-ES" dirty="0"/>
              <a:t> , Senecio </a:t>
            </a:r>
            <a:r>
              <a:rPr lang="es-ES" altLang="es-ES" i="1" dirty="0"/>
              <a:t>deltoides </a:t>
            </a:r>
            <a:r>
              <a:rPr lang="es-ES" altLang="es-ES" dirty="0"/>
              <a:t> , Sollya  </a:t>
            </a:r>
            <a:r>
              <a:rPr lang="es-ES" altLang="es-ES" i="1" dirty="0"/>
              <a:t>heterophylla </a:t>
            </a:r>
            <a:r>
              <a:rPr lang="es-ES" altLang="es-ES" dirty="0"/>
              <a:t>, </a:t>
            </a:r>
            <a:r>
              <a:rPr lang="es-ES" altLang="es-ES" i="1" dirty="0"/>
              <a:t>Thunbergia grandiflora</a:t>
            </a:r>
            <a:r>
              <a:rPr lang="es-ES" altLang="es-ES" dirty="0"/>
              <a:t> , </a:t>
            </a:r>
            <a:r>
              <a:rPr lang="es-ES" altLang="es-ES" i="1" dirty="0"/>
              <a:t>Thunbergia coccinea</a:t>
            </a:r>
            <a:r>
              <a:rPr lang="es-ES" altLang="es-ES" dirty="0"/>
              <a:t> , Thunbergia </a:t>
            </a:r>
            <a:r>
              <a:rPr lang="es-ES" altLang="es-ES" i="1" dirty="0"/>
              <a:t>mysorensis</a:t>
            </a:r>
            <a:r>
              <a:rPr lang="es-ES" altLang="es-ES" dirty="0"/>
              <a:t> , Wigandia </a:t>
            </a:r>
            <a:r>
              <a:rPr lang="es-ES" altLang="es-ES" i="1" dirty="0"/>
              <a:t>urens </a:t>
            </a:r>
            <a:r>
              <a:rPr lang="es-ES" altLang="es-ES" dirty="0"/>
              <a:t> y </a:t>
            </a:r>
            <a:r>
              <a:rPr lang="es-ES" altLang="es-ES" i="1" dirty="0"/>
              <a:t>Yucca australis</a:t>
            </a:r>
            <a:r>
              <a:rPr lang="es-ES" altLang="es-ES" dirty="0"/>
              <a:t> . </a:t>
            </a:r>
          </a:p>
          <a:p>
            <a:pPr eaLnBrk="1" hangingPunct="1"/>
            <a:endParaRPr lang="es-ES" altLang="es-ES" b="1" dirty="0"/>
          </a:p>
        </p:txBody>
      </p:sp>
    </p:spTree>
    <p:extLst>
      <p:ext uri="{BB962C8B-B14F-4D97-AF65-F5344CB8AC3E}">
        <p14:creationId xmlns:p14="http://schemas.microsoft.com/office/powerpoint/2010/main" val="3144760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anbury_botanical_garden_mediterranea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627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MARIA\Desktop\Botaniics\Italia.-Giardini_Botanici_Hanbury_-_cac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797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MARIA\Desktop\Botaniics\Italia.-Giardini_Botanici_Hanbury_-_general_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279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Giardini_Botanici_Hanbury_in_Ventimiglia_-_4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665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iardini_Botanici_Hanbury_in_Ventimiglia_-_47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634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anbury.-Agave attenu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056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anbury.-Agave fero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625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anbury.-Agave attenuat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851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anbury.-Agave fer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525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anbury.-Agave salmed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983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anbury.-Agav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725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anbury.-Aloe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344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anbury.-Alo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692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anbury.-Bamb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8143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anbury.-Cylindropuntia ros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622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anbury.-Cyperus papyr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529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anbury.-Iberis semperflor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01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anbury.-Jardi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34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anbu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110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anbury.-Liriope graminifol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715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anbury.-Mimos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194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anbury.-Sparmania afric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8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anbury.-Yucca filif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916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andbury.-Dasylir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2096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andbury.-Tumba de Thomas Hanbury y su muj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255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enton..Costa Azul 3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95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iardini_Botanici_Hanbury_in_Ventimiglia_-_4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019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anbury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5416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anbury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282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anbury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539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anbury Gardens.-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784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anbury Gardens.-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6859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Hanbury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251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anbury.-La_macina-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2 Imagen" descr="Hanbury_botanic_gard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5887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anbury_botanical_garden_mediterranean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4612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anbury_entrance_steps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489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andbury Mediterranean_garden_hanbury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9534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nbury Garde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670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La Mortola.-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361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La Mortola.-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2386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andbury.-Camellia-800 (2).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2 Imagen" descr="Passiflora_exonie-80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8374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 Noa Xanthocera sorbifolia  c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0585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289</TotalTime>
  <Words>1848</Words>
  <Application>Microsoft Office PowerPoint</Application>
  <PresentationFormat>Presentación en pantalla (4:3)</PresentationFormat>
  <Paragraphs>131</Paragraphs>
  <Slides>71</Slides>
  <Notes>43</Notes>
  <HiddenSlides>0</HiddenSlides>
  <MMClips>0</MMClips>
  <ScaleCrop>false</ScaleCrop>
  <HeadingPairs>
    <vt:vector size="6" baseType="variant">
      <vt:variant>
        <vt:lpstr>Fuentes usadas</vt:lpstr>
      </vt:variant>
      <vt:variant>
        <vt:i4>10</vt:i4>
      </vt:variant>
      <vt:variant>
        <vt:lpstr>Tema</vt:lpstr>
      </vt:variant>
      <vt:variant>
        <vt:i4>3</vt:i4>
      </vt:variant>
      <vt:variant>
        <vt:lpstr>Títulos de diapositiva</vt:lpstr>
      </vt:variant>
      <vt:variant>
        <vt:i4>71</vt:i4>
      </vt:variant>
    </vt:vector>
  </HeadingPairs>
  <TitlesOfParts>
    <vt:vector size="84" baseType="lpstr">
      <vt:lpstr>Arial</vt:lpstr>
      <vt:lpstr>Calibri</vt:lpstr>
      <vt:lpstr>Century Schoolbook</vt:lpstr>
      <vt:lpstr>Franklin Gothic Book</vt:lpstr>
      <vt:lpstr>Perpetua</vt:lpstr>
      <vt:lpstr>Times New Roman</vt:lpstr>
      <vt:lpstr>Trebuchet MS</vt:lpstr>
      <vt:lpstr>Wingdings</vt:lpstr>
      <vt:lpstr>Wingdings 2</vt:lpstr>
      <vt:lpstr>Wingdings 3</vt:lpstr>
      <vt:lpstr>Mirador</vt:lpstr>
      <vt:lpstr>Equidad</vt:lpstr>
      <vt:lpstr>Faceta</vt:lpstr>
      <vt:lpstr>EUROPA.-LA VUELTA AL MUNDO EN 885 JARDINES.-ITALIA.Jardin Botánico de Merano y Hanbury,</vt:lpstr>
      <vt:lpstr>  Jardin Botanico de Merano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Hanbury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JARDINES.-ITALIA.</dc:title>
  <dc:creator>Josep</dc:creator>
  <cp:lastModifiedBy>Usuario</cp:lastModifiedBy>
  <cp:revision>9</cp:revision>
  <dcterms:created xsi:type="dcterms:W3CDTF">2014-02-09T10:58:22Z</dcterms:created>
  <dcterms:modified xsi:type="dcterms:W3CDTF">2018-03-18T09:55:02Z</dcterms:modified>
</cp:coreProperties>
</file>