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9" r:id="rId2"/>
  </p:sldMasterIdLst>
  <p:notesMasterIdLst>
    <p:notesMasterId r:id="rId113"/>
  </p:notesMasterIdLst>
  <p:sldIdLst>
    <p:sldId id="257" r:id="rId3"/>
    <p:sldId id="353" r:id="rId4"/>
    <p:sldId id="354"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8" r:id="rId47"/>
    <p:sldId id="399" r:id="rId48"/>
    <p:sldId id="400" r:id="rId49"/>
    <p:sldId id="401" r:id="rId50"/>
    <p:sldId id="402" r:id="rId51"/>
    <p:sldId id="403" r:id="rId52"/>
    <p:sldId id="404" r:id="rId53"/>
    <p:sldId id="405" r:id="rId54"/>
    <p:sldId id="406" r:id="rId55"/>
    <p:sldId id="407" r:id="rId56"/>
    <p:sldId id="408" r:id="rId57"/>
    <p:sldId id="409" r:id="rId58"/>
    <p:sldId id="410" r:id="rId59"/>
    <p:sldId id="411" r:id="rId60"/>
    <p:sldId id="412" r:id="rId61"/>
    <p:sldId id="413" r:id="rId62"/>
    <p:sldId id="414" r:id="rId63"/>
    <p:sldId id="415" r:id="rId64"/>
    <p:sldId id="416" r:id="rId65"/>
    <p:sldId id="417" r:id="rId66"/>
    <p:sldId id="418" r:id="rId67"/>
    <p:sldId id="419" r:id="rId68"/>
    <p:sldId id="420" r:id="rId69"/>
    <p:sldId id="421" r:id="rId70"/>
    <p:sldId id="422" r:id="rId71"/>
    <p:sldId id="423" r:id="rId72"/>
    <p:sldId id="424" r:id="rId73"/>
    <p:sldId id="425" r:id="rId74"/>
    <p:sldId id="426" r:id="rId75"/>
    <p:sldId id="427" r:id="rId76"/>
    <p:sldId id="428" r:id="rId77"/>
    <p:sldId id="429" r:id="rId78"/>
    <p:sldId id="430" r:id="rId79"/>
    <p:sldId id="431" r:id="rId80"/>
    <p:sldId id="432" r:id="rId81"/>
    <p:sldId id="433" r:id="rId82"/>
    <p:sldId id="434" r:id="rId83"/>
    <p:sldId id="435" r:id="rId84"/>
    <p:sldId id="436" r:id="rId85"/>
    <p:sldId id="437" r:id="rId86"/>
    <p:sldId id="438" r:id="rId87"/>
    <p:sldId id="439" r:id="rId88"/>
    <p:sldId id="440" r:id="rId89"/>
    <p:sldId id="441" r:id="rId90"/>
    <p:sldId id="442" r:id="rId91"/>
    <p:sldId id="443" r:id="rId92"/>
    <p:sldId id="444" r:id="rId93"/>
    <p:sldId id="445" r:id="rId94"/>
    <p:sldId id="446" r:id="rId95"/>
    <p:sldId id="447" r:id="rId96"/>
    <p:sldId id="448" r:id="rId97"/>
    <p:sldId id="449" r:id="rId98"/>
    <p:sldId id="450" r:id="rId99"/>
    <p:sldId id="451" r:id="rId100"/>
    <p:sldId id="452" r:id="rId101"/>
    <p:sldId id="453" r:id="rId102"/>
    <p:sldId id="454" r:id="rId103"/>
    <p:sldId id="455" r:id="rId104"/>
    <p:sldId id="456" r:id="rId105"/>
    <p:sldId id="457" r:id="rId106"/>
    <p:sldId id="458" r:id="rId107"/>
    <p:sldId id="459" r:id="rId108"/>
    <p:sldId id="460" r:id="rId109"/>
    <p:sldId id="461" r:id="rId110"/>
    <p:sldId id="462" r:id="rId111"/>
    <p:sldId id="463"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06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DAFAF7-FD38-461A-8A76-73809F12018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1026EE-C931-4EE1-AA5C-2B97FF686C79}" type="slidenum">
              <a:rPr lang="es-ES" smtClean="0"/>
              <a:t>‹Nº›</a:t>
            </a:fld>
            <a:endParaRPr lang="es-ES" dirty="0"/>
          </a:p>
        </p:txBody>
      </p:sp>
    </p:spTree>
    <p:extLst>
      <p:ext uri="{BB962C8B-B14F-4D97-AF65-F5344CB8AC3E}">
        <p14:creationId xmlns:p14="http://schemas.microsoft.com/office/powerpoint/2010/main" val="1085255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301960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Mattheus Silvatici Botanic Garden Minerva</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138455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171135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77395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3056364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688565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362127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2869504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537899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870255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3978270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Cagliari.-Dracunculus vulgaris</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1266705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Cagliari.-Dracunculus vulgaris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253383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Cagliari.-Cyperus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40969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Cagliari.-Euphorbia canariensis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265080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Cagliari.-Euphorbia canariensis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611340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Cagliari.-Euphorbia spinosa</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227953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3033171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Cagliari.-Lampranthus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590427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Cagliari.-Ophiopogon</a:t>
            </a:r>
            <a:r>
              <a:rPr lang="it-IT" baseline="0" dirty="0"/>
              <a:t> planiscapus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347853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Cagliari.-Tortugas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964831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94571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577629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698391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712893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3064967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544197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173157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3635072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Orto_botanico_di_Cagliari..-Hetchia</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3264341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368459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34294131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536181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871445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978077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Orto_botanico_di_Cagliari..-Dasylirion serratifolium</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4924238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9332329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Orto_botanico_di_Cagliari.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2386112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572428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1924337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73618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7227392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32127267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3253713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Napoli.-Melaleuca styphllioides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6952986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Napoli.-Melaleuca styphllioides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502732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Napoli.-Alocasia</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2197316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Napoli.-Aristolochia gigantea</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34471514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6499294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6765362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8587408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20984278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de Napoli.-Cycas</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8674251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Napoli.-Encephalartos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32656792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Napoli.-Helechos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4095524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Napoli.-Helechos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9407278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842188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0736930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8675832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Napoli.-Macadamia integrifolia</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40071927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Napoli.-Macrozamia communis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5290915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3544138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0482099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5473882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048093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638427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3453033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Napoli.-Rhapidophyllum hystrix</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41649189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Napoli.-Rhapidophyllum hystrix</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982707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Napoli.-Sabal blackbourniana puede ser</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5420016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Napoli.-Sabal blackbourniana puede ser</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1700467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Napoli.-Trithrinax campestris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5674898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Napoli.Dasylirion</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0632101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404056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Napoli.-Trithrinax campestris</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0796786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5484115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16057499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4024834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24457780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7022505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9416656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di Napoli.-Ficus</a:t>
            </a:r>
            <a:r>
              <a:rPr lang="it-IT" baseline="0" dirty="0"/>
              <a:t> macrophylla</a:t>
            </a:r>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17859307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1502291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6869893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203291847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1152850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8818713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7087050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5604065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Orto Botanico di Napoli.</a:t>
            </a:r>
          </a:p>
          <a:p>
            <a:endParaRPr lang="es-ES" dirty="0"/>
          </a:p>
        </p:txBody>
      </p:sp>
      <p:sp>
        <p:nvSpPr>
          <p:cNvPr id="4" name="3 Marcador de número de diapositiva"/>
          <p:cNvSpPr>
            <a:spLocks noGrp="1"/>
          </p:cNvSpPr>
          <p:nvPr>
            <p:ph type="sldNum" sz="quarter" idx="10"/>
          </p:nvPr>
        </p:nvSpPr>
        <p:spPr/>
        <p:txBody>
          <a:bodyPr/>
          <a:lstStyle/>
          <a:p>
            <a:fld id="{B0C9C06B-0E1C-48E0-88E8-2996426EFA3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4170225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8960424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2750769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22952630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11225858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39076010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1405574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108</a:t>
            </a:fld>
            <a:endParaRPr lang="es-ES" dirty="0">
              <a:solidFill>
                <a:prstClr val="black"/>
              </a:solidFill>
            </a:endParaRPr>
          </a:p>
        </p:txBody>
      </p:sp>
    </p:spTree>
    <p:extLst>
      <p:ext uri="{BB962C8B-B14F-4D97-AF65-F5344CB8AC3E}">
        <p14:creationId xmlns:p14="http://schemas.microsoft.com/office/powerpoint/2010/main" val="9581528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109</a:t>
            </a:fld>
            <a:endParaRPr lang="es-ES" dirty="0">
              <a:solidFill>
                <a:prstClr val="black"/>
              </a:solidFill>
            </a:endParaRPr>
          </a:p>
        </p:txBody>
      </p:sp>
    </p:spTree>
    <p:extLst>
      <p:ext uri="{BB962C8B-B14F-4D97-AF65-F5344CB8AC3E}">
        <p14:creationId xmlns:p14="http://schemas.microsoft.com/office/powerpoint/2010/main" val="9319713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Orto Botanico dell Universita di Genova.</a:t>
            </a:r>
            <a:endParaRPr lang="es-ES" dirty="0"/>
          </a:p>
        </p:txBody>
      </p:sp>
      <p:sp>
        <p:nvSpPr>
          <p:cNvPr id="4" name="3 Marcador de número de diapositiva"/>
          <p:cNvSpPr>
            <a:spLocks noGrp="1"/>
          </p:cNvSpPr>
          <p:nvPr>
            <p:ph type="sldNum" sz="quarter" idx="10"/>
          </p:nvPr>
        </p:nvSpPr>
        <p:spPr/>
        <p:txBody>
          <a:bodyPr/>
          <a:lstStyle/>
          <a:p>
            <a:fld id="{8444642A-E9A6-4686-989A-F5651A6CFB02}" type="slidenum">
              <a:rPr lang="es-ES" smtClean="0">
                <a:solidFill>
                  <a:prstClr val="black"/>
                </a:solidFill>
              </a:rPr>
              <a:pPr/>
              <a:t>110</a:t>
            </a:fld>
            <a:endParaRPr lang="es-ES" dirty="0">
              <a:solidFill>
                <a:prstClr val="black"/>
              </a:solidFill>
            </a:endParaRPr>
          </a:p>
        </p:txBody>
      </p:sp>
    </p:spTree>
    <p:extLst>
      <p:ext uri="{BB962C8B-B14F-4D97-AF65-F5344CB8AC3E}">
        <p14:creationId xmlns:p14="http://schemas.microsoft.com/office/powerpoint/2010/main" val="1588516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6986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3622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557530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72759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27668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31174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85317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49764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68501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76509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0468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13869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0990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92409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977154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6390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5979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75707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701837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95793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Footer Placeholder 7"/>
          <p:cNvSpPr>
            <a:spLocks noGrp="1"/>
          </p:cNvSpPr>
          <p:nvPr>
            <p:ph type="ftr" sz="quarter" idx="11"/>
          </p:nvPr>
        </p:nvSpPr>
        <p:spPr/>
        <p:txBody>
          <a:bodyPr/>
          <a:lstStyle/>
          <a:p>
            <a:endParaRPr lang="en-US" dirty="0">
              <a:solidFill>
                <a:srgbClr val="FFF39D"/>
              </a:solidFill>
            </a:endParaRPr>
          </a:p>
        </p:txBody>
      </p:sp>
      <p:sp>
        <p:nvSpPr>
          <p:cNvPr id="9" name="Slide Number Placeholder 8"/>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99678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4" name="Footer Placeholder 3"/>
          <p:cNvSpPr>
            <a:spLocks noGrp="1"/>
          </p:cNvSpPr>
          <p:nvPr>
            <p:ph type="ftr" sz="quarter" idx="11"/>
          </p:nvPr>
        </p:nvSpPr>
        <p:spPr/>
        <p:txBody>
          <a:bodyPr/>
          <a:lstStyle/>
          <a:p>
            <a:endParaRPr lang="en-US" dirty="0">
              <a:solidFill>
                <a:srgbClr val="FFF39D"/>
              </a:solidFill>
            </a:endParaRPr>
          </a:p>
        </p:txBody>
      </p:sp>
      <p:sp>
        <p:nvSpPr>
          <p:cNvPr id="5" name="Slide Number Placeholder 4"/>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2016881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Footer Placeholder 2"/>
          <p:cNvSpPr>
            <a:spLocks noGrp="1"/>
          </p:cNvSpPr>
          <p:nvPr>
            <p:ph type="ftr" sz="quarter" idx="11"/>
          </p:nvPr>
        </p:nvSpPr>
        <p:spPr/>
        <p:txBody>
          <a:bodyPr/>
          <a:lstStyle/>
          <a:p>
            <a:endParaRPr lang="en-US" dirty="0">
              <a:solidFill>
                <a:srgbClr val="FFF39D"/>
              </a:solidFill>
            </a:endParaRPr>
          </a:p>
        </p:txBody>
      </p:sp>
      <p:sp>
        <p:nvSpPr>
          <p:cNvPr id="4" name="Slide Number Placeholder 3"/>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030103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049017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Footer Placeholder 5"/>
          <p:cNvSpPr>
            <a:spLocks noGrp="1"/>
          </p:cNvSpPr>
          <p:nvPr>
            <p:ph type="ftr" sz="quarter" idx="11"/>
          </p:nvPr>
        </p:nvSpPr>
        <p:spPr/>
        <p:txBody>
          <a:bodyPr/>
          <a:lstStyle/>
          <a:p>
            <a:endParaRPr lang="en-US" dirty="0">
              <a:solidFill>
                <a:srgbClr val="FFF39D"/>
              </a:solidFill>
            </a:endParaRPr>
          </a:p>
        </p:txBody>
      </p:sp>
      <p:sp>
        <p:nvSpPr>
          <p:cNvPr id="7" name="Slide Number Placeholder 6"/>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1817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70046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62106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17357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6000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398608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630891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11"/>
          </p:nvPr>
        </p:nvSpPr>
        <p:spPr/>
        <p:txBody>
          <a:bodyPr/>
          <a:lstStyle/>
          <a:p>
            <a:endParaRPr lang="en-US" dirty="0">
              <a:solidFill>
                <a:srgbClr val="FFF39D"/>
              </a:solidFill>
            </a:endParaRPr>
          </a:p>
        </p:txBody>
      </p:sp>
      <p:sp>
        <p:nvSpPr>
          <p:cNvPr id="6" name="Slide Number Placeholder 5"/>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456003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7414913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srgbClr val="FFF39D"/>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1347967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22.jpg"/><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5.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23.xml"/><Relationship Id="rId4" Type="http://schemas.openxmlformats.org/officeDocument/2006/relationships/image" Target="../media/image72.jpg"/></Relationships>
</file>

<file path=ppt/slides/_rels/slide7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9.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3.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23.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1.xml"/><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4.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8.xml"/><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2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2.xml"/><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3.xml"/><Relationship Id="rId1" Type="http://schemas.openxmlformats.org/officeDocument/2006/relationships/slideLayout" Target="../slideLayouts/slideLayout23.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4.xml"/><Relationship Id="rId1" Type="http://schemas.openxmlformats.org/officeDocument/2006/relationships/slideLayout" Target="../slideLayouts/slideLayout2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5.xml"/><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6.xml"/><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7.xml"/><Relationship Id="rId1" Type="http://schemas.openxmlformats.org/officeDocument/2006/relationships/slideLayout" Target="../slideLayouts/slideLayout23.xml"/></Relationships>
</file>

<file path=ppt/slides/_rels/slide10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548680"/>
            <a:ext cx="5688632" cy="2376264"/>
          </a:xfrm>
        </p:spPr>
        <p:txBody>
          <a:bodyPr>
            <a:normAutofit fontScale="90000"/>
          </a:bodyPr>
          <a:lstStyle/>
          <a:p>
            <a:r>
              <a:rPr lang="es-ES" sz="3600" dirty="0"/>
              <a:t>EUROPA.-LA VUELTA AL MUNDO EN 885 JARDINES.-ITALIA.</a:t>
            </a:r>
            <a:br>
              <a:rPr lang="es-ES" sz="3600" dirty="0"/>
            </a:br>
            <a:r>
              <a:rPr lang="es-ES" sz="3600" dirty="0"/>
              <a:t>Ortos Botanico di Cagliari, Napoli y Génova</a:t>
            </a:r>
          </a:p>
        </p:txBody>
      </p:sp>
      <p:sp>
        <p:nvSpPr>
          <p:cNvPr id="5" name="4 Subtítulo"/>
          <p:cNvSpPr>
            <a:spLocks noGrp="1"/>
          </p:cNvSpPr>
          <p:nvPr>
            <p:ph type="subTitle" idx="1"/>
          </p:nvPr>
        </p:nvSpPr>
        <p:spPr>
          <a:xfrm>
            <a:off x="2555776" y="4221088"/>
            <a:ext cx="4320480" cy="2153834"/>
          </a:xfrm>
        </p:spPr>
        <p:txBody>
          <a:bodyPr>
            <a:normAutofit/>
          </a:bodyPr>
          <a:lstStyle/>
          <a:p>
            <a:r>
              <a:rPr lang="es-ES" dirty="0"/>
              <a:t>Selección de textos y fotografías por</a:t>
            </a:r>
          </a:p>
          <a:p>
            <a:r>
              <a:rPr lang="es-ES" sz="2800" dirty="0"/>
              <a:t>JOSE ELIAS BONELLS</a:t>
            </a:r>
          </a:p>
        </p:txBody>
      </p:sp>
      <p:pic>
        <p:nvPicPr>
          <p:cNvPr id="4" name="obertura_tchaikowsky orquesta filarmonica de londres_ ballet de la bella durmien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2400" y="5661248"/>
            <a:ext cx="609600" cy="609600"/>
          </a:xfrm>
          <a:prstGeom prst="rect">
            <a:avLst/>
          </a:prstGeom>
        </p:spPr>
      </p:pic>
    </p:spTree>
    <p:extLst>
      <p:ext uri="{BB962C8B-B14F-4D97-AF65-F5344CB8AC3E}">
        <p14:creationId xmlns:p14="http://schemas.microsoft.com/office/powerpoint/2010/main" val="243759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2"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Orto Botanico de Cagliari</a:t>
            </a:r>
            <a:br>
              <a:rPr lang="es-ES" dirty="0"/>
            </a:br>
            <a:endParaRPr lang="es-ES" dirty="0"/>
          </a:p>
        </p:txBody>
      </p:sp>
      <p:sp>
        <p:nvSpPr>
          <p:cNvPr id="3" name="2 Marcador de contenido"/>
          <p:cNvSpPr>
            <a:spLocks noGrp="1"/>
          </p:cNvSpPr>
          <p:nvPr>
            <p:ph idx="1"/>
          </p:nvPr>
        </p:nvSpPr>
        <p:spPr/>
        <p:txBody>
          <a:bodyPr>
            <a:normAutofit/>
          </a:bodyPr>
          <a:lstStyle/>
          <a:p>
            <a:r>
              <a:rPr lang="es-ES" dirty="0"/>
              <a:t>El Orto Botanico dell'Università di Cagliari (5 hectáreas), también conocido como el Orto Botanico di Cagliari, es un jardín botánico operado por la Universidad de Cagliari y ubicado en Viale S. Ignazio da Laconi 9-11, Cagliari , Cerdeña , Italia . </a:t>
            </a:r>
          </a:p>
          <a:p>
            <a:r>
              <a:rPr lang="es-ES" dirty="0"/>
              <a:t>El jardín fue inaugurado en 1866 bajo la dirección del profesor Patrizio Gennari. Su primer índice de semillas fue publicado en 1885, y para 1901 el jardín contenía unas 430 especies (de las cuales 36 murieron por una profunda helada de ese año). El jardín fue dañado en la Segunda Guerra Mundial , pero posteriormente ha sido restaurado. </a:t>
            </a:r>
          </a:p>
          <a:p>
            <a:endParaRPr lang="es-ES" dirty="0"/>
          </a:p>
        </p:txBody>
      </p:sp>
    </p:spTree>
    <p:extLst>
      <p:ext uri="{BB962C8B-B14F-4D97-AF65-F5344CB8AC3E}">
        <p14:creationId xmlns:p14="http://schemas.microsoft.com/office/powerpoint/2010/main" val="835691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347048" cy="6069288"/>
          </a:xfrm>
        </p:spPr>
        <p:txBody>
          <a:bodyPr>
            <a:normAutofit lnSpcReduction="10000"/>
          </a:bodyPr>
          <a:lstStyle/>
          <a:p>
            <a:r>
              <a:rPr lang="es-ES" dirty="0"/>
              <a:t>Hoy, el jardín cuenta con unas 2.000 especies, en su mayoría del Mediterráneo origen pero con una buena colección de plantas suculentas y plantas tropicales también. El jardín se estructura en tres grandes apartados: </a:t>
            </a:r>
          </a:p>
          <a:p>
            <a:r>
              <a:rPr lang="es-ES" dirty="0"/>
              <a:t>Plantas mediterráneas - que representan a las tres bandas de Cerdeña vegetación, así como especies de Australia , California , Chile , etc </a:t>
            </a:r>
          </a:p>
          <a:p>
            <a:r>
              <a:rPr lang="es-ES" dirty="0"/>
              <a:t>Las plantas suculentas - alrededor de 1000 plantas suculentas de Echinocereus , Euphorbia , Lampranthus , Mammillaria , Opuntia , etc, en un invernadero y al aire libre, más o menos a partes iguales entre África y América origen. </a:t>
            </a:r>
          </a:p>
          <a:p>
            <a:r>
              <a:rPr lang="es-ES" dirty="0"/>
              <a:t>Plantas tropicales </a:t>
            </a:r>
          </a:p>
          <a:p>
            <a:r>
              <a:rPr lang="es-ES" dirty="0"/>
              <a:t>En total, el jardín cuenta con unos 600 árboles y 550 arbustos. De particular interés es la colección de palma (4.000 m²), con 60 muestras que representan a 16 especies, y un magnífico ejemplar de Euphorbia canariensis difusión a través de 100 m². </a:t>
            </a:r>
          </a:p>
          <a:p>
            <a:r>
              <a:rPr lang="es-ES" dirty="0"/>
              <a:t>El sitio también contiene antiguas cisternas romanas y cuevas naturales.</a:t>
            </a:r>
          </a:p>
          <a:p>
            <a:endParaRPr lang="es-ES" dirty="0"/>
          </a:p>
          <a:p>
            <a:endParaRPr lang="es-ES" dirty="0"/>
          </a:p>
        </p:txBody>
      </p:sp>
    </p:spTree>
    <p:extLst>
      <p:ext uri="{BB962C8B-B14F-4D97-AF65-F5344CB8AC3E}">
        <p14:creationId xmlns:p14="http://schemas.microsoft.com/office/powerpoint/2010/main" val="650907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145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5958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401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05741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306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8039"/>
          <a:stretch/>
        </p:blipFill>
        <p:spPr>
          <a:xfrm>
            <a:off x="0" y="0"/>
            <a:ext cx="9251576" cy="6858000"/>
          </a:xfrm>
          <a:prstGeom prst="rect">
            <a:avLst/>
          </a:prstGeom>
        </p:spPr>
      </p:pic>
    </p:spTree>
    <p:extLst>
      <p:ext uri="{BB962C8B-B14F-4D97-AF65-F5344CB8AC3E}">
        <p14:creationId xmlns:p14="http://schemas.microsoft.com/office/powerpoint/2010/main" val="2895736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6"/>
            <a:ext cx="9144000" cy="6856214"/>
          </a:xfrm>
          <a:prstGeom prst="rect">
            <a:avLst/>
          </a:prstGeom>
        </p:spPr>
      </p:pic>
    </p:spTree>
    <p:extLst>
      <p:ext uri="{BB962C8B-B14F-4D97-AF65-F5344CB8AC3E}">
        <p14:creationId xmlns:p14="http://schemas.microsoft.com/office/powerpoint/2010/main" val="455340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17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405574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406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8639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8150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929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609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0552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004" t="2103" r="1914" b="8177"/>
          <a:stretch/>
        </p:blipFill>
        <p:spPr>
          <a:xfrm>
            <a:off x="1" y="0"/>
            <a:ext cx="9144000" cy="6858000"/>
          </a:xfrm>
          <a:prstGeom prst="rect">
            <a:avLst/>
          </a:prstGeom>
        </p:spPr>
      </p:pic>
    </p:spTree>
    <p:extLst>
      <p:ext uri="{BB962C8B-B14F-4D97-AF65-F5344CB8AC3E}">
        <p14:creationId xmlns:p14="http://schemas.microsoft.com/office/powerpoint/2010/main" val="276305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02" y="0"/>
            <a:ext cx="8991795" cy="6858000"/>
          </a:xfrm>
          <a:prstGeom prst="rect">
            <a:avLst/>
          </a:prstGeom>
        </p:spPr>
      </p:pic>
    </p:spTree>
    <p:extLst>
      <p:ext uri="{BB962C8B-B14F-4D97-AF65-F5344CB8AC3E}">
        <p14:creationId xmlns:p14="http://schemas.microsoft.com/office/powerpoint/2010/main" val="2820125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0984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525448" cy="3196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96000"/>
            <a:ext cx="9144000" cy="3652036"/>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0000" y="-1742"/>
            <a:ext cx="4064000" cy="3197742"/>
          </a:xfrm>
          <a:prstGeom prst="rect">
            <a:avLst/>
          </a:prstGeom>
        </p:spPr>
      </p:pic>
    </p:spTree>
    <p:extLst>
      <p:ext uri="{BB962C8B-B14F-4D97-AF65-F5344CB8AC3E}">
        <p14:creationId xmlns:p14="http://schemas.microsoft.com/office/powerpoint/2010/main" val="3378007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7916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0261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19" cy="6858000"/>
          </a:xfrm>
          <a:prstGeom prst="rect">
            <a:avLst/>
          </a:prstGeom>
        </p:spPr>
      </p:pic>
    </p:spTree>
    <p:extLst>
      <p:ext uri="{BB962C8B-B14F-4D97-AF65-F5344CB8AC3E}">
        <p14:creationId xmlns:p14="http://schemas.microsoft.com/office/powerpoint/2010/main" val="2581321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247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7526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8432"/>
          <a:stretch/>
        </p:blipFill>
        <p:spPr>
          <a:xfrm>
            <a:off x="0" y="0"/>
            <a:ext cx="9291918" cy="6858000"/>
          </a:xfrm>
          <a:prstGeom prst="rect">
            <a:avLst/>
          </a:prstGeom>
        </p:spPr>
      </p:pic>
    </p:spTree>
    <p:extLst>
      <p:ext uri="{BB962C8B-B14F-4D97-AF65-F5344CB8AC3E}">
        <p14:creationId xmlns:p14="http://schemas.microsoft.com/office/powerpoint/2010/main" val="77657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366848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09588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085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1137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48221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7765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33736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287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547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6571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3185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0596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2972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788"/>
            <a:ext cx="9144000" cy="6858000"/>
          </a:xfrm>
          <a:prstGeom prst="rect">
            <a:avLst/>
          </a:prstGeom>
        </p:spPr>
      </p:pic>
    </p:spTree>
    <p:extLst>
      <p:ext uri="{BB962C8B-B14F-4D97-AF65-F5344CB8AC3E}">
        <p14:creationId xmlns:p14="http://schemas.microsoft.com/office/powerpoint/2010/main" val="1298790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Orto Botanico di  Napoli</a:t>
            </a:r>
          </a:p>
        </p:txBody>
      </p:sp>
      <p:sp>
        <p:nvSpPr>
          <p:cNvPr id="3" name="2 Marcador de contenido"/>
          <p:cNvSpPr>
            <a:spLocks noGrp="1"/>
          </p:cNvSpPr>
          <p:nvPr>
            <p:ph idx="1"/>
          </p:nvPr>
        </p:nvSpPr>
        <p:spPr/>
        <p:txBody>
          <a:bodyPr>
            <a:normAutofit lnSpcReduction="10000"/>
          </a:bodyPr>
          <a:lstStyle/>
          <a:p>
            <a:r>
              <a:rPr lang="es-ES" dirty="0"/>
              <a:t>El Jardín Botánico de Nápoles , Italia (en italiano : Orto Botanico di Napoli, también Real Orto Botanico) es un centro de investigación de la Universidad de Nápoles Federico II . </a:t>
            </a:r>
          </a:p>
          <a:p>
            <a:r>
              <a:rPr lang="es-ES" dirty="0"/>
              <a:t>Las instalaciones ocupan cerca de 15 hectáreas y se encuentra en Via Foria, junto a la gigantesca edad Albergo dei Poveri , el Real Hospicio General de Pobres bajo el Bourbon dinastía. La instalación forma parte del Departamento de Ciencias Naturales de la Universidad. Es una de las muchas instalaciones científicas y educativas instituidas bajo el dominio francés en Nápoles (1806-1815). </a:t>
            </a:r>
          </a:p>
          <a:p>
            <a:r>
              <a:rPr lang="es-ES" dirty="0"/>
              <a:t>El Garden abrió sus puertas en 1810. </a:t>
            </a:r>
          </a:p>
          <a:p>
            <a:endParaRPr lang="es-ES" dirty="0"/>
          </a:p>
        </p:txBody>
      </p:sp>
    </p:spTree>
    <p:extLst>
      <p:ext uri="{BB962C8B-B14F-4D97-AF65-F5344CB8AC3E}">
        <p14:creationId xmlns:p14="http://schemas.microsoft.com/office/powerpoint/2010/main" val="2795037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203032" cy="5997280"/>
          </a:xfrm>
        </p:spPr>
        <p:txBody>
          <a:bodyPr>
            <a:normAutofit lnSpcReduction="10000"/>
          </a:bodyPr>
          <a:lstStyle/>
          <a:p>
            <a:r>
              <a:rPr lang="es-ES" dirty="0"/>
              <a:t>En la actualidad el Jardín muestra en el local alrededor de 25.000 muestras de vegetación, que abarca alrededor de 10.000 especies de plantas. Aunque abierto al público, el Jardín no es, estrictamente hablando, un parque público. Realmente es un centro educativo para la escuelas secundarias locales y la universidad y está separado de el departamento de agricultura de la Universidad de Nápoles.</a:t>
            </a:r>
          </a:p>
          <a:p>
            <a:r>
              <a:rPr lang="es-ES" dirty="0"/>
              <a:t> El jardín también participa activamente en la conservación de las especies de plantas en peligro de extinción. También hay una sección etnobotánica del jardín donde se estudian las plantas que son potencialmente útiles, medicinalmente, a los seres humanos. </a:t>
            </a:r>
          </a:p>
          <a:p>
            <a:r>
              <a:rPr lang="es-ES" dirty="0"/>
              <a:t>Además de las estructuras más pequeñas en el local, hay dos más grandes: el "castillo", del siglo XVII, recientemente restaurada, y los 5.000 metros cuadrados de Merola efecto invernadero. </a:t>
            </a:r>
          </a:p>
          <a:p>
            <a:r>
              <a:rPr lang="es-ES" dirty="0"/>
              <a:t>El castillo contiene conferencias y salas de exhibición, y alberga el Museo de Etnobotánica y Paleobotánica. </a:t>
            </a:r>
          </a:p>
          <a:p>
            <a:endParaRPr lang="es-ES" dirty="0"/>
          </a:p>
        </p:txBody>
      </p:sp>
    </p:spTree>
    <p:extLst>
      <p:ext uri="{BB962C8B-B14F-4D97-AF65-F5344CB8AC3E}">
        <p14:creationId xmlns:p14="http://schemas.microsoft.com/office/powerpoint/2010/main" val="4194209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858000"/>
          </a:xfrm>
          <a:prstGeom prst="rect">
            <a:avLst/>
          </a:prstGeom>
        </p:spPr>
      </p:pic>
    </p:spTree>
    <p:extLst>
      <p:ext uri="{BB962C8B-B14F-4D97-AF65-F5344CB8AC3E}">
        <p14:creationId xmlns:p14="http://schemas.microsoft.com/office/powerpoint/2010/main" val="7483439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2708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353"/>
          <a:stretch/>
        </p:blipFill>
        <p:spPr>
          <a:xfrm>
            <a:off x="0" y="0"/>
            <a:ext cx="9144000" cy="6858000"/>
          </a:xfrm>
          <a:prstGeom prst="rect">
            <a:avLst/>
          </a:prstGeom>
        </p:spPr>
      </p:pic>
    </p:spTree>
    <p:extLst>
      <p:ext uri="{BB962C8B-B14F-4D97-AF65-F5344CB8AC3E}">
        <p14:creationId xmlns:p14="http://schemas.microsoft.com/office/powerpoint/2010/main" val="195529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29"/>
          <a:stretch/>
        </p:blipFill>
        <p:spPr>
          <a:xfrm>
            <a:off x="0" y="0"/>
            <a:ext cx="9144000" cy="6858000"/>
          </a:xfrm>
          <a:prstGeom prst="rect">
            <a:avLst/>
          </a:prstGeom>
        </p:spPr>
      </p:pic>
    </p:spTree>
    <p:extLst>
      <p:ext uri="{BB962C8B-B14F-4D97-AF65-F5344CB8AC3E}">
        <p14:creationId xmlns:p14="http://schemas.microsoft.com/office/powerpoint/2010/main" val="2786714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030" b="11569"/>
          <a:stretch/>
        </p:blipFill>
        <p:spPr>
          <a:xfrm>
            <a:off x="-1" y="0"/>
            <a:ext cx="9238129" cy="6858000"/>
          </a:xfrm>
          <a:prstGeom prst="rect">
            <a:avLst/>
          </a:prstGeom>
        </p:spPr>
      </p:pic>
    </p:spTree>
    <p:extLst>
      <p:ext uri="{BB962C8B-B14F-4D97-AF65-F5344CB8AC3E}">
        <p14:creationId xmlns:p14="http://schemas.microsoft.com/office/powerpoint/2010/main" val="1435006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804"/>
          <a:stretch/>
        </p:blipFill>
        <p:spPr>
          <a:xfrm>
            <a:off x="0" y="0"/>
            <a:ext cx="9144000" cy="6858000"/>
          </a:xfrm>
          <a:prstGeom prst="rect">
            <a:avLst/>
          </a:prstGeom>
        </p:spPr>
      </p:pic>
    </p:spTree>
    <p:extLst>
      <p:ext uri="{BB962C8B-B14F-4D97-AF65-F5344CB8AC3E}">
        <p14:creationId xmlns:p14="http://schemas.microsoft.com/office/powerpoint/2010/main" val="2101967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2353" b="11176"/>
          <a:stretch/>
        </p:blipFill>
        <p:spPr>
          <a:xfrm>
            <a:off x="-1" y="0"/>
            <a:ext cx="9359153" cy="6858000"/>
          </a:xfrm>
          <a:prstGeom prst="rect">
            <a:avLst/>
          </a:prstGeom>
        </p:spPr>
      </p:pic>
    </p:spTree>
    <p:extLst>
      <p:ext uri="{BB962C8B-B14F-4D97-AF65-F5344CB8AC3E}">
        <p14:creationId xmlns:p14="http://schemas.microsoft.com/office/powerpoint/2010/main" val="3966852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333"/>
          <a:stretch/>
        </p:blipFill>
        <p:spPr>
          <a:xfrm>
            <a:off x="0" y="0"/>
            <a:ext cx="9144000" cy="6858000"/>
          </a:xfrm>
          <a:prstGeom prst="rect">
            <a:avLst/>
          </a:prstGeom>
        </p:spPr>
      </p:pic>
    </p:spTree>
    <p:extLst>
      <p:ext uri="{BB962C8B-B14F-4D97-AF65-F5344CB8AC3E}">
        <p14:creationId xmlns:p14="http://schemas.microsoft.com/office/powerpoint/2010/main" val="362427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85994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588"/>
          <a:stretch/>
        </p:blipFill>
        <p:spPr>
          <a:xfrm>
            <a:off x="22121" y="0"/>
            <a:ext cx="9144000" cy="6858000"/>
          </a:xfrm>
          <a:prstGeom prst="rect">
            <a:avLst/>
          </a:prstGeom>
        </p:spPr>
      </p:pic>
    </p:spTree>
    <p:extLst>
      <p:ext uri="{BB962C8B-B14F-4D97-AF65-F5344CB8AC3E}">
        <p14:creationId xmlns:p14="http://schemas.microsoft.com/office/powerpoint/2010/main" val="1741586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941"/>
          <a:stretch/>
        </p:blipFill>
        <p:spPr>
          <a:xfrm>
            <a:off x="0" y="0"/>
            <a:ext cx="9144000" cy="6858000"/>
          </a:xfrm>
          <a:prstGeom prst="rect">
            <a:avLst/>
          </a:prstGeom>
        </p:spPr>
      </p:pic>
    </p:spTree>
    <p:extLst>
      <p:ext uri="{BB962C8B-B14F-4D97-AF65-F5344CB8AC3E}">
        <p14:creationId xmlns:p14="http://schemas.microsoft.com/office/powerpoint/2010/main" val="5078171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176" b="11961"/>
          <a:stretch/>
        </p:blipFill>
        <p:spPr>
          <a:xfrm>
            <a:off x="0" y="0"/>
            <a:ext cx="9251576" cy="6858000"/>
          </a:xfrm>
          <a:prstGeom prst="rect">
            <a:avLst/>
          </a:prstGeom>
        </p:spPr>
      </p:pic>
    </p:spTree>
    <p:extLst>
      <p:ext uri="{BB962C8B-B14F-4D97-AF65-F5344CB8AC3E}">
        <p14:creationId xmlns:p14="http://schemas.microsoft.com/office/powerpoint/2010/main" val="2075425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890"/>
          <a:stretch/>
        </p:blipFill>
        <p:spPr>
          <a:xfrm>
            <a:off x="0" y="0"/>
            <a:ext cx="9144000" cy="6858000"/>
          </a:xfrm>
          <a:prstGeom prst="rect">
            <a:avLst/>
          </a:prstGeom>
        </p:spPr>
      </p:pic>
    </p:spTree>
    <p:extLst>
      <p:ext uri="{BB962C8B-B14F-4D97-AF65-F5344CB8AC3E}">
        <p14:creationId xmlns:p14="http://schemas.microsoft.com/office/powerpoint/2010/main" val="682176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081"/>
          <a:stretch/>
        </p:blipFill>
        <p:spPr>
          <a:xfrm>
            <a:off x="0" y="0"/>
            <a:ext cx="9144000" cy="6858000"/>
          </a:xfrm>
          <a:prstGeom prst="rect">
            <a:avLst/>
          </a:prstGeom>
        </p:spPr>
      </p:pic>
    </p:spTree>
    <p:extLst>
      <p:ext uri="{BB962C8B-B14F-4D97-AF65-F5344CB8AC3E}">
        <p14:creationId xmlns:p14="http://schemas.microsoft.com/office/powerpoint/2010/main" val="37537617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473"/>
          <a:stretch/>
        </p:blipFill>
        <p:spPr>
          <a:xfrm>
            <a:off x="0" y="0"/>
            <a:ext cx="9144000" cy="6957392"/>
          </a:xfrm>
          <a:prstGeom prst="rect">
            <a:avLst/>
          </a:prstGeom>
        </p:spPr>
      </p:pic>
    </p:spTree>
    <p:extLst>
      <p:ext uri="{BB962C8B-B14F-4D97-AF65-F5344CB8AC3E}">
        <p14:creationId xmlns:p14="http://schemas.microsoft.com/office/powerpoint/2010/main" val="2674558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961"/>
          <a:stretch/>
        </p:blipFill>
        <p:spPr>
          <a:xfrm>
            <a:off x="0" y="0"/>
            <a:ext cx="9144000" cy="6858000"/>
          </a:xfrm>
          <a:prstGeom prst="rect">
            <a:avLst/>
          </a:prstGeom>
        </p:spPr>
      </p:pic>
    </p:spTree>
    <p:extLst>
      <p:ext uri="{BB962C8B-B14F-4D97-AF65-F5344CB8AC3E}">
        <p14:creationId xmlns:p14="http://schemas.microsoft.com/office/powerpoint/2010/main" val="18306554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4" y="0"/>
            <a:ext cx="9144000" cy="6858000"/>
          </a:xfrm>
          <a:prstGeom prst="rect">
            <a:avLst/>
          </a:prstGeom>
        </p:spPr>
      </p:pic>
    </p:spTree>
    <p:extLst>
      <p:ext uri="{BB962C8B-B14F-4D97-AF65-F5344CB8AC3E}">
        <p14:creationId xmlns:p14="http://schemas.microsoft.com/office/powerpoint/2010/main" val="19942047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9515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51019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10319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95952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117"/>
          <a:stretch/>
        </p:blipFill>
        <p:spPr>
          <a:xfrm>
            <a:off x="0" y="0"/>
            <a:ext cx="9144000" cy="6858000"/>
          </a:xfrm>
          <a:prstGeom prst="rect">
            <a:avLst/>
          </a:prstGeom>
        </p:spPr>
      </p:pic>
    </p:spTree>
    <p:extLst>
      <p:ext uri="{BB962C8B-B14F-4D97-AF65-F5344CB8AC3E}">
        <p14:creationId xmlns:p14="http://schemas.microsoft.com/office/powerpoint/2010/main" val="39753670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618" b="10196"/>
          <a:stretch/>
        </p:blipFill>
        <p:spPr>
          <a:xfrm>
            <a:off x="0" y="0"/>
            <a:ext cx="9291918" cy="6858000"/>
          </a:xfrm>
          <a:prstGeom prst="rect">
            <a:avLst/>
          </a:prstGeom>
        </p:spPr>
      </p:pic>
    </p:spTree>
    <p:extLst>
      <p:ext uri="{BB962C8B-B14F-4D97-AF65-F5344CB8AC3E}">
        <p14:creationId xmlns:p14="http://schemas.microsoft.com/office/powerpoint/2010/main" val="4748372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9493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97097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831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0784"/>
          <a:stretch/>
        </p:blipFill>
        <p:spPr>
          <a:xfrm>
            <a:off x="0" y="0"/>
            <a:ext cx="9143999" cy="6857999"/>
          </a:xfrm>
          <a:prstGeom prst="rect">
            <a:avLst/>
          </a:prstGeom>
        </p:spPr>
      </p:pic>
    </p:spTree>
    <p:extLst>
      <p:ext uri="{BB962C8B-B14F-4D97-AF65-F5344CB8AC3E}">
        <p14:creationId xmlns:p14="http://schemas.microsoft.com/office/powerpoint/2010/main" val="764421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605665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0636"/>
          <a:stretch/>
        </p:blipFill>
        <p:spPr>
          <a:xfrm>
            <a:off x="0" y="0"/>
            <a:ext cx="9144000" cy="4477871"/>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3056"/>
            <a:ext cx="9144000" cy="3009528"/>
          </a:xfrm>
          <a:prstGeom prst="rect">
            <a:avLst/>
          </a:prstGeom>
        </p:spPr>
      </p:pic>
    </p:spTree>
    <p:extLst>
      <p:ext uri="{BB962C8B-B14F-4D97-AF65-F5344CB8AC3E}">
        <p14:creationId xmlns:p14="http://schemas.microsoft.com/office/powerpoint/2010/main" val="26282461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56821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588" b="12399"/>
          <a:stretch/>
        </p:blipFill>
        <p:spPr>
          <a:xfrm>
            <a:off x="-53788" y="25818"/>
            <a:ext cx="9197788" cy="6832182"/>
          </a:xfrm>
          <a:prstGeom prst="rect">
            <a:avLst/>
          </a:prstGeom>
        </p:spPr>
      </p:pic>
    </p:spTree>
    <p:extLst>
      <p:ext uri="{BB962C8B-B14F-4D97-AF65-F5344CB8AC3E}">
        <p14:creationId xmlns:p14="http://schemas.microsoft.com/office/powerpoint/2010/main" val="8780884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9541503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16778094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2745"/>
          <a:stretch/>
        </p:blipFill>
        <p:spPr>
          <a:xfrm>
            <a:off x="0" y="0"/>
            <a:ext cx="9144000" cy="6858000"/>
          </a:xfrm>
          <a:prstGeom prst="rect">
            <a:avLst/>
          </a:prstGeom>
        </p:spPr>
      </p:pic>
    </p:spTree>
    <p:extLst>
      <p:ext uri="{BB962C8B-B14F-4D97-AF65-F5344CB8AC3E}">
        <p14:creationId xmlns:p14="http://schemas.microsoft.com/office/powerpoint/2010/main" val="12834843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23215734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792"/>
          <a:stretch/>
        </p:blipFill>
        <p:spPr>
          <a:xfrm>
            <a:off x="0" y="0"/>
            <a:ext cx="9144000" cy="6858000"/>
          </a:xfrm>
          <a:prstGeom prst="rect">
            <a:avLst/>
          </a:prstGeom>
        </p:spPr>
      </p:pic>
    </p:spTree>
    <p:extLst>
      <p:ext uri="{BB962C8B-B14F-4D97-AF65-F5344CB8AC3E}">
        <p14:creationId xmlns:p14="http://schemas.microsoft.com/office/powerpoint/2010/main" val="3920091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04887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373"/>
          <a:stretch/>
        </p:blipFill>
        <p:spPr>
          <a:xfrm>
            <a:off x="0" y="0"/>
            <a:ext cx="9144000" cy="6858000"/>
          </a:xfrm>
          <a:prstGeom prst="rect">
            <a:avLst/>
          </a:prstGeom>
        </p:spPr>
      </p:pic>
    </p:spTree>
    <p:extLst>
      <p:ext uri="{BB962C8B-B14F-4D97-AF65-F5344CB8AC3E}">
        <p14:creationId xmlns:p14="http://schemas.microsoft.com/office/powerpoint/2010/main" val="4074873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1471" b="8627"/>
          <a:stretch/>
        </p:blipFill>
        <p:spPr>
          <a:xfrm>
            <a:off x="-1" y="0"/>
            <a:ext cx="9278471" cy="6858000"/>
          </a:xfrm>
          <a:prstGeom prst="rect">
            <a:avLst/>
          </a:prstGeom>
        </p:spPr>
      </p:pic>
    </p:spTree>
    <p:extLst>
      <p:ext uri="{BB962C8B-B14F-4D97-AF65-F5344CB8AC3E}">
        <p14:creationId xmlns:p14="http://schemas.microsoft.com/office/powerpoint/2010/main" val="34596885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58887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36955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42519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741368"/>
          </a:xfrm>
          <a:prstGeom prst="rect">
            <a:avLst/>
          </a:prstGeom>
        </p:spPr>
      </p:pic>
    </p:spTree>
    <p:extLst>
      <p:ext uri="{BB962C8B-B14F-4D97-AF65-F5344CB8AC3E}">
        <p14:creationId xmlns:p14="http://schemas.microsoft.com/office/powerpoint/2010/main" val="24195071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21865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47"/>
            <a:ext cx="9144000" cy="6858000"/>
          </a:xfrm>
          <a:prstGeom prst="rect">
            <a:avLst/>
          </a:prstGeom>
        </p:spPr>
      </p:pic>
    </p:spTree>
    <p:extLst>
      <p:ext uri="{BB962C8B-B14F-4D97-AF65-F5344CB8AC3E}">
        <p14:creationId xmlns:p14="http://schemas.microsoft.com/office/powerpoint/2010/main" val="32443425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615866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837589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8892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932929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80615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39721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47713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4133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78706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it-IT" dirty="0"/>
              <a:t>Orto Botanico della Universita di Genova.</a:t>
            </a:r>
            <a:endParaRPr lang="es-ES" dirty="0"/>
          </a:p>
        </p:txBody>
      </p:sp>
      <p:sp>
        <p:nvSpPr>
          <p:cNvPr id="3" name="2 Marcador de contenido"/>
          <p:cNvSpPr>
            <a:spLocks noGrp="1"/>
          </p:cNvSpPr>
          <p:nvPr>
            <p:ph idx="1"/>
          </p:nvPr>
        </p:nvSpPr>
        <p:spPr/>
        <p:txBody>
          <a:bodyPr>
            <a:normAutofit/>
          </a:bodyPr>
          <a:lstStyle/>
          <a:p>
            <a:r>
              <a:rPr lang="es-ES" dirty="0"/>
              <a:t>El Orto Botanico dell'Università di Génova (1 hectárea), también conocido como el Orto Botanico di Génova, es un jardín botánico operado por la Universidad de Génova , y situado en Corso Dogali, Génova , Liguria , Italia . </a:t>
            </a:r>
          </a:p>
          <a:p>
            <a:r>
              <a:rPr lang="es-ES" dirty="0"/>
              <a:t>El jardín fue creado en 1803 por el profesor Domenico Viviani en la antigua finca de los jesuitas del Colegio de San Jerónimo Balbi. En 1819 su catálogo figuran 1.011 taxones , de los cuales 60% eran plantas medicinales de Europa origen. Fue ampliado en 1835 por un período adicional de 4.000 metros cuadrados repartidos en dos amplias terrazas. </a:t>
            </a:r>
          </a:p>
        </p:txBody>
      </p:sp>
    </p:spTree>
    <p:extLst>
      <p:ext uri="{BB962C8B-B14F-4D97-AF65-F5344CB8AC3E}">
        <p14:creationId xmlns:p14="http://schemas.microsoft.com/office/powerpoint/2010/main" val="22398325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131024" cy="5997280"/>
          </a:xfrm>
        </p:spPr>
        <p:txBody>
          <a:bodyPr>
            <a:normAutofit/>
          </a:bodyPr>
          <a:lstStyle/>
          <a:p>
            <a:r>
              <a:rPr lang="es-ES" dirty="0"/>
              <a:t>El primer gran invernadero fue construido en 1859, y en 1865 fueron compradas tierras adicionales para llevar el jardín a su tamaño actual de unos 10.000 m². </a:t>
            </a:r>
          </a:p>
          <a:p>
            <a:r>
              <a:rPr lang="es-ES" dirty="0"/>
              <a:t>Hoy, el jardín cuenta con cerca de 4.000 ejemplares, que representan aproximadamente 2.000 taxones .</a:t>
            </a:r>
          </a:p>
          <a:p>
            <a:r>
              <a:rPr lang="es-ES" dirty="0"/>
              <a:t> Algunos datan de un siglo o más, incluyendo especímenes finos de Cedrus libani , Cupressus sempervirens , Firmiana simplex , Gleditsia triacanthos y Sequoia sempervirens , así como Angiopteris evecta , Arbutus canariensis , Cibotium regale , Cibotium schiedei , Diospyros kaki , Ginkgo biloba , Peumus boldus , Phoenix canariensis , Phytolacca dioica , Quercus laurifolia y Washingtonia filifera . </a:t>
            </a:r>
          </a:p>
          <a:p>
            <a:endParaRPr lang="es-ES" dirty="0"/>
          </a:p>
          <a:p>
            <a:endParaRPr lang="es-ES" dirty="0"/>
          </a:p>
          <a:p>
            <a:endParaRPr lang="es-ES" dirty="0"/>
          </a:p>
        </p:txBody>
      </p:sp>
    </p:spTree>
    <p:extLst>
      <p:ext uri="{BB962C8B-B14F-4D97-AF65-F5344CB8AC3E}">
        <p14:creationId xmlns:p14="http://schemas.microsoft.com/office/powerpoint/2010/main" val="38408115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6203032" cy="5205192"/>
          </a:xfrm>
        </p:spPr>
        <p:txBody>
          <a:bodyPr/>
          <a:lstStyle/>
          <a:p>
            <a:r>
              <a:rPr lang="es-ES" dirty="0"/>
              <a:t>Seis invernaderos del jardín cubren cerca de 1.000 m² en tres plantas, con contenidos de la siguiente manera: helechos , plantas tropicales, incluyendo 25 Ficus variedades y una Ravenala  madagascariensis  , plantas acuáticas tropicales, plantas suculentas , incluyendo 30 Euphorbia especies, plantas herbáceas incluyendo Bromeliaceae y Orchidaceae , y un Cycadaceae colección.</a:t>
            </a:r>
          </a:p>
          <a:p>
            <a:endParaRPr lang="es-ES" dirty="0"/>
          </a:p>
        </p:txBody>
      </p:sp>
    </p:spTree>
    <p:extLst>
      <p:ext uri="{BB962C8B-B14F-4D97-AF65-F5344CB8AC3E}">
        <p14:creationId xmlns:p14="http://schemas.microsoft.com/office/powerpoint/2010/main" val="32119659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91839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999107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28660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64004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19248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78775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48468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91356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62812421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29</TotalTime>
  <Words>1570</Words>
  <Application>Microsoft Office PowerPoint</Application>
  <PresentationFormat>Presentación en pantalla (4:3)</PresentationFormat>
  <Paragraphs>226</Paragraphs>
  <Slides>110</Slides>
  <Notes>99</Notes>
  <HiddenSlides>0</HiddenSlides>
  <MMClips>1</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110</vt:i4>
      </vt:variant>
    </vt:vector>
  </HeadingPairs>
  <TitlesOfParts>
    <vt:vector size="116" baseType="lpstr">
      <vt:lpstr>Arial</vt:lpstr>
      <vt:lpstr>Calibri</vt:lpstr>
      <vt:lpstr>Trebuchet MS</vt:lpstr>
      <vt:lpstr>Wingdings 3</vt:lpstr>
      <vt:lpstr>Faceta</vt:lpstr>
      <vt:lpstr>1_Faceta</vt:lpstr>
      <vt:lpstr>EUROPA.-LA VUELTA AL MUNDO EN 885 JARDINES.-ITALIA. Ortos Botanico di Cagliari, Napoli y Génova</vt:lpstr>
      <vt:lpstr>Orto Botanico de Cagliari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di  Napoli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Orto Botanico della Universita di Genova.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JARDINES.-ITALIA.</dc:title>
  <dc:creator>Josep</dc:creator>
  <cp:lastModifiedBy>Usuario</cp:lastModifiedBy>
  <cp:revision>5</cp:revision>
  <dcterms:created xsi:type="dcterms:W3CDTF">2014-02-09T10:58:22Z</dcterms:created>
  <dcterms:modified xsi:type="dcterms:W3CDTF">2018-03-12T11:21:53Z</dcterms:modified>
</cp:coreProperties>
</file>