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54" r:id="rId2"/>
  </p:sldMasterIdLst>
  <p:notesMasterIdLst>
    <p:notesMasterId r:id="rId111"/>
  </p:notesMasterIdLst>
  <p:sldIdLst>
    <p:sldId id="405" r:id="rId3"/>
    <p:sldId id="257" r:id="rId4"/>
    <p:sldId id="258" r:id="rId5"/>
    <p:sldId id="259" r:id="rId6"/>
    <p:sldId id="260" r:id="rId7"/>
    <p:sldId id="261" r:id="rId8"/>
    <p:sldId id="393" r:id="rId9"/>
    <p:sldId id="262" r:id="rId10"/>
    <p:sldId id="263" r:id="rId11"/>
    <p:sldId id="264" r:id="rId12"/>
    <p:sldId id="396" r:id="rId13"/>
    <p:sldId id="399"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395"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398" r:id="rId47"/>
    <p:sldId id="400" r:id="rId48"/>
    <p:sldId id="401" r:id="rId49"/>
    <p:sldId id="402" r:id="rId50"/>
    <p:sldId id="403" r:id="rId51"/>
    <p:sldId id="404" r:id="rId52"/>
    <p:sldId id="296" r:id="rId53"/>
    <p:sldId id="297" r:id="rId54"/>
    <p:sldId id="299" r:id="rId55"/>
    <p:sldId id="300" r:id="rId56"/>
    <p:sldId id="301" r:id="rId57"/>
    <p:sldId id="302" r:id="rId58"/>
    <p:sldId id="303" r:id="rId59"/>
    <p:sldId id="304" r:id="rId60"/>
    <p:sldId id="305" r:id="rId61"/>
    <p:sldId id="306" r:id="rId62"/>
    <p:sldId id="307" r:id="rId63"/>
    <p:sldId id="308" r:id="rId64"/>
    <p:sldId id="309" r:id="rId65"/>
    <p:sldId id="310" r:id="rId66"/>
    <p:sldId id="375" r:id="rId67"/>
    <p:sldId id="311" r:id="rId68"/>
    <p:sldId id="312" r:id="rId69"/>
    <p:sldId id="371" r:id="rId70"/>
    <p:sldId id="368" r:id="rId71"/>
    <p:sldId id="369" r:id="rId72"/>
    <p:sldId id="370" r:id="rId73"/>
    <p:sldId id="367" r:id="rId74"/>
    <p:sldId id="372" r:id="rId75"/>
    <p:sldId id="376" r:id="rId76"/>
    <p:sldId id="373" r:id="rId77"/>
    <p:sldId id="374" r:id="rId78"/>
    <p:sldId id="377" r:id="rId79"/>
    <p:sldId id="378" r:id="rId80"/>
    <p:sldId id="380" r:id="rId81"/>
    <p:sldId id="381" r:id="rId82"/>
    <p:sldId id="382" r:id="rId83"/>
    <p:sldId id="383" r:id="rId84"/>
    <p:sldId id="385" r:id="rId85"/>
    <p:sldId id="386" r:id="rId86"/>
    <p:sldId id="387" r:id="rId87"/>
    <p:sldId id="388" r:id="rId88"/>
    <p:sldId id="389" r:id="rId89"/>
    <p:sldId id="390" r:id="rId90"/>
    <p:sldId id="391" r:id="rId91"/>
    <p:sldId id="392" r:id="rId92"/>
    <p:sldId id="313" r:id="rId93"/>
    <p:sldId id="314" r:id="rId94"/>
    <p:sldId id="315" r:id="rId95"/>
    <p:sldId id="316" r:id="rId96"/>
    <p:sldId id="317" r:id="rId97"/>
    <p:sldId id="318" r:id="rId98"/>
    <p:sldId id="319" r:id="rId99"/>
    <p:sldId id="322" r:id="rId100"/>
    <p:sldId id="324" r:id="rId101"/>
    <p:sldId id="325" r:id="rId102"/>
    <p:sldId id="320" r:id="rId103"/>
    <p:sldId id="321" r:id="rId104"/>
    <p:sldId id="326" r:id="rId105"/>
    <p:sldId id="327" r:id="rId106"/>
    <p:sldId id="328" r:id="rId107"/>
    <p:sldId id="330" r:id="rId108"/>
    <p:sldId id="331" r:id="rId109"/>
    <p:sldId id="332"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05" autoAdjust="0"/>
  </p:normalViewPr>
  <p:slideViewPr>
    <p:cSldViewPr>
      <p:cViewPr varScale="1">
        <p:scale>
          <a:sx n="104" d="100"/>
          <a:sy n="104" d="100"/>
        </p:scale>
        <p:origin x="1746" y="15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4A27A0-76F7-407A-A13C-733013267D97}"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4752DC-DC99-48B6-9B4B-23E78BD40238}" type="slidenum">
              <a:rPr lang="es-ES" smtClean="0"/>
              <a:t>‹Nº›</a:t>
            </a:fld>
            <a:endParaRPr lang="es-ES" dirty="0"/>
          </a:p>
        </p:txBody>
      </p:sp>
    </p:spTree>
    <p:extLst>
      <p:ext uri="{BB962C8B-B14F-4D97-AF65-F5344CB8AC3E}">
        <p14:creationId xmlns:p14="http://schemas.microsoft.com/office/powerpoint/2010/main" val="2251663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091875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11</a:t>
            </a:fld>
            <a:endParaRPr lang="es-ES" dirty="0"/>
          </a:p>
        </p:txBody>
      </p:sp>
    </p:spTree>
    <p:extLst>
      <p:ext uri="{BB962C8B-B14F-4D97-AF65-F5344CB8AC3E}">
        <p14:creationId xmlns:p14="http://schemas.microsoft.com/office/powerpoint/2010/main" val="2629028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p:txBody>
      </p:sp>
      <p:sp>
        <p:nvSpPr>
          <p:cNvPr id="4" name="3 Marcador de número de diapositiva"/>
          <p:cNvSpPr>
            <a:spLocks noGrp="1"/>
          </p:cNvSpPr>
          <p:nvPr>
            <p:ph type="sldNum" sz="quarter" idx="10"/>
          </p:nvPr>
        </p:nvSpPr>
        <p:spPr/>
        <p:txBody>
          <a:bodyPr/>
          <a:lstStyle/>
          <a:p>
            <a:fld id="{084752DC-DC99-48B6-9B4B-23E78BD40238}" type="slidenum">
              <a:rPr lang="es-ES" smtClean="0"/>
              <a:t>12</a:t>
            </a:fld>
            <a:endParaRPr lang="es-ES" dirty="0"/>
          </a:p>
        </p:txBody>
      </p:sp>
    </p:spTree>
    <p:extLst>
      <p:ext uri="{BB962C8B-B14F-4D97-AF65-F5344CB8AC3E}">
        <p14:creationId xmlns:p14="http://schemas.microsoft.com/office/powerpoint/2010/main" val="3896908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098045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448825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737981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65827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691073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468546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335911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846060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752306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57399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255917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773324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0566790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37538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_Bletilla_striata </a:t>
            </a:r>
          </a:p>
        </p:txBody>
      </p:sp>
      <p:sp>
        <p:nvSpPr>
          <p:cNvPr id="202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46F6098-2613-4428-8F30-0C80B471FD31}" type="slidenum">
              <a:rPr lang="es-ES">
                <a:solidFill>
                  <a:prstClr val="black"/>
                </a:solidFill>
                <a:latin typeface="Calibri" pitchFamily="34" charset="0"/>
              </a:rPr>
              <a:pPr/>
              <a:t>29</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Padua.-Eichornia crasipes.-Jacinto de agua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670478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230685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32</a:t>
            </a:fld>
            <a:endParaRPr lang="es-ES" dirty="0"/>
          </a:p>
        </p:txBody>
      </p:sp>
    </p:spTree>
    <p:extLst>
      <p:ext uri="{BB962C8B-B14F-4D97-AF65-F5344CB8AC3E}">
        <p14:creationId xmlns:p14="http://schemas.microsoft.com/office/powerpoint/2010/main" val="2815875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4216616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6262609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149632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5026605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Iris_sibirica</a:t>
            </a:r>
          </a:p>
        </p:txBody>
      </p:sp>
      <p:sp>
        <p:nvSpPr>
          <p:cNvPr id="203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1827FFA-92B9-4C5A-9EB3-4B80108CCADB}" type="slidenum">
              <a:rPr lang="es-ES">
                <a:solidFill>
                  <a:prstClr val="black"/>
                </a:solidFill>
                <a:latin typeface="Calibri" pitchFamily="34" charset="0"/>
              </a:rPr>
              <a:pPr/>
              <a:t>37</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028799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908494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Magnolia_grandiflora y Puerta Oeste</a:t>
            </a:r>
          </a:p>
        </p:txBody>
      </p:sp>
      <p:sp>
        <p:nvSpPr>
          <p:cNvPr id="204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49A89A9-21D5-4D55-ADEC-B3ED01090960}" type="slidenum">
              <a:rPr lang="es-ES">
                <a:solidFill>
                  <a:prstClr val="black"/>
                </a:solidFill>
                <a:latin typeface="Calibri" pitchFamily="34" charset="0"/>
              </a:rPr>
              <a:pPr/>
              <a:t>40</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_Nymphaea_flava</a:t>
            </a:r>
          </a:p>
        </p:txBody>
      </p:sp>
      <p:sp>
        <p:nvSpPr>
          <p:cNvPr id="205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9F10FB9-A6FD-4AFC-B73C-4CA2C4D0F94B}" type="slidenum">
              <a:rPr lang="es-ES">
                <a:solidFill>
                  <a:prstClr val="black"/>
                </a:solidFill>
                <a:latin typeface="Calibri" pitchFamily="34" charset="0"/>
              </a:rPr>
              <a:pPr/>
              <a:t>41</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Pistia_stratiotes</a:t>
            </a:r>
          </a:p>
        </p:txBody>
      </p:sp>
      <p:sp>
        <p:nvSpPr>
          <p:cNvPr id="206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D360A74B-AF1A-44CA-88C5-09620212A64D}" type="slidenum">
              <a:rPr lang="es-ES">
                <a:solidFill>
                  <a:prstClr val="black"/>
                </a:solidFill>
                <a:latin typeface="Calibri" pitchFamily="34" charset="0"/>
              </a:rPr>
              <a:pPr/>
              <a:t>42</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Rocalla alpina</a:t>
            </a:r>
          </a:p>
        </p:txBody>
      </p:sp>
      <p:sp>
        <p:nvSpPr>
          <p:cNvPr id="207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3DBCD8D2-E5C3-4445-ABDD-4E1BDC746550}" type="slidenum">
              <a:rPr lang="es-ES">
                <a:solidFill>
                  <a:prstClr val="black"/>
                </a:solidFill>
                <a:latin typeface="Calibri" pitchFamily="34" charset="0"/>
              </a:rPr>
              <a:pPr/>
              <a:t>43</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Orto Botánico di Padua.-</a:t>
            </a:r>
          </a:p>
          <a:p>
            <a:pPr>
              <a:spcBef>
                <a:spcPct val="0"/>
              </a:spcBef>
            </a:pPr>
            <a:r>
              <a:rPr lang="es-ES" dirty="0"/>
              <a:t>Plantas carnivoras</a:t>
            </a:r>
          </a:p>
        </p:txBody>
      </p:sp>
      <p:sp>
        <p:nvSpPr>
          <p:cNvPr id="208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D7CF5F9D-6414-47D8-BCDA-A04AD4E2D827}" type="slidenum">
              <a:rPr lang="es-ES">
                <a:solidFill>
                  <a:prstClr val="black"/>
                </a:solidFill>
                <a:latin typeface="Calibri" pitchFamily="34" charset="0"/>
              </a:rPr>
              <a:pPr/>
              <a:t>44</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Padua.-Alysum sexatile.-Canastillo de Oro</a:t>
            </a:r>
          </a:p>
          <a:p>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45</a:t>
            </a:fld>
            <a:endParaRPr lang="es-ES" dirty="0"/>
          </a:p>
        </p:txBody>
      </p:sp>
    </p:spTree>
    <p:extLst>
      <p:ext uri="{BB962C8B-B14F-4D97-AF65-F5344CB8AC3E}">
        <p14:creationId xmlns:p14="http://schemas.microsoft.com/office/powerpoint/2010/main" val="4512974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p:txBody>
      </p:sp>
      <p:sp>
        <p:nvSpPr>
          <p:cNvPr id="4" name="3 Marcador de número de diapositiva"/>
          <p:cNvSpPr>
            <a:spLocks noGrp="1"/>
          </p:cNvSpPr>
          <p:nvPr>
            <p:ph type="sldNum" sz="quarter" idx="10"/>
          </p:nvPr>
        </p:nvSpPr>
        <p:spPr/>
        <p:txBody>
          <a:bodyPr/>
          <a:lstStyle/>
          <a:p>
            <a:fld id="{084752DC-DC99-48B6-9B4B-23E78BD40238}" type="slidenum">
              <a:rPr lang="es-ES" smtClean="0"/>
              <a:t>46</a:t>
            </a:fld>
            <a:endParaRPr lang="es-ES" dirty="0"/>
          </a:p>
        </p:txBody>
      </p:sp>
    </p:spTree>
    <p:extLst>
      <p:ext uri="{BB962C8B-B14F-4D97-AF65-F5344CB8AC3E}">
        <p14:creationId xmlns:p14="http://schemas.microsoft.com/office/powerpoint/2010/main" val="1470469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p:txBody>
      </p:sp>
      <p:sp>
        <p:nvSpPr>
          <p:cNvPr id="4" name="3 Marcador de número de diapositiva"/>
          <p:cNvSpPr>
            <a:spLocks noGrp="1"/>
          </p:cNvSpPr>
          <p:nvPr>
            <p:ph type="sldNum" sz="quarter" idx="10"/>
          </p:nvPr>
        </p:nvSpPr>
        <p:spPr/>
        <p:txBody>
          <a:bodyPr/>
          <a:lstStyle/>
          <a:p>
            <a:fld id="{084752DC-DC99-48B6-9B4B-23E78BD40238}" type="slidenum">
              <a:rPr lang="es-ES" smtClean="0"/>
              <a:t>47</a:t>
            </a:fld>
            <a:endParaRPr lang="es-ES" dirty="0"/>
          </a:p>
        </p:txBody>
      </p:sp>
    </p:spTree>
    <p:extLst>
      <p:ext uri="{BB962C8B-B14F-4D97-AF65-F5344CB8AC3E}">
        <p14:creationId xmlns:p14="http://schemas.microsoft.com/office/powerpoint/2010/main" val="32610496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p:txBody>
      </p:sp>
      <p:sp>
        <p:nvSpPr>
          <p:cNvPr id="4" name="3 Marcador de número de diapositiva"/>
          <p:cNvSpPr>
            <a:spLocks noGrp="1"/>
          </p:cNvSpPr>
          <p:nvPr>
            <p:ph type="sldNum" sz="quarter" idx="10"/>
          </p:nvPr>
        </p:nvSpPr>
        <p:spPr/>
        <p:txBody>
          <a:bodyPr/>
          <a:lstStyle/>
          <a:p>
            <a:fld id="{084752DC-DC99-48B6-9B4B-23E78BD40238}" type="slidenum">
              <a:rPr lang="es-ES" smtClean="0"/>
              <a:t>48</a:t>
            </a:fld>
            <a:endParaRPr lang="es-ES" dirty="0"/>
          </a:p>
        </p:txBody>
      </p:sp>
    </p:spTree>
    <p:extLst>
      <p:ext uri="{BB962C8B-B14F-4D97-AF65-F5344CB8AC3E}">
        <p14:creationId xmlns:p14="http://schemas.microsoft.com/office/powerpoint/2010/main" val="12888344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49</a:t>
            </a:fld>
            <a:endParaRPr lang="es-ES" dirty="0"/>
          </a:p>
        </p:txBody>
      </p:sp>
    </p:spTree>
    <p:extLst>
      <p:ext uri="{BB962C8B-B14F-4D97-AF65-F5344CB8AC3E}">
        <p14:creationId xmlns:p14="http://schemas.microsoft.com/office/powerpoint/2010/main" val="2413998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50</a:t>
            </a:fld>
            <a:endParaRPr lang="es-ES" dirty="0"/>
          </a:p>
        </p:txBody>
      </p:sp>
    </p:spTree>
    <p:extLst>
      <p:ext uri="{BB962C8B-B14F-4D97-AF65-F5344CB8AC3E}">
        <p14:creationId xmlns:p14="http://schemas.microsoft.com/office/powerpoint/2010/main" val="3065454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Botánico di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4170861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Padua.-</a:t>
            </a:r>
          </a:p>
          <a:p>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19734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65</a:t>
            </a:fld>
            <a:endParaRPr lang="es-ES" dirty="0"/>
          </a:p>
        </p:txBody>
      </p:sp>
    </p:spTree>
    <p:extLst>
      <p:ext uri="{BB962C8B-B14F-4D97-AF65-F5344CB8AC3E}">
        <p14:creationId xmlns:p14="http://schemas.microsoft.com/office/powerpoint/2010/main" val="13975619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40268505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2809757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68</a:t>
            </a:fld>
            <a:endParaRPr lang="es-ES" dirty="0"/>
          </a:p>
        </p:txBody>
      </p:sp>
    </p:spTree>
    <p:extLst>
      <p:ext uri="{BB962C8B-B14F-4D97-AF65-F5344CB8AC3E}">
        <p14:creationId xmlns:p14="http://schemas.microsoft.com/office/powerpoint/2010/main" val="21167256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69</a:t>
            </a:fld>
            <a:endParaRPr lang="es-ES" dirty="0"/>
          </a:p>
        </p:txBody>
      </p:sp>
    </p:spTree>
    <p:extLst>
      <p:ext uri="{BB962C8B-B14F-4D97-AF65-F5344CB8AC3E}">
        <p14:creationId xmlns:p14="http://schemas.microsoft.com/office/powerpoint/2010/main" val="36931708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Firenze.-Araucaria</a:t>
            </a:r>
            <a:r>
              <a:rPr lang="it-IT" baseline="0" dirty="0"/>
              <a:t> araucana y Equisetum</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70</a:t>
            </a:fld>
            <a:endParaRPr lang="es-ES" dirty="0"/>
          </a:p>
        </p:txBody>
      </p:sp>
    </p:spTree>
    <p:extLst>
      <p:ext uri="{BB962C8B-B14F-4D97-AF65-F5344CB8AC3E}">
        <p14:creationId xmlns:p14="http://schemas.microsoft.com/office/powerpoint/2010/main" val="35859115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71</a:t>
            </a:fld>
            <a:endParaRPr lang="es-ES" dirty="0"/>
          </a:p>
        </p:txBody>
      </p:sp>
    </p:spTree>
    <p:extLst>
      <p:ext uri="{BB962C8B-B14F-4D97-AF65-F5344CB8AC3E}">
        <p14:creationId xmlns:p14="http://schemas.microsoft.com/office/powerpoint/2010/main" val="42302385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72</a:t>
            </a:fld>
            <a:endParaRPr lang="es-ES" dirty="0"/>
          </a:p>
        </p:txBody>
      </p:sp>
    </p:spTree>
    <p:extLst>
      <p:ext uri="{BB962C8B-B14F-4D97-AF65-F5344CB8AC3E}">
        <p14:creationId xmlns:p14="http://schemas.microsoft.com/office/powerpoint/2010/main" val="32095113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Firenze.-Magnolia</a:t>
            </a:r>
            <a:r>
              <a:rPr lang="it-IT" baseline="0" dirty="0"/>
              <a:t> x soulangeana</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73</a:t>
            </a:fld>
            <a:endParaRPr lang="es-ES" dirty="0"/>
          </a:p>
        </p:txBody>
      </p:sp>
    </p:spTree>
    <p:extLst>
      <p:ext uri="{BB962C8B-B14F-4D97-AF65-F5344CB8AC3E}">
        <p14:creationId xmlns:p14="http://schemas.microsoft.com/office/powerpoint/2010/main" val="14776230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Firenze.-Magnolia</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74</a:t>
            </a:fld>
            <a:endParaRPr lang="es-ES" dirty="0"/>
          </a:p>
        </p:txBody>
      </p:sp>
    </p:spTree>
    <p:extLst>
      <p:ext uri="{BB962C8B-B14F-4D97-AF65-F5344CB8AC3E}">
        <p14:creationId xmlns:p14="http://schemas.microsoft.com/office/powerpoint/2010/main" val="30186675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75</a:t>
            </a:fld>
            <a:endParaRPr lang="es-ES" dirty="0"/>
          </a:p>
        </p:txBody>
      </p:sp>
    </p:spTree>
    <p:extLst>
      <p:ext uri="{BB962C8B-B14F-4D97-AF65-F5344CB8AC3E}">
        <p14:creationId xmlns:p14="http://schemas.microsoft.com/office/powerpoint/2010/main" val="17242792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76</a:t>
            </a:fld>
            <a:endParaRPr lang="es-ES" dirty="0"/>
          </a:p>
        </p:txBody>
      </p:sp>
    </p:spTree>
    <p:extLst>
      <p:ext uri="{BB962C8B-B14F-4D97-AF65-F5344CB8AC3E}">
        <p14:creationId xmlns:p14="http://schemas.microsoft.com/office/powerpoint/2010/main" val="18534017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77</a:t>
            </a:fld>
            <a:endParaRPr lang="es-ES" dirty="0"/>
          </a:p>
        </p:txBody>
      </p:sp>
    </p:spTree>
    <p:extLst>
      <p:ext uri="{BB962C8B-B14F-4D97-AF65-F5344CB8AC3E}">
        <p14:creationId xmlns:p14="http://schemas.microsoft.com/office/powerpoint/2010/main" val="32802284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78</a:t>
            </a:fld>
            <a:endParaRPr lang="es-ES" dirty="0"/>
          </a:p>
        </p:txBody>
      </p:sp>
    </p:spTree>
    <p:extLst>
      <p:ext uri="{BB962C8B-B14F-4D97-AF65-F5344CB8AC3E}">
        <p14:creationId xmlns:p14="http://schemas.microsoft.com/office/powerpoint/2010/main" val="25167563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a:t>
            </a:r>
            <a:r>
              <a:rPr lang="it-IT" baseline="0" dirty="0"/>
              <a:t> Roble</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79</a:t>
            </a:fld>
            <a:endParaRPr lang="es-ES" dirty="0"/>
          </a:p>
        </p:txBody>
      </p:sp>
    </p:spTree>
    <p:extLst>
      <p:ext uri="{BB962C8B-B14F-4D97-AF65-F5344CB8AC3E}">
        <p14:creationId xmlns:p14="http://schemas.microsoft.com/office/powerpoint/2010/main" val="10725602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80</a:t>
            </a:fld>
            <a:endParaRPr lang="es-ES" dirty="0"/>
          </a:p>
        </p:txBody>
      </p:sp>
    </p:spTree>
    <p:extLst>
      <p:ext uri="{BB962C8B-B14F-4D97-AF65-F5344CB8AC3E}">
        <p14:creationId xmlns:p14="http://schemas.microsoft.com/office/powerpoint/2010/main" val="10034726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81</a:t>
            </a:fld>
            <a:endParaRPr lang="es-ES" dirty="0"/>
          </a:p>
        </p:txBody>
      </p:sp>
    </p:spTree>
    <p:extLst>
      <p:ext uri="{BB962C8B-B14F-4D97-AF65-F5344CB8AC3E}">
        <p14:creationId xmlns:p14="http://schemas.microsoft.com/office/powerpoint/2010/main" val="18019897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82</a:t>
            </a:fld>
            <a:endParaRPr lang="es-ES" dirty="0"/>
          </a:p>
        </p:txBody>
      </p:sp>
    </p:spTree>
    <p:extLst>
      <p:ext uri="{BB962C8B-B14F-4D97-AF65-F5344CB8AC3E}">
        <p14:creationId xmlns:p14="http://schemas.microsoft.com/office/powerpoint/2010/main" val="29605391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84</a:t>
            </a:fld>
            <a:endParaRPr lang="es-ES" dirty="0"/>
          </a:p>
        </p:txBody>
      </p:sp>
    </p:spTree>
    <p:extLst>
      <p:ext uri="{BB962C8B-B14F-4D97-AF65-F5344CB8AC3E}">
        <p14:creationId xmlns:p14="http://schemas.microsoft.com/office/powerpoint/2010/main" val="37961009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85</a:t>
            </a:fld>
            <a:endParaRPr lang="es-ES" dirty="0"/>
          </a:p>
        </p:txBody>
      </p:sp>
    </p:spTree>
    <p:extLst>
      <p:ext uri="{BB962C8B-B14F-4D97-AF65-F5344CB8AC3E}">
        <p14:creationId xmlns:p14="http://schemas.microsoft.com/office/powerpoint/2010/main" val="380002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Firenze.-Quercus</a:t>
            </a:r>
            <a:r>
              <a:rPr lang="it-IT" baseline="0" dirty="0"/>
              <a:t> suber</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86</a:t>
            </a:fld>
            <a:endParaRPr lang="es-ES" dirty="0"/>
          </a:p>
        </p:txBody>
      </p:sp>
    </p:spTree>
    <p:extLst>
      <p:ext uri="{BB962C8B-B14F-4D97-AF65-F5344CB8AC3E}">
        <p14:creationId xmlns:p14="http://schemas.microsoft.com/office/powerpoint/2010/main" val="8830729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87</a:t>
            </a:fld>
            <a:endParaRPr lang="es-ES" dirty="0"/>
          </a:p>
        </p:txBody>
      </p:sp>
    </p:spTree>
    <p:extLst>
      <p:ext uri="{BB962C8B-B14F-4D97-AF65-F5344CB8AC3E}">
        <p14:creationId xmlns:p14="http://schemas.microsoft.com/office/powerpoint/2010/main" val="6569232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88</a:t>
            </a:fld>
            <a:endParaRPr lang="es-ES" dirty="0"/>
          </a:p>
        </p:txBody>
      </p:sp>
    </p:spTree>
    <p:extLst>
      <p:ext uri="{BB962C8B-B14F-4D97-AF65-F5344CB8AC3E}">
        <p14:creationId xmlns:p14="http://schemas.microsoft.com/office/powerpoint/2010/main" val="36919947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Firenze.-x</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89</a:t>
            </a:fld>
            <a:endParaRPr lang="es-ES" dirty="0"/>
          </a:p>
        </p:txBody>
      </p:sp>
    </p:spTree>
    <p:extLst>
      <p:ext uri="{BB962C8B-B14F-4D97-AF65-F5344CB8AC3E}">
        <p14:creationId xmlns:p14="http://schemas.microsoft.com/office/powerpoint/2010/main" val="17388528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Firenze.-</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90</a:t>
            </a:fld>
            <a:endParaRPr lang="es-ES" dirty="0"/>
          </a:p>
        </p:txBody>
      </p:sp>
    </p:spTree>
    <p:extLst>
      <p:ext uri="{BB962C8B-B14F-4D97-AF65-F5344CB8AC3E}">
        <p14:creationId xmlns:p14="http://schemas.microsoft.com/office/powerpoint/2010/main" val="6997015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7740075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5133711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511611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5648967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82260625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dei Semplici di Firenze</a:t>
            </a:r>
            <a:endParaRPr lang="es-ES" dirty="0"/>
          </a:p>
        </p:txBody>
      </p:sp>
      <p:sp>
        <p:nvSpPr>
          <p:cNvPr id="4" name="3 Marcador de número de diapositiva"/>
          <p:cNvSpPr>
            <a:spLocks noGrp="1"/>
          </p:cNvSpPr>
          <p:nvPr>
            <p:ph type="sldNum" sz="quarter" idx="10"/>
          </p:nvPr>
        </p:nvSpPr>
        <p:spPr/>
        <p:txBody>
          <a:bodyPr/>
          <a:lstStyle/>
          <a:p>
            <a:fld id="{C6B2242A-B5AF-405D-826E-35907D297215}"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9643667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dell´Universita di Bologna</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101</a:t>
            </a:fld>
            <a:endParaRPr lang="es-ES" dirty="0"/>
          </a:p>
        </p:txBody>
      </p:sp>
    </p:spTree>
    <p:extLst>
      <p:ext uri="{BB962C8B-B14F-4D97-AF65-F5344CB8AC3E}">
        <p14:creationId xmlns:p14="http://schemas.microsoft.com/office/powerpoint/2010/main" val="14367187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dell´Universita di Bologna</a:t>
            </a:r>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102</a:t>
            </a:fld>
            <a:endParaRPr lang="es-ES" dirty="0"/>
          </a:p>
        </p:txBody>
      </p:sp>
    </p:spTree>
    <p:extLst>
      <p:ext uri="{BB962C8B-B14F-4D97-AF65-F5344CB8AC3E}">
        <p14:creationId xmlns:p14="http://schemas.microsoft.com/office/powerpoint/2010/main" val="15342396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dell´Universita di Bologna</a:t>
            </a:r>
          </a:p>
          <a:p>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103</a:t>
            </a:fld>
            <a:endParaRPr lang="es-ES" dirty="0"/>
          </a:p>
        </p:txBody>
      </p:sp>
    </p:spTree>
    <p:extLst>
      <p:ext uri="{BB962C8B-B14F-4D97-AF65-F5344CB8AC3E}">
        <p14:creationId xmlns:p14="http://schemas.microsoft.com/office/powerpoint/2010/main" val="20611013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dell´Universita di Bologna</a:t>
            </a:r>
          </a:p>
          <a:p>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105</a:t>
            </a:fld>
            <a:endParaRPr lang="es-ES" dirty="0"/>
          </a:p>
        </p:txBody>
      </p:sp>
    </p:spTree>
    <p:extLst>
      <p:ext uri="{BB962C8B-B14F-4D97-AF65-F5344CB8AC3E}">
        <p14:creationId xmlns:p14="http://schemas.microsoft.com/office/powerpoint/2010/main" val="1703054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dell´Universita di Bologna</a:t>
            </a:r>
          </a:p>
          <a:p>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106</a:t>
            </a:fld>
            <a:endParaRPr lang="es-ES" dirty="0"/>
          </a:p>
        </p:txBody>
      </p:sp>
    </p:spTree>
    <p:extLst>
      <p:ext uri="{BB962C8B-B14F-4D97-AF65-F5344CB8AC3E}">
        <p14:creationId xmlns:p14="http://schemas.microsoft.com/office/powerpoint/2010/main" val="178293055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dell´Universita di Bologna</a:t>
            </a:r>
          </a:p>
          <a:p>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107</a:t>
            </a:fld>
            <a:endParaRPr lang="es-ES" dirty="0"/>
          </a:p>
        </p:txBody>
      </p:sp>
    </p:spTree>
    <p:extLst>
      <p:ext uri="{BB962C8B-B14F-4D97-AF65-F5344CB8AC3E}">
        <p14:creationId xmlns:p14="http://schemas.microsoft.com/office/powerpoint/2010/main" val="11145868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dell´Universita di Bologna</a:t>
            </a:r>
          </a:p>
          <a:p>
            <a:endParaRPr lang="es-ES" dirty="0"/>
          </a:p>
        </p:txBody>
      </p:sp>
      <p:sp>
        <p:nvSpPr>
          <p:cNvPr id="4" name="3 Marcador de número de diapositiva"/>
          <p:cNvSpPr>
            <a:spLocks noGrp="1"/>
          </p:cNvSpPr>
          <p:nvPr>
            <p:ph type="sldNum" sz="quarter" idx="10"/>
          </p:nvPr>
        </p:nvSpPr>
        <p:spPr/>
        <p:txBody>
          <a:bodyPr/>
          <a:lstStyle/>
          <a:p>
            <a:fld id="{084752DC-DC99-48B6-9B4B-23E78BD40238}" type="slidenum">
              <a:rPr lang="es-ES" smtClean="0"/>
              <a:t>108</a:t>
            </a:fld>
            <a:endParaRPr lang="es-ES" dirty="0"/>
          </a:p>
        </p:txBody>
      </p:sp>
    </p:spTree>
    <p:extLst>
      <p:ext uri="{BB962C8B-B14F-4D97-AF65-F5344CB8AC3E}">
        <p14:creationId xmlns:p14="http://schemas.microsoft.com/office/powerpoint/2010/main" val="4197962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78111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98784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14734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69989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97193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1087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57481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9081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3727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43155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62452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36920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79714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94252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67584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940484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fld id="{07CF388E-815B-4016-BC30-398BF20CABD8}" type="datetimeFigureOut">
              <a:rPr lang="es-ES" smtClean="0">
                <a:solidFill>
                  <a:srgbClr val="E9E5DC"/>
                </a:solidFill>
              </a:rPr>
              <a:pPr>
                <a:defRPr/>
              </a:pPr>
              <a:t>12/03/2018</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71643D6D-0B1D-49AA-9D20-32C7BBFD9649}" type="slidenum">
              <a:rPr lang="es-ES" smtClean="0"/>
              <a:pPr>
                <a:defRPr/>
              </a:pPr>
              <a:t>‹Nº›</a:t>
            </a:fld>
            <a:endParaRPr lang="es-ES" dirty="0"/>
          </a:p>
        </p:txBody>
      </p:sp>
    </p:spTree>
    <p:extLst>
      <p:ext uri="{BB962C8B-B14F-4D97-AF65-F5344CB8AC3E}">
        <p14:creationId xmlns:p14="http://schemas.microsoft.com/office/powerpoint/2010/main" val="1550707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FE3C7A27-2226-444B-A8AC-C8CECF81825F}" type="datetimeFigureOut">
              <a:rPr lang="es-ES" smtClean="0">
                <a:solidFill>
                  <a:srgbClr val="E9E5DC"/>
                </a:solidFill>
              </a:rPr>
              <a:pPr>
                <a:defRPr/>
              </a:pPr>
              <a:t>12/03/2018</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27D06CF3-FFFB-4D21-A38B-2D11068CD13A}" type="slidenum">
              <a:rPr lang="es-ES" smtClean="0"/>
              <a:pPr>
                <a:defRPr/>
              </a:pPr>
              <a:t>‹Nº›</a:t>
            </a:fld>
            <a:endParaRPr lang="es-ES" dirty="0"/>
          </a:p>
        </p:txBody>
      </p:sp>
    </p:spTree>
    <p:extLst>
      <p:ext uri="{BB962C8B-B14F-4D97-AF65-F5344CB8AC3E}">
        <p14:creationId xmlns:p14="http://schemas.microsoft.com/office/powerpoint/2010/main" val="2194192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defRPr/>
            </a:pPr>
            <a:fld id="{E59F56DC-B83E-46C3-83BB-1A9197E0948D}" type="datetimeFigureOut">
              <a:rPr lang="es-ES" smtClean="0">
                <a:solidFill>
                  <a:srgbClr val="E9E5DC"/>
                </a:solidFill>
              </a:rPr>
              <a:pPr>
                <a:defRPr/>
              </a:pPr>
              <a:t>12/03/2018</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BC39F289-82F4-4F8F-983A-63873EA8A7FF}" type="slidenum">
              <a:rPr lang="es-ES" smtClean="0"/>
              <a:pPr>
                <a:defRPr/>
              </a:pPr>
              <a:t>‹Nº›</a:t>
            </a:fld>
            <a:endParaRPr lang="es-ES" dirty="0"/>
          </a:p>
        </p:txBody>
      </p:sp>
    </p:spTree>
    <p:extLst>
      <p:ext uri="{BB962C8B-B14F-4D97-AF65-F5344CB8AC3E}">
        <p14:creationId xmlns:p14="http://schemas.microsoft.com/office/powerpoint/2010/main" val="26374854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defRPr/>
            </a:pPr>
            <a:fld id="{90917CB1-5C11-4B0B-95BF-CA9369D1C8C5}" type="datetimeFigureOut">
              <a:rPr lang="es-ES" smtClean="0">
                <a:solidFill>
                  <a:srgbClr val="E9E5DC"/>
                </a:solidFill>
              </a:rPr>
              <a:pPr>
                <a:defRPr/>
              </a:pPr>
              <a:t>12/03/2018</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92EB975B-FFCD-48F7-81BC-DDB0CE25DF6D}" type="slidenum">
              <a:rPr lang="es-ES" smtClean="0"/>
              <a:pPr>
                <a:defRPr/>
              </a:pPr>
              <a:t>‹Nº›</a:t>
            </a:fld>
            <a:endParaRPr lang="es-ES" dirty="0"/>
          </a:p>
        </p:txBody>
      </p:sp>
    </p:spTree>
    <p:extLst>
      <p:ext uri="{BB962C8B-B14F-4D97-AF65-F5344CB8AC3E}">
        <p14:creationId xmlns:p14="http://schemas.microsoft.com/office/powerpoint/2010/main" val="17960683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fld id="{55C0899D-8F88-4449-9C16-7D7E5BFE4BBA}" type="datetimeFigureOut">
              <a:rPr lang="es-ES" smtClean="0">
                <a:solidFill>
                  <a:srgbClr val="E9E5DC"/>
                </a:solidFill>
              </a:rPr>
              <a:pPr>
                <a:defRPr/>
              </a:pPr>
              <a:t>12/03/2018</a:t>
            </a:fld>
            <a:endParaRPr lang="es-ES" dirty="0">
              <a:solidFill>
                <a:srgbClr val="E9E5DC"/>
              </a:solidFill>
            </a:endParaRPr>
          </a:p>
        </p:txBody>
      </p:sp>
      <p:sp>
        <p:nvSpPr>
          <p:cNvPr id="8" name="Footer Placeholder 7"/>
          <p:cNvSpPr>
            <a:spLocks noGrp="1"/>
          </p:cNvSpPr>
          <p:nvPr>
            <p:ph type="ftr" sz="quarter" idx="11"/>
          </p:nvPr>
        </p:nvSpPr>
        <p:spPr/>
        <p:txBody>
          <a:bodyPr/>
          <a:lstStyle/>
          <a:p>
            <a:pPr>
              <a:defRPr/>
            </a:pPr>
            <a:endParaRPr lang="es-ES" dirty="0">
              <a:solidFill>
                <a:srgbClr val="E9E5DC"/>
              </a:solidFill>
            </a:endParaRPr>
          </a:p>
        </p:txBody>
      </p:sp>
      <p:sp>
        <p:nvSpPr>
          <p:cNvPr id="9" name="Slide Number Placeholder 8"/>
          <p:cNvSpPr>
            <a:spLocks noGrp="1"/>
          </p:cNvSpPr>
          <p:nvPr>
            <p:ph type="sldNum" sz="quarter" idx="12"/>
          </p:nvPr>
        </p:nvSpPr>
        <p:spPr/>
        <p:txBody>
          <a:bodyPr/>
          <a:lstStyle/>
          <a:p>
            <a:pPr>
              <a:defRPr/>
            </a:pPr>
            <a:fld id="{7D41A3E5-37A8-4C9F-95A8-B1A758CFD651}" type="slidenum">
              <a:rPr lang="es-ES" smtClean="0"/>
              <a:pPr>
                <a:defRPr/>
              </a:pPr>
              <a:t>‹Nº›</a:t>
            </a:fld>
            <a:endParaRPr lang="es-ES" dirty="0"/>
          </a:p>
        </p:txBody>
      </p:sp>
    </p:spTree>
    <p:extLst>
      <p:ext uri="{BB962C8B-B14F-4D97-AF65-F5344CB8AC3E}">
        <p14:creationId xmlns:p14="http://schemas.microsoft.com/office/powerpoint/2010/main" val="2289063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809754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7D62781-7D3F-4521-A03D-9677A6487858}" type="datetimeFigureOut">
              <a:rPr lang="es-ES" smtClean="0">
                <a:solidFill>
                  <a:srgbClr val="E9E5DC"/>
                </a:solidFill>
              </a:rPr>
              <a:pPr>
                <a:defRPr/>
              </a:pPr>
              <a:t>12/03/2018</a:t>
            </a:fld>
            <a:endParaRPr lang="es-ES" dirty="0">
              <a:solidFill>
                <a:srgbClr val="E9E5DC"/>
              </a:solidFill>
            </a:endParaRPr>
          </a:p>
        </p:txBody>
      </p:sp>
      <p:sp>
        <p:nvSpPr>
          <p:cNvPr id="3" name="Footer Placeholder 2"/>
          <p:cNvSpPr>
            <a:spLocks noGrp="1"/>
          </p:cNvSpPr>
          <p:nvPr>
            <p:ph type="ftr" sz="quarter" idx="11"/>
          </p:nvPr>
        </p:nvSpPr>
        <p:spPr/>
        <p:txBody>
          <a:bodyPr/>
          <a:lstStyle/>
          <a:p>
            <a:pPr>
              <a:defRPr/>
            </a:pPr>
            <a:endParaRPr lang="es-ES" dirty="0">
              <a:solidFill>
                <a:srgbClr val="E9E5DC"/>
              </a:solidFill>
            </a:endParaRPr>
          </a:p>
        </p:txBody>
      </p:sp>
      <p:sp>
        <p:nvSpPr>
          <p:cNvPr id="4" name="Slide Number Placeholder 3"/>
          <p:cNvSpPr>
            <a:spLocks noGrp="1"/>
          </p:cNvSpPr>
          <p:nvPr>
            <p:ph type="sldNum" sz="quarter" idx="12"/>
          </p:nvPr>
        </p:nvSpPr>
        <p:spPr/>
        <p:txBody>
          <a:bodyPr/>
          <a:lstStyle/>
          <a:p>
            <a:pPr>
              <a:defRPr/>
            </a:pPr>
            <a:fld id="{2D591C1E-AA06-4C65-B4EC-A300E7EAE708}" type="slidenum">
              <a:rPr lang="es-ES" smtClean="0"/>
              <a:pPr>
                <a:defRPr/>
              </a:pPr>
              <a:t>‹Nº›</a:t>
            </a:fld>
            <a:endParaRPr lang="es-ES" dirty="0"/>
          </a:p>
        </p:txBody>
      </p:sp>
    </p:spTree>
    <p:extLst>
      <p:ext uri="{BB962C8B-B14F-4D97-AF65-F5344CB8AC3E}">
        <p14:creationId xmlns:p14="http://schemas.microsoft.com/office/powerpoint/2010/main" val="24308237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defRPr/>
            </a:pPr>
            <a:fld id="{46B6DB34-C696-4D94-98AC-8F2700BD81A4}" type="datetimeFigureOut">
              <a:rPr lang="es-ES" smtClean="0">
                <a:solidFill>
                  <a:srgbClr val="E9E5DC"/>
                </a:solidFill>
              </a:rPr>
              <a:pPr>
                <a:defRPr/>
              </a:pPr>
              <a:t>12/03/2018</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DC8D70C3-C24E-4E92-A578-A7CF44DC1E95}" type="slidenum">
              <a:rPr lang="es-ES" smtClean="0"/>
              <a:pPr>
                <a:defRPr/>
              </a:pPr>
              <a:t>‹Nº›</a:t>
            </a:fld>
            <a:endParaRPr lang="es-ES" dirty="0"/>
          </a:p>
        </p:txBody>
      </p:sp>
    </p:spTree>
    <p:extLst>
      <p:ext uri="{BB962C8B-B14F-4D97-AF65-F5344CB8AC3E}">
        <p14:creationId xmlns:p14="http://schemas.microsoft.com/office/powerpoint/2010/main" val="17488115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defRPr/>
            </a:pPr>
            <a:fld id="{355DE11C-4343-4209-AB19-6F79F8C72CCD}" type="datetimeFigureOut">
              <a:rPr lang="es-ES" smtClean="0">
                <a:solidFill>
                  <a:srgbClr val="E9E5DC"/>
                </a:solidFill>
              </a:rPr>
              <a:pPr>
                <a:defRPr/>
              </a:pPr>
              <a:t>12/03/2018</a:t>
            </a:fld>
            <a:endParaRPr lang="es-ES" dirty="0">
              <a:solidFill>
                <a:srgbClr val="E9E5DC"/>
              </a:solidFill>
            </a:endParaRPr>
          </a:p>
        </p:txBody>
      </p:sp>
      <p:sp>
        <p:nvSpPr>
          <p:cNvPr id="6" name="Footer Placeholder 5"/>
          <p:cNvSpPr>
            <a:spLocks noGrp="1"/>
          </p:cNvSpPr>
          <p:nvPr>
            <p:ph type="ftr" sz="quarter" idx="11"/>
          </p:nvPr>
        </p:nvSpPr>
        <p:spPr/>
        <p:txBody>
          <a:bodyPr/>
          <a:lstStyle/>
          <a:p>
            <a:pPr>
              <a:defRPr/>
            </a:pPr>
            <a:endParaRPr lang="es-ES" dirty="0">
              <a:solidFill>
                <a:srgbClr val="E9E5DC"/>
              </a:solidFill>
            </a:endParaRPr>
          </a:p>
        </p:txBody>
      </p:sp>
      <p:sp>
        <p:nvSpPr>
          <p:cNvPr id="7" name="Slide Number Placeholder 6"/>
          <p:cNvSpPr>
            <a:spLocks noGrp="1"/>
          </p:cNvSpPr>
          <p:nvPr>
            <p:ph type="sldNum" sz="quarter" idx="12"/>
          </p:nvPr>
        </p:nvSpPr>
        <p:spPr/>
        <p:txBody>
          <a:bodyPr/>
          <a:lstStyle/>
          <a:p>
            <a:pPr>
              <a:defRPr/>
            </a:pPr>
            <a:fld id="{FF7BBD6B-AB0A-48AB-A1AE-6816A4F71F91}" type="slidenum">
              <a:rPr lang="es-ES" smtClean="0"/>
              <a:pPr>
                <a:defRPr/>
              </a:pPr>
              <a:t>‹Nº›</a:t>
            </a:fld>
            <a:endParaRPr lang="es-ES" dirty="0"/>
          </a:p>
        </p:txBody>
      </p:sp>
    </p:spTree>
    <p:extLst>
      <p:ext uri="{BB962C8B-B14F-4D97-AF65-F5344CB8AC3E}">
        <p14:creationId xmlns:p14="http://schemas.microsoft.com/office/powerpoint/2010/main" val="6834618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429662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564737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711114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792209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649629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1A38E1C7-EF6A-4920-B97D-96E9361AE8E3}" type="datetimeFigureOut">
              <a:rPr lang="es-ES" smtClean="0">
                <a:solidFill>
                  <a:srgbClr val="E9E5DC"/>
                </a:solidFill>
              </a:rPr>
              <a:pPr>
                <a:defRPr/>
              </a:pPr>
              <a:t>12/03/2018</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9B5C6E9B-B175-4BEE-84E1-A1E6F78EEDD8}" type="slidenum">
              <a:rPr lang="es-ES" smtClean="0"/>
              <a:pPr>
                <a:defRPr/>
              </a:pPr>
              <a:t>‹Nº›</a:t>
            </a:fld>
            <a:endParaRPr lang="es-ES" dirty="0"/>
          </a:p>
        </p:txBody>
      </p:sp>
    </p:spTree>
    <p:extLst>
      <p:ext uri="{BB962C8B-B14F-4D97-AF65-F5344CB8AC3E}">
        <p14:creationId xmlns:p14="http://schemas.microsoft.com/office/powerpoint/2010/main" val="4871857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2D76DC08-1258-4BA4-A4CD-BF46DA1C6BC8}" type="datetimeFigureOut">
              <a:rPr lang="es-ES" smtClean="0">
                <a:solidFill>
                  <a:srgbClr val="E9E5DC"/>
                </a:solidFill>
              </a:rPr>
              <a:pPr>
                <a:defRPr/>
              </a:pPr>
              <a:t>12/03/2018</a:t>
            </a:fld>
            <a:endParaRPr lang="es-ES" dirty="0">
              <a:solidFill>
                <a:srgbClr val="E9E5DC"/>
              </a:solidFill>
            </a:endParaRPr>
          </a:p>
        </p:txBody>
      </p:sp>
      <p:sp>
        <p:nvSpPr>
          <p:cNvPr id="5" name="Footer Placeholder 4"/>
          <p:cNvSpPr>
            <a:spLocks noGrp="1"/>
          </p:cNvSpPr>
          <p:nvPr>
            <p:ph type="ftr" sz="quarter" idx="11"/>
          </p:nvPr>
        </p:nvSpPr>
        <p:spPr/>
        <p:txBody>
          <a:bodyPr/>
          <a:lstStyle/>
          <a:p>
            <a:pPr>
              <a:defRPr/>
            </a:pPr>
            <a:endParaRPr lang="es-ES" dirty="0">
              <a:solidFill>
                <a:srgbClr val="E9E5DC"/>
              </a:solidFill>
            </a:endParaRPr>
          </a:p>
        </p:txBody>
      </p:sp>
      <p:sp>
        <p:nvSpPr>
          <p:cNvPr id="6" name="Slide Number Placeholder 5"/>
          <p:cNvSpPr>
            <a:spLocks noGrp="1"/>
          </p:cNvSpPr>
          <p:nvPr>
            <p:ph type="sldNum" sz="quarter" idx="12"/>
          </p:nvPr>
        </p:nvSpPr>
        <p:spPr/>
        <p:txBody>
          <a:bodyPr/>
          <a:lstStyle/>
          <a:p>
            <a:pPr>
              <a:defRPr/>
            </a:pPr>
            <a:fld id="{4C7A45D1-8179-44DE-81AD-37AEAA0DBF19}" type="slidenum">
              <a:rPr lang="es-ES" smtClean="0"/>
              <a:pPr>
                <a:defRPr/>
              </a:pPr>
              <a:t>‹Nº›</a:t>
            </a:fld>
            <a:endParaRPr lang="es-ES" dirty="0"/>
          </a:p>
        </p:txBody>
      </p:sp>
    </p:spTree>
    <p:extLst>
      <p:ext uri="{BB962C8B-B14F-4D97-AF65-F5344CB8AC3E}">
        <p14:creationId xmlns:p14="http://schemas.microsoft.com/office/powerpoint/2010/main" val="1560706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4537671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7866100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23.xml"/><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23.xml"/><Relationship Id="rId4" Type="http://schemas.openxmlformats.org/officeDocument/2006/relationships/image" Target="../media/image33.jpeg"/></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23.xml"/></Relationships>
</file>

<file path=ppt/slides/_rels/slide6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23.xml"/><Relationship Id="rId4" Type="http://schemas.openxmlformats.org/officeDocument/2006/relationships/image" Target="../media/image52.jpg"/></Relationships>
</file>

<file path=ppt/slides/_rels/slide7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23.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23.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23.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23.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23.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3.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23.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23.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23.xml"/><Relationship Id="rId4" Type="http://schemas.openxmlformats.org/officeDocument/2006/relationships/image" Target="../media/image69.jpeg"/></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23.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23.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23.xml"/><Relationship Id="rId5" Type="http://schemas.openxmlformats.org/officeDocument/2006/relationships/image" Target="../media/image74.JPG"/><Relationship Id="rId4" Type="http://schemas.openxmlformats.org/officeDocument/2006/relationships/image" Target="../media/image73.jpg"/></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23.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7.xml"/><Relationship Id="rId1" Type="http://schemas.openxmlformats.org/officeDocument/2006/relationships/slideLayout" Target="../slideLayouts/slideLayout23.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8.xml"/><Relationship Id="rId1" Type="http://schemas.openxmlformats.org/officeDocument/2006/relationships/slideLayout" Target="../slideLayouts/slideLayout23.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9.xml"/><Relationship Id="rId1" Type="http://schemas.openxmlformats.org/officeDocument/2006/relationships/slideLayout" Target="../slideLayouts/slideLayout23.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0.xml"/><Relationship Id="rId1" Type="http://schemas.openxmlformats.org/officeDocument/2006/relationships/slideLayout" Target="../slideLayouts/slideLayout23.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23.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2.xml"/><Relationship Id="rId1" Type="http://schemas.openxmlformats.org/officeDocument/2006/relationships/slideLayout" Target="../slideLayouts/slideLayout23.xml"/><Relationship Id="rId4" Type="http://schemas.openxmlformats.org/officeDocument/2006/relationships/image" Target="../media/image82.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3.xml"/><Relationship Id="rId1" Type="http://schemas.openxmlformats.org/officeDocument/2006/relationships/slideLayout" Target="../slideLayouts/slideLayout23.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4.xml"/><Relationship Id="rId1" Type="http://schemas.openxmlformats.org/officeDocument/2006/relationships/slideLayout" Target="../slideLayouts/slideLayout23.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5.xml"/><Relationship Id="rId1" Type="http://schemas.openxmlformats.org/officeDocument/2006/relationships/slideLayout" Target="../slideLayouts/slideLayout23.xml"/></Relationships>
</file>

<file path=ppt/slides/_rels/slide104.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3.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6.xml"/><Relationship Id="rId1" Type="http://schemas.openxmlformats.org/officeDocument/2006/relationships/slideLayout" Target="../slideLayouts/slideLayout23.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7.xml"/><Relationship Id="rId1" Type="http://schemas.openxmlformats.org/officeDocument/2006/relationships/slideLayout" Target="../slideLayouts/slideLayout23.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8.xml"/><Relationship Id="rId1" Type="http://schemas.openxmlformats.org/officeDocument/2006/relationships/slideLayout" Target="../slideLayouts/slideLayout23.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9.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259632" y="0"/>
            <a:ext cx="5904656" cy="3789040"/>
          </a:xfrm>
        </p:spPr>
        <p:txBody>
          <a:bodyPr>
            <a:normAutofit/>
          </a:bodyPr>
          <a:lstStyle/>
          <a:p>
            <a:r>
              <a:rPr lang="es-ES" sz="3200" dirty="0"/>
              <a:t>EUROPA.-LA VUELTA AL MUNDO EN 885 JARDINES.-ITALIA</a:t>
            </a:r>
            <a:br>
              <a:rPr lang="es-ES" sz="3200" dirty="0"/>
            </a:br>
            <a:r>
              <a:rPr lang="es-ES" sz="3200" dirty="0"/>
              <a:t>Ortos Botánicos di Padua, Florencia y Bolonia</a:t>
            </a:r>
          </a:p>
        </p:txBody>
      </p:sp>
      <p:sp>
        <p:nvSpPr>
          <p:cNvPr id="5" name="4 Subtítulo"/>
          <p:cNvSpPr>
            <a:spLocks noGrp="1"/>
          </p:cNvSpPr>
          <p:nvPr>
            <p:ph type="subTitle" idx="1"/>
          </p:nvPr>
        </p:nvSpPr>
        <p:spPr>
          <a:xfrm>
            <a:off x="2123728" y="5003322"/>
            <a:ext cx="4608512"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351867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Título"/>
          <p:cNvSpPr>
            <a:spLocks noGrp="1"/>
          </p:cNvSpPr>
          <p:nvPr>
            <p:ph type="title"/>
          </p:nvPr>
        </p:nvSpPr>
        <p:spPr/>
        <p:txBody>
          <a:bodyPr/>
          <a:lstStyle/>
          <a:p>
            <a:r>
              <a:rPr lang="es-ES" dirty="0"/>
              <a:t>Orto Botánico de Padua.-</a:t>
            </a:r>
          </a:p>
        </p:txBody>
      </p:sp>
      <p:sp>
        <p:nvSpPr>
          <p:cNvPr id="91139" name="2 Marcador de contenido"/>
          <p:cNvSpPr>
            <a:spLocks noGrp="1"/>
          </p:cNvSpPr>
          <p:nvPr>
            <p:ph idx="1"/>
          </p:nvPr>
        </p:nvSpPr>
        <p:spPr>
          <a:xfrm>
            <a:off x="914400" y="1773238"/>
            <a:ext cx="5961856" cy="4246562"/>
          </a:xfrm>
        </p:spPr>
        <p:txBody>
          <a:bodyPr>
            <a:normAutofit/>
          </a:bodyPr>
          <a:lstStyle/>
          <a:p>
            <a:r>
              <a:rPr lang="es-ES" dirty="0"/>
              <a:t>El </a:t>
            </a:r>
            <a:r>
              <a:rPr lang="es-ES" b="1" dirty="0"/>
              <a:t>Jardín Botánico de Padua</a:t>
            </a:r>
            <a:r>
              <a:rPr lang="es-ES" dirty="0"/>
              <a:t> (en italiano: </a:t>
            </a:r>
            <a:r>
              <a:rPr lang="es-ES" b="1" dirty="0"/>
              <a:t>Orto Botánico di Pádova</a:t>
            </a:r>
            <a:r>
              <a:rPr lang="es-ES" dirty="0"/>
              <a:t>) es un jardín botánico que se encuentra en Padua (Italia). </a:t>
            </a:r>
          </a:p>
          <a:p>
            <a:r>
              <a:rPr lang="es-ES" dirty="0"/>
              <a:t>Fue fundado en 1545, siendo el jardín botánico universitario aún existente, más antiguo del mundo.</a:t>
            </a:r>
          </a:p>
          <a:p>
            <a:r>
              <a:rPr lang="es-ES" dirty="0"/>
              <a:t> El primero en ser establecido fue el Jardín Botánico de Pisa, fundado en 1544, en el transcurso de la historia ha cambiado poco el jardín, encontrándose en la localización que tenía en 1591.</a:t>
            </a:r>
          </a:p>
        </p:txBody>
      </p:sp>
    </p:spTree>
    <p:extLst>
      <p:ext uri="{BB962C8B-B14F-4D97-AF65-F5344CB8AC3E}">
        <p14:creationId xmlns:p14="http://schemas.microsoft.com/office/powerpoint/2010/main" val="3820520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idx="1"/>
          </p:nvPr>
        </p:nvSpPr>
        <p:spPr>
          <a:xfrm>
            <a:off x="914400" y="476250"/>
            <a:ext cx="6033864" cy="5833070"/>
          </a:xfrm>
        </p:spPr>
        <p:txBody>
          <a:bodyPr>
            <a:normAutofit/>
          </a:bodyPr>
          <a:lstStyle/>
          <a:p>
            <a:r>
              <a:rPr lang="es-ES" dirty="0"/>
              <a:t>El primer prefecto del jardín fue Luigi Squalermo, conocido como Anguillara, que introdujo unas 2000 especies con el propósito de facilitar el aprendizaje y el conocimiento de las plantas medicinales, a los estudiantes de la universidad</a:t>
            </a:r>
          </a:p>
          <a:p>
            <a:r>
              <a:rPr lang="es-ES" dirty="0"/>
              <a:t>En el 1997 fue inscrito en la lista del Patrimonio de la humanidad de la Unesco, con la siguiente motivación:</a:t>
            </a:r>
          </a:p>
          <a:p>
            <a:r>
              <a:rPr lang="es-ES" dirty="0"/>
              <a:t>El jardín botánico de Padua es el origen de todos los jardines botánicos del mundo y representa la cuna de la ciencia, los cambios científicos y nos hace comprensibles las relaciones entre la Naturaleza y la Cultura.</a:t>
            </a:r>
          </a:p>
          <a:p>
            <a:r>
              <a:rPr lang="es-ES" dirty="0"/>
              <a:t> Este ha contribuido ampliamente al progreso de numerosas disciplinas científicas modernas, en particular botánica, medicina, química, ecología y farmacia.</a:t>
            </a:r>
          </a:p>
          <a:p>
            <a:endParaRPr lang="es-ES" dirty="0"/>
          </a:p>
        </p:txBody>
      </p:sp>
    </p:spTree>
    <p:extLst>
      <p:ext uri="{BB962C8B-B14F-4D97-AF65-F5344CB8AC3E}">
        <p14:creationId xmlns:p14="http://schemas.microsoft.com/office/powerpoint/2010/main" val="372863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idx="1"/>
          </p:nvPr>
        </p:nvSpPr>
        <p:spPr>
          <a:xfrm>
            <a:off x="914400" y="476250"/>
            <a:ext cx="5313784" cy="5543550"/>
          </a:xfrm>
        </p:spPr>
        <p:txBody>
          <a:bodyPr>
            <a:normAutofit/>
          </a:bodyPr>
          <a:lstStyle/>
          <a:p>
            <a:r>
              <a:rPr lang="es-ES" dirty="0"/>
              <a:t>El jardín botánico tiene actualmente una superficie de casi 22 mil metro cuadrados. </a:t>
            </a:r>
          </a:p>
          <a:p>
            <a:r>
              <a:rPr lang="es-ES" dirty="0"/>
              <a:t>La estructura está circundada por un muro circular construido en el 1552 con el propósito de surtir de hierbas medicinales. </a:t>
            </a:r>
          </a:p>
          <a:p>
            <a:r>
              <a:rPr lang="es-ES" dirty="0"/>
              <a:t>En el interior cuatro divisiones que a su vez están divididos en arriates con lechos de plantas. </a:t>
            </a:r>
          </a:p>
          <a:p>
            <a:r>
              <a:rPr lang="es-ES" dirty="0"/>
              <a:t>En el centro un estanque para las plantas acuáticas que está alimentado por una fuente de agua caliente que mana de un estrato trescientos metros por debajo del jardín.</a:t>
            </a:r>
          </a:p>
          <a:p>
            <a:r>
              <a:rPr lang="es-ES" dirty="0"/>
              <a:t>Debido a una escasez de invernáculos, las plantas están situadas principalmente al aire libre. </a:t>
            </a:r>
          </a:p>
        </p:txBody>
      </p:sp>
    </p:spTree>
    <p:extLst>
      <p:ext uri="{BB962C8B-B14F-4D97-AF65-F5344CB8AC3E}">
        <p14:creationId xmlns:p14="http://schemas.microsoft.com/office/powerpoint/2010/main" val="2058723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idx="1"/>
          </p:nvPr>
        </p:nvSpPr>
        <p:spPr>
          <a:xfrm>
            <a:off x="914400" y="333375"/>
            <a:ext cx="5601816" cy="5686425"/>
          </a:xfrm>
        </p:spPr>
        <p:txBody>
          <a:bodyPr>
            <a:normAutofit/>
          </a:bodyPr>
          <a:lstStyle/>
          <a:p>
            <a:r>
              <a:rPr lang="es-ES" dirty="0"/>
              <a:t>Unos 6.000 tipos de plantas se están cultivando y se están arreglando actualmente según estándares taxonómicos, utilitarios, ecológicos, ambientales e históricos.</a:t>
            </a:r>
          </a:p>
          <a:p>
            <a:r>
              <a:rPr lang="es-ES" dirty="0"/>
              <a:t>La colección sistemática se concentra en los cuatro arriates centrales más grandes.</a:t>
            </a:r>
          </a:p>
          <a:p>
            <a:r>
              <a:rPr lang="es-ES" dirty="0"/>
              <a:t>Actualmente las colecciones incluyen:</a:t>
            </a:r>
          </a:p>
          <a:p>
            <a:r>
              <a:rPr lang="es-ES" dirty="0"/>
              <a:t>Las </a:t>
            </a:r>
            <a:r>
              <a:rPr lang="es-ES" i="1" dirty="0"/>
              <a:t>plantas medicinales</a:t>
            </a:r>
            <a:r>
              <a:rPr lang="es-ES" dirty="0"/>
              <a:t> son las más importantes, siendo las que representan el propósito original del jardín botánico. Estas se clasifican según taxonomía de Engler, basada en la filogenética, las relaciones entre las familias. </a:t>
            </a:r>
          </a:p>
          <a:p>
            <a:r>
              <a:rPr lang="es-ES" dirty="0"/>
              <a:t>Cada planta se etiqueta con su sustantivo científico y sus características terapéuticas principales.</a:t>
            </a:r>
          </a:p>
          <a:p>
            <a:endParaRPr lang="es-ES" dirty="0"/>
          </a:p>
          <a:p>
            <a:endParaRPr lang="es-ES" dirty="0"/>
          </a:p>
        </p:txBody>
      </p:sp>
    </p:spTree>
    <p:extLst>
      <p:ext uri="{BB962C8B-B14F-4D97-AF65-F5344CB8AC3E}">
        <p14:creationId xmlns:p14="http://schemas.microsoft.com/office/powerpoint/2010/main" val="3017211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04813"/>
            <a:ext cx="6105872" cy="6120531"/>
          </a:xfrm>
        </p:spPr>
        <p:txBody>
          <a:bodyPr>
            <a:normAutofit/>
          </a:bodyPr>
          <a:lstStyle/>
          <a:p>
            <a:pPr marL="274320" indent="-274320" fontAlgn="auto">
              <a:spcBef>
                <a:spcPts val="580"/>
              </a:spcBef>
              <a:spcAft>
                <a:spcPts val="0"/>
              </a:spcAft>
              <a:buFont typeface="Wingdings 2"/>
              <a:buChar char=""/>
              <a:defRPr/>
            </a:pPr>
            <a:r>
              <a:rPr lang="es-ES" dirty="0"/>
              <a:t>Una colección de </a:t>
            </a:r>
            <a:r>
              <a:rPr lang="es-ES" i="1" dirty="0"/>
              <a:t>plantas venenosas</a:t>
            </a:r>
            <a:r>
              <a:rPr lang="es-ES" dirty="0"/>
              <a:t> se ha instalado recientemente con paneles didácticos: muchas de estas plantas venenosas se encuentran también en el sector de las plantas medicinales porque en cantidades convenientes pueden ser utilizadas para tratar las enfermedades.</a:t>
            </a:r>
          </a:p>
          <a:p>
            <a:pPr marL="274320" indent="-274320" fontAlgn="auto">
              <a:spcBef>
                <a:spcPts val="580"/>
              </a:spcBef>
              <a:spcAft>
                <a:spcPts val="0"/>
              </a:spcAft>
              <a:buFont typeface="Wingdings 2"/>
              <a:buChar char=""/>
              <a:defRPr/>
            </a:pPr>
            <a:r>
              <a:rPr lang="es-ES" dirty="0"/>
              <a:t>Plantas insectívoras, plantas que se encuentran en suelos pobres en nitrógeno, estas plantas para sobrevivir, deben utilizar las proteínas de algunos pequeños insectos capturados con sus hojas para contrarrestar sus deficiencias de nutrientes.</a:t>
            </a:r>
          </a:p>
          <a:p>
            <a:pPr marL="274320" indent="-274320" fontAlgn="auto">
              <a:spcBef>
                <a:spcPts val="580"/>
              </a:spcBef>
              <a:spcAft>
                <a:spcPts val="0"/>
              </a:spcAft>
              <a:buFont typeface="Wingdings 2"/>
              <a:buChar char=""/>
              <a:defRPr/>
            </a:pPr>
            <a:r>
              <a:rPr lang="es-ES" dirty="0"/>
              <a:t>Plantas crasas en una reconstrucción de un hábitat desértico (en primavera y verano).</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301169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131024" cy="6069288"/>
          </a:xfrm>
        </p:spPr>
        <p:txBody>
          <a:bodyPr/>
          <a:lstStyle/>
          <a:p>
            <a:r>
              <a:rPr lang="es-ES" dirty="0"/>
              <a:t>Orquídeas, con un microhábitat húmedo caliente que permite el cultivo de estas plantas procedentes de bosques tropicales.</a:t>
            </a:r>
          </a:p>
          <a:p>
            <a:r>
              <a:rPr lang="es-ES" dirty="0"/>
              <a:t>Plantas del maquis mediterráneo, que contiene la vegetación costera típica de la cuenca mediterránea, caracterizada por un clima de veranos calientes e inviernos suaves. </a:t>
            </a:r>
          </a:p>
          <a:p>
            <a:r>
              <a:rPr lang="es-ES" dirty="0"/>
              <a:t>Una impenetrable maraña que se compone de un matorral de plantas perennes leñosas y los árboles así como numerosas plantas trepadoras, a menudo espinosas.</a:t>
            </a:r>
          </a:p>
          <a:p>
            <a:r>
              <a:rPr lang="es-ES" dirty="0"/>
              <a:t>Jardín Alpino: plantas características de clima alpino típico, sistema que se encuentra sobre la ladera de la montaña.</a:t>
            </a:r>
          </a:p>
          <a:p>
            <a:endParaRPr lang="es-ES" dirty="0"/>
          </a:p>
          <a:p>
            <a:endParaRPr lang="es-ES" dirty="0"/>
          </a:p>
        </p:txBody>
      </p:sp>
    </p:spTree>
    <p:extLst>
      <p:ext uri="{BB962C8B-B14F-4D97-AF65-F5344CB8AC3E}">
        <p14:creationId xmlns:p14="http://schemas.microsoft.com/office/powerpoint/2010/main" val="3850609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Marcador de contenido"/>
          <p:cNvSpPr>
            <a:spLocks noGrp="1"/>
          </p:cNvSpPr>
          <p:nvPr>
            <p:ph idx="1"/>
          </p:nvPr>
        </p:nvSpPr>
        <p:spPr>
          <a:xfrm>
            <a:off x="914400" y="404813"/>
            <a:ext cx="5601816" cy="5614987"/>
          </a:xfrm>
        </p:spPr>
        <p:txBody>
          <a:bodyPr>
            <a:normAutofit/>
          </a:bodyPr>
          <a:lstStyle/>
          <a:p>
            <a:pPr marL="0" indent="0">
              <a:buNone/>
            </a:pPr>
            <a:endParaRPr lang="es-ES" dirty="0"/>
          </a:p>
          <a:p>
            <a:r>
              <a:rPr lang="es-ES" dirty="0"/>
              <a:t> Caracterizado por las zonas del detritus rocoso donde las plantas de porte herbáceo hunden sus raíces en este suelo suelto y pobre, junto con los arbustos, y los árboles torcidos pequeños tales como el pino del mugo y el enebro enano.</a:t>
            </a:r>
          </a:p>
          <a:p>
            <a:r>
              <a:rPr lang="es-ES" dirty="0"/>
              <a:t>Plantas típicas del Triveneto: Esta es una colección de plantas representativas de las colinas de Euganea y del área que rodea el jardín botánico.</a:t>
            </a:r>
          </a:p>
          <a:p>
            <a:r>
              <a:rPr lang="es-ES" dirty="0"/>
              <a:t> Hay también una sección dedicada a la colección, a la preservación y al estudio de plantas en peligro de la extinción.</a:t>
            </a:r>
          </a:p>
          <a:p>
            <a:endParaRPr lang="es-ES" dirty="0"/>
          </a:p>
          <a:p>
            <a:endParaRPr lang="es-ES" dirty="0"/>
          </a:p>
        </p:txBody>
      </p:sp>
    </p:spTree>
    <p:extLst>
      <p:ext uri="{BB962C8B-B14F-4D97-AF65-F5344CB8AC3E}">
        <p14:creationId xmlns:p14="http://schemas.microsoft.com/office/powerpoint/2010/main" val="723653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idx="1"/>
          </p:nvPr>
        </p:nvSpPr>
        <p:spPr>
          <a:xfrm>
            <a:off x="914400" y="836712"/>
            <a:ext cx="5673824" cy="5183088"/>
          </a:xfrm>
        </p:spPr>
        <p:txBody>
          <a:bodyPr>
            <a:normAutofit/>
          </a:bodyPr>
          <a:lstStyle/>
          <a:p>
            <a:r>
              <a:rPr lang="es-ES" dirty="0"/>
              <a:t>Entre los ejemplares más interesantes se encuentra la </a:t>
            </a:r>
            <a:r>
              <a:rPr lang="es-ES" i="1" dirty="0"/>
              <a:t>palma de San Pedro</a:t>
            </a:r>
            <a:r>
              <a:rPr lang="es-ES" dirty="0"/>
              <a:t> (Chamaerops humilis L.) que se plantó en 1585 y a la que Goethe le dedicó alguno de sus escritos.</a:t>
            </a:r>
          </a:p>
          <a:p>
            <a:r>
              <a:rPr lang="es-ES" dirty="0"/>
              <a:t>Son numerosas las plantas que fueron introducidas en Italia por primera vez a través de este jardín botánico.</a:t>
            </a:r>
            <a:br>
              <a:rPr lang="es-ES" dirty="0"/>
            </a:br>
            <a:r>
              <a:rPr lang="es-ES" dirty="0"/>
              <a:t>Entre estas se encuentra el </a:t>
            </a:r>
            <a:r>
              <a:rPr lang="es-ES" i="1" dirty="0"/>
              <a:t>Ginkgo biloba</a:t>
            </a:r>
            <a:r>
              <a:rPr lang="es-ES" dirty="0"/>
              <a:t>, la magnolia, la patata, el jazmín, la acacia y el girasol.</a:t>
            </a:r>
          </a:p>
          <a:p>
            <a:endParaRPr lang="es-ES" dirty="0"/>
          </a:p>
          <a:p>
            <a:endParaRPr lang="es-ES" dirty="0"/>
          </a:p>
        </p:txBody>
      </p:sp>
    </p:spTree>
    <p:extLst>
      <p:ext uri="{BB962C8B-B14F-4D97-AF65-F5344CB8AC3E}">
        <p14:creationId xmlns:p14="http://schemas.microsoft.com/office/powerpoint/2010/main" val="2904574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Orto Botanico dellÚniversita di Pado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5281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3419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611418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Orto Botanico de Padu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164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dova.-0rto Botanic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497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Orto Botanico di Padova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963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Orto Botanico di Padua.-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089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Orto Botanico de Padu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863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Orto Botanico de `Padov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140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Orto Botanico de Padu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294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Orto Botanico di Padov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3083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3 Imagen" descr="Orto Botanico di Padov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597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Orto Botanico di Pado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8593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Orto Botanico di Padova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831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orto botanico di Padua.-1.jpg"/>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65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Orto Botanico di Padu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2921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OrtoBotPadova_Incrocio_viali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0800"/>
            <a:ext cx="9144000" cy="675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903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Orto Botanico di Padu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177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Orto Botanico di Padua.-m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177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OrtoBotPadova_Bletilla_striat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4160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OrtoBotPadova_Eichhornia_crassip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02088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dova.-Orto Botanic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773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78813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OrtoBotPadova_Fontana_4_stagioni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0"/>
            <a:ext cx="9144000" cy="673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3216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OrtoBotPadova_Fontana_Teofrast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9812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dova.-Orto Botanic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6058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OrtoBotPadova_Ingress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6999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OrtoBotPadova_Iris_gramin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3" name="2 Imagen" descr="OrtoBotPadova_Iris_sibiric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237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OrtoBotPadova_Lampranthus_deltoid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4125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OrtoBotPadova_Macchia_mediterran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796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OrtoBotPadova_Magnolia_grandiflo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2 Imagen" descr="OrtoBotPadova_Porta_oves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462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OrtoBotPadova_Nymphaea_fla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090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OrtoBotPadova_Pistia_stratio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1452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OrtoBotPadova_Roccera_alp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801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OrtoBotPadova_Serra_carnivor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7322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011194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695884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2897071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04638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461867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23692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2 Imagen" descr="Padov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842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padu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1322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Título"/>
          <p:cNvSpPr>
            <a:spLocks noGrp="1"/>
          </p:cNvSpPr>
          <p:nvPr>
            <p:ph type="title"/>
          </p:nvPr>
        </p:nvSpPr>
        <p:spPr/>
        <p:txBody>
          <a:bodyPr/>
          <a:lstStyle/>
          <a:p>
            <a:r>
              <a:rPr lang="it-IT" dirty="0"/>
              <a:t>Giardino dei Semplici di Firenze</a:t>
            </a:r>
            <a:endParaRPr lang="es-ES" dirty="0"/>
          </a:p>
        </p:txBody>
      </p:sp>
      <p:sp>
        <p:nvSpPr>
          <p:cNvPr id="47107" name="2 Marcador de contenido"/>
          <p:cNvSpPr>
            <a:spLocks noGrp="1"/>
          </p:cNvSpPr>
          <p:nvPr>
            <p:ph idx="1"/>
          </p:nvPr>
        </p:nvSpPr>
        <p:spPr/>
        <p:txBody>
          <a:bodyPr/>
          <a:lstStyle/>
          <a:p>
            <a:r>
              <a:rPr lang="it-IT" dirty="0"/>
              <a:t>El </a:t>
            </a:r>
            <a:r>
              <a:rPr lang="it-IT" b="1" dirty="0"/>
              <a:t>jardín de hierbas</a:t>
            </a:r>
            <a:r>
              <a:rPr lang="it-IT" dirty="0"/>
              <a:t> de Florencia es una sección del Museo de Historia Natural de la ' Universidad de Florencia . </a:t>
            </a:r>
          </a:p>
          <a:p>
            <a:r>
              <a:rPr lang="it-IT" b="1" dirty="0"/>
              <a:t>«</a:t>
            </a:r>
            <a:r>
              <a:rPr lang="it-IT" dirty="0"/>
              <a:t> Un Luogo Pubblico, dove... </a:t>
            </a:r>
            <a:r>
              <a:rPr lang="it-IT" b="1" dirty="0"/>
              <a:t>"Un</a:t>
            </a:r>
            <a:r>
              <a:rPr lang="it-IT" dirty="0"/>
              <a:t> lugar público, donde ... se cultivan plantas nativas de climas y países diferentes para que los estudiantes varones jóvenes, podría, en el corto espacio de lugar, con facilidad y rapidez aprender a reconocer </a:t>
            </a:r>
            <a:r>
              <a:rPr lang="it-IT" b="1" dirty="0"/>
              <a:t>".</a:t>
            </a:r>
            <a:r>
              <a:rPr lang="it-IT" dirty="0"/>
              <a:t> ( Luca Ghini , 1543 - frase citada en la medalla que conmemora los 460 años de la fundación del jardín de hierbas) </a:t>
            </a:r>
          </a:p>
          <a:p>
            <a:endParaRPr lang="es-ES" dirty="0"/>
          </a:p>
        </p:txBody>
      </p:sp>
    </p:spTree>
    <p:extLst>
      <p:ext uri="{BB962C8B-B14F-4D97-AF65-F5344CB8AC3E}">
        <p14:creationId xmlns:p14="http://schemas.microsoft.com/office/powerpoint/2010/main" val="7497607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idx="1"/>
          </p:nvPr>
        </p:nvSpPr>
        <p:spPr>
          <a:xfrm>
            <a:off x="611560" y="404813"/>
            <a:ext cx="6048672" cy="5614987"/>
          </a:xfrm>
        </p:spPr>
        <p:txBody>
          <a:bodyPr/>
          <a:lstStyle/>
          <a:p>
            <a:r>
              <a:rPr lang="it-IT" dirty="0"/>
              <a:t>Desde la Edad Media,la "simple" (variedades de plantas con virtudes medicinales) se cultivaron en parcelación que la componen. </a:t>
            </a:r>
          </a:p>
          <a:p>
            <a:r>
              <a:rPr lang="it-IT" dirty="0"/>
              <a:t>La palabra proviene del latín medieval sencillo </a:t>
            </a:r>
            <a:r>
              <a:rPr lang="it-IT" i="1" dirty="0"/>
              <a:t>medicamentum o medicina simplex</a:t>
            </a:r>
            <a:r>
              <a:rPr lang="it-IT" dirty="0"/>
              <a:t> utiliza para definir las hierbas medicinales.. Inicialmente tenía el nombre de </a:t>
            </a:r>
            <a:r>
              <a:rPr lang="it-IT" b="1" dirty="0"/>
              <a:t>sencillo Horto.</a:t>
            </a:r>
            <a:r>
              <a:rPr lang="it-IT" dirty="0"/>
              <a:t> </a:t>
            </a:r>
          </a:p>
          <a:p>
            <a:r>
              <a:rPr lang="it-IT" dirty="0"/>
              <a:t>El primer jardín botánico en el mundo occidental fue construido en Italia , la obra de Mateo Silvatico , un médico distinguido de la Escuela de Salerno entre los siglos XIII y XIV. </a:t>
            </a:r>
          </a:p>
          <a:p>
            <a:r>
              <a:rPr lang="it-IT" dirty="0"/>
              <a:t>Se distinguió como un gran conocedor de las plantas para la producción de medicamentos.</a:t>
            </a:r>
            <a:endParaRPr lang="es-ES" dirty="0"/>
          </a:p>
        </p:txBody>
      </p:sp>
    </p:spTree>
    <p:extLst>
      <p:ext uri="{BB962C8B-B14F-4D97-AF65-F5344CB8AC3E}">
        <p14:creationId xmlns:p14="http://schemas.microsoft.com/office/powerpoint/2010/main" val="3405907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idx="1"/>
          </p:nvPr>
        </p:nvSpPr>
        <p:spPr>
          <a:xfrm>
            <a:off x="683568" y="333375"/>
            <a:ext cx="5904656" cy="6524625"/>
          </a:xfrm>
        </p:spPr>
        <p:txBody>
          <a:bodyPr/>
          <a:lstStyle/>
          <a:p>
            <a:r>
              <a:rPr lang="it-IT" dirty="0"/>
              <a:t>Di Matteo Silvatico es el Liber et cibalis Pandectarum medicinalis , preciosa colección de información sobre es decir, simple, en las plantas que se utilizaron para la producción de medicamentos.</a:t>
            </a:r>
          </a:p>
          <a:p>
            <a:r>
              <a:rPr lang="it-IT" dirty="0"/>
              <a:t> En el Giardini della Minerva fueron, por primera vez, cultivadas y clasificadas un gran número de plantas y hierbas, para realizar estudios de científicos propiedades terapéuticas y medicinales.</a:t>
            </a:r>
          </a:p>
          <a:p>
            <a:r>
              <a:rPr lang="it-IT" dirty="0"/>
              <a:t> A continuación se llevó a cabo algunas de las actividades educativas reales que muestran los estudiantes de la Facultad de Medicina de las plantas con sus nombres y sus características.</a:t>
            </a:r>
          </a:p>
        </p:txBody>
      </p:sp>
    </p:spTree>
    <p:extLst>
      <p:ext uri="{BB962C8B-B14F-4D97-AF65-F5344CB8AC3E}">
        <p14:creationId xmlns:p14="http://schemas.microsoft.com/office/powerpoint/2010/main" val="41276638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idx="1"/>
          </p:nvPr>
        </p:nvSpPr>
        <p:spPr>
          <a:xfrm>
            <a:off x="914400" y="765175"/>
            <a:ext cx="5673824" cy="5254625"/>
          </a:xfrm>
        </p:spPr>
        <p:txBody>
          <a:bodyPr>
            <a:normAutofit lnSpcReduction="10000"/>
          </a:bodyPr>
          <a:lstStyle/>
          <a:p>
            <a:r>
              <a:rPr lang="it-IT" dirty="0"/>
              <a:t>El sitio cuenta con un microclima especial, favorecido por la baja incidencia de los vientos del norte y la exposición favorable, que todavía permite el cultivo o propagación incluso espontánea de las especies de plantas más exigentes en cuanto a humedad y el calor. </a:t>
            </a:r>
          </a:p>
          <a:p>
            <a:r>
              <a:rPr lang="it-IT" dirty="0"/>
              <a:t>Los registros históricos confirman que este jardín fue el primer jardín botánico en Europa para el cultivo y la recolección de plantas simples con fines terapéuticos.</a:t>
            </a:r>
          </a:p>
          <a:p>
            <a:r>
              <a:rPr lang="it-IT" dirty="0"/>
              <a:t> El tipo particular de diseño y el uso de la vegetación se refleja también en posteriores jardín botánico de Padua, Pisa, Florencia, Pavia y Bolonia. </a:t>
            </a:r>
          </a:p>
          <a:p>
            <a:r>
              <a:rPr lang="es-ES" dirty="0"/>
              <a:t>En el siglo XVI, se intensificó el interés en el estudio del mundo natural, el duque Cosimo I de 'Medici quería un jardín académico para integrar las lecciones de los estudiantes de la facultad de medicina</a:t>
            </a:r>
          </a:p>
          <a:p>
            <a:endParaRPr lang="it-IT" dirty="0"/>
          </a:p>
          <a:p>
            <a:endParaRPr lang="it-IT" dirty="0"/>
          </a:p>
          <a:p>
            <a:endParaRPr lang="es-ES" dirty="0"/>
          </a:p>
          <a:p>
            <a:endParaRPr lang="es-ES" dirty="0"/>
          </a:p>
        </p:txBody>
      </p:sp>
    </p:spTree>
    <p:extLst>
      <p:ext uri="{BB962C8B-B14F-4D97-AF65-F5344CB8AC3E}">
        <p14:creationId xmlns:p14="http://schemas.microsoft.com/office/powerpoint/2010/main" val="12863812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124744"/>
            <a:ext cx="5817840" cy="5733256"/>
          </a:xfrm>
        </p:spPr>
        <p:txBody>
          <a:bodyPr>
            <a:normAutofit/>
          </a:bodyPr>
          <a:lstStyle/>
          <a:p>
            <a:pPr marL="274320" indent="-274320" fontAlgn="auto">
              <a:spcBef>
                <a:spcPts val="580"/>
              </a:spcBef>
              <a:spcAft>
                <a:spcPts val="0"/>
              </a:spcAft>
              <a:buFont typeface="Wingdings 2"/>
              <a:buChar char=""/>
              <a:defRPr/>
            </a:pPr>
            <a:r>
              <a:rPr lang="it-IT" dirty="0"/>
              <a:t>La fecha oficial de fundación puede fijarse en 01 de diciembre 1545 , la fecha del contrato de arrendamiento con las monjas dominicanas que les dio un terreno ubicado en "Cafaggio", cerca de los establos de los Medici de Michelozzo (ahora en el ' Instituto Geográfico Militar ). </a:t>
            </a:r>
          </a:p>
          <a:p>
            <a:pPr marL="274320" indent="-274320">
              <a:spcBef>
                <a:spcPts val="580"/>
              </a:spcBef>
              <a:buNone/>
              <a:defRPr/>
            </a:pPr>
            <a:r>
              <a:rPr lang="it-IT" dirty="0"/>
              <a:t>   </a:t>
            </a:r>
            <a:r>
              <a:rPr lang="es-ES" dirty="0"/>
              <a:t> El jardín florentino puede considerarse la más antigua tercero en el mundo después del ' Jardín Botánico de Pisa y " Jardín Botánico de Padua.</a:t>
            </a:r>
          </a:p>
          <a:p>
            <a:pPr marL="274320" indent="-274320">
              <a:spcBef>
                <a:spcPts val="580"/>
              </a:spcBef>
              <a:buNone/>
              <a:defRPr/>
            </a:pPr>
            <a:r>
              <a:rPr lang="es-ES" dirty="0"/>
              <a:t>    Fue diseñado por Niccolò Tribolo y la elección de las plantas y su ubicación fue comisariada por Luca Ghini.</a:t>
            </a:r>
          </a:p>
          <a:p>
            <a:pPr marL="274320" indent="-274320">
              <a:spcBef>
                <a:spcPts val="580"/>
              </a:spcBef>
              <a:buNone/>
              <a:defRPr/>
            </a:pPr>
            <a:r>
              <a:rPr lang="es-ES" dirty="0"/>
              <a:t>     El Jardín disfrutó de un período de gran esplendor a finales del siglo, bajo la dirección de Giuseppe Casabona , capaz de enriquecer con muchas plantas raras. </a:t>
            </a:r>
            <a:endParaRPr lang="it-IT" dirty="0"/>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3140254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idx="1"/>
          </p:nvPr>
        </p:nvSpPr>
        <p:spPr>
          <a:xfrm>
            <a:off x="914400" y="765175"/>
            <a:ext cx="5961856" cy="5616575"/>
          </a:xfrm>
        </p:spPr>
        <p:txBody>
          <a:bodyPr>
            <a:normAutofit/>
          </a:bodyPr>
          <a:lstStyle/>
          <a:p>
            <a:r>
              <a:rPr lang="it-IT" dirty="0"/>
              <a:t>Durante el siglo XVII , obra de Paul Mouthful y otros botánicos y jardineros el jardín permite un cierto grado de autonomía, a pesar del hecho de que el " Jardín Botánico de Santa Maria Nuova y ' Jardín Botánico de Pisa jugar un papel mucho más importante de relevancia científica. </a:t>
            </a:r>
          </a:p>
          <a:p>
            <a:r>
              <a:rPr lang="it-IT" dirty="0"/>
              <a:t>Fue el gran botánico Pier Antonio Micheli quien, a principios del siglo XVIII, hizo el jardín de un centro de estudios e investigación botánica de importancia internacional debido a sus numerosos contactos con académicos extranjeros.</a:t>
            </a:r>
          </a:p>
          <a:p>
            <a:r>
              <a:rPr lang="it-IT" dirty="0"/>
              <a:t> </a:t>
            </a:r>
            <a:r>
              <a:rPr lang="es-ES" dirty="0"/>
              <a:t>Fundó en 1716  la Sociedad Italiana Botánico como recuerda una placa en la esquina de Via Micheli.</a:t>
            </a:r>
          </a:p>
          <a:p>
            <a:endParaRPr lang="it-IT" dirty="0"/>
          </a:p>
        </p:txBody>
      </p:sp>
    </p:spTree>
    <p:extLst>
      <p:ext uri="{BB962C8B-B14F-4D97-AF65-F5344CB8AC3E}">
        <p14:creationId xmlns:p14="http://schemas.microsoft.com/office/powerpoint/2010/main" val="25987367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404813"/>
            <a:ext cx="5817840" cy="5614987"/>
          </a:xfrm>
        </p:spPr>
        <p:txBody>
          <a:bodyPr>
            <a:normAutofit/>
          </a:bodyPr>
          <a:lstStyle/>
          <a:p>
            <a:pPr marL="0" indent="0" fontAlgn="auto">
              <a:spcBef>
                <a:spcPts val="580"/>
              </a:spcBef>
              <a:spcAft>
                <a:spcPts val="0"/>
              </a:spcAft>
              <a:buNone/>
              <a:defRPr/>
            </a:pPr>
            <a:r>
              <a:rPr lang="it-IT" dirty="0"/>
              <a:t> </a:t>
            </a:r>
          </a:p>
          <a:p>
            <a:pPr marL="274320" indent="-274320" fontAlgn="auto">
              <a:spcBef>
                <a:spcPts val="580"/>
              </a:spcBef>
              <a:spcAft>
                <a:spcPts val="0"/>
              </a:spcAft>
              <a:buFont typeface="Wingdings 2"/>
              <a:buChar char=""/>
              <a:defRPr/>
            </a:pPr>
            <a:r>
              <a:rPr lang="it-IT" dirty="0"/>
              <a:t>Fue en 1718 que fue llamado por Cosimo III de dirigir el Jardín Botánico. </a:t>
            </a:r>
          </a:p>
          <a:p>
            <a:pPr marL="274320" indent="-274320" fontAlgn="auto">
              <a:spcBef>
                <a:spcPts val="580"/>
              </a:spcBef>
              <a:spcAft>
                <a:spcPts val="0"/>
              </a:spcAft>
              <a:buFont typeface="Wingdings 2"/>
              <a:buChar char=""/>
              <a:defRPr/>
            </a:pPr>
            <a:r>
              <a:rPr lang="it-IT" dirty="0"/>
              <a:t>También se cuidó muy mucho también la recolección de semillas y muestras secas. </a:t>
            </a:r>
          </a:p>
          <a:p>
            <a:pPr marL="274320" indent="-274320" fontAlgn="auto">
              <a:spcBef>
                <a:spcPts val="580"/>
              </a:spcBef>
              <a:spcAft>
                <a:spcPts val="0"/>
              </a:spcAft>
              <a:buFont typeface="Wingdings 2"/>
              <a:buChar char=""/>
              <a:defRPr/>
            </a:pPr>
            <a:r>
              <a:rPr lang="it-IT" dirty="0"/>
              <a:t>A la muerte de Micheli, en 1737 , fue sucedido por John Targioni Tozzetti y Saverio Manetti , autor del primer </a:t>
            </a:r>
            <a:r>
              <a:rPr lang="it-IT" i="1" dirty="0"/>
              <a:t>Índice Seminum.</a:t>
            </a:r>
          </a:p>
          <a:p>
            <a:pPr marL="274320" indent="-274320" fontAlgn="auto">
              <a:spcBef>
                <a:spcPts val="580"/>
              </a:spcBef>
              <a:spcAft>
                <a:spcPts val="0"/>
              </a:spcAft>
              <a:buFont typeface="Wingdings 2"/>
              <a:buChar char=""/>
              <a:defRPr/>
            </a:pPr>
            <a:r>
              <a:rPr lang="it-IT" dirty="0"/>
              <a:t>Pasado a ' Georgofili Academia en 1783 , después de la supresión de la Compañía Botánico, el jardín se transformó en "el jardín experimental agrario" y radicalmente rediseñado abad Leonardo Frailes .</a:t>
            </a:r>
            <a:endParaRPr lang="es-ES" dirty="0"/>
          </a:p>
        </p:txBody>
      </p:sp>
    </p:spTree>
    <p:extLst>
      <p:ext uri="{BB962C8B-B14F-4D97-AF65-F5344CB8AC3E}">
        <p14:creationId xmlns:p14="http://schemas.microsoft.com/office/powerpoint/2010/main" val="16161641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idx="1"/>
          </p:nvPr>
        </p:nvSpPr>
        <p:spPr>
          <a:xfrm>
            <a:off x="914400" y="908050"/>
            <a:ext cx="5961856" cy="5329238"/>
          </a:xfrm>
        </p:spPr>
        <p:txBody>
          <a:bodyPr>
            <a:normAutofit/>
          </a:bodyPr>
          <a:lstStyle/>
          <a:p>
            <a:r>
              <a:rPr lang="it-IT" dirty="0"/>
              <a:t>Trajo de vuelta a la "Garden of Simple" en 1847 , bajo la dirección de Antonio Targioni Tozzetti en 1864 se abrió al público. </a:t>
            </a:r>
          </a:p>
          <a:p>
            <a:r>
              <a:rPr lang="it-IT" dirty="0"/>
              <a:t>El botánico Theodore Caruel, director de 1865 a 1895 , se construyeron los invernaderos que siguen existiendo. </a:t>
            </a:r>
          </a:p>
          <a:p>
            <a:r>
              <a:rPr lang="it-IT" dirty="0"/>
              <a:t>A finales del siglo pasado al Real Instituto de Estudios Avanzados, que más tarde se convirtió en la facultad de la universidad, que reúne a la industria museo botánico historia natural de la calle romana y las colecciones de los jardines de Boboli .</a:t>
            </a:r>
          </a:p>
          <a:p>
            <a:r>
              <a:rPr lang="it-IT" dirty="0"/>
              <a:t>Tiene una superficie de 2,3 hectáreas , de las cuales 1.694 m² están ocupados por invernaderos. </a:t>
            </a:r>
          </a:p>
          <a:p>
            <a:endParaRPr lang="it-IT" dirty="0"/>
          </a:p>
          <a:p>
            <a:endParaRPr lang="es-ES" dirty="0"/>
          </a:p>
        </p:txBody>
      </p:sp>
    </p:spTree>
    <p:extLst>
      <p:ext uri="{BB962C8B-B14F-4D97-AF65-F5344CB8AC3E}">
        <p14:creationId xmlns:p14="http://schemas.microsoft.com/office/powerpoint/2010/main" val="41956520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idx="1"/>
          </p:nvPr>
        </p:nvSpPr>
        <p:spPr>
          <a:xfrm>
            <a:off x="914400" y="981075"/>
            <a:ext cx="5889848" cy="5038725"/>
          </a:xfrm>
        </p:spPr>
        <p:txBody>
          <a:bodyPr/>
          <a:lstStyle/>
          <a:p>
            <a:r>
              <a:rPr lang="it-IT" dirty="0"/>
              <a:t>El diseño de los jardines es una reminiscencia de tanto el modelo de " </a:t>
            </a:r>
            <a:r>
              <a:rPr lang="it-IT" i="1" dirty="0"/>
              <a:t>Hortus conclusus</a:t>
            </a:r>
            <a:r>
              <a:rPr lang="it-IT" dirty="0"/>
              <a:t> medieval dedicada al cultivo de hierbas medicinales y aromáticas es el patrón del jardín secreto de una villa renacentista. </a:t>
            </a:r>
          </a:p>
          <a:p>
            <a:r>
              <a:rPr lang="it-IT" dirty="0"/>
              <a:t>El edificio principal, que ocupa todo el lado de la Via Micheli, alberga oficinas, una biblioteca, un laboratorio e invernaderos..</a:t>
            </a:r>
          </a:p>
          <a:p>
            <a:r>
              <a:rPr lang="it-IT" dirty="0"/>
              <a:t> El edificio es de planta rectangular, tiene dos grandes invernaderos como cuerpos laterales y estructuras de organización en el área central.</a:t>
            </a:r>
          </a:p>
          <a:p>
            <a:r>
              <a:rPr lang="it-IT" dirty="0"/>
              <a:t> </a:t>
            </a:r>
            <a:endParaRPr lang="es-ES" dirty="0"/>
          </a:p>
        </p:txBody>
      </p:sp>
    </p:spTree>
    <p:extLst>
      <p:ext uri="{BB962C8B-B14F-4D97-AF65-F5344CB8AC3E}">
        <p14:creationId xmlns:p14="http://schemas.microsoft.com/office/powerpoint/2010/main" val="30003527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idx="1"/>
          </p:nvPr>
        </p:nvSpPr>
        <p:spPr>
          <a:xfrm>
            <a:off x="914400" y="908050"/>
            <a:ext cx="6033864" cy="5111750"/>
          </a:xfrm>
        </p:spPr>
        <p:txBody>
          <a:bodyPr>
            <a:normAutofit/>
          </a:bodyPr>
          <a:lstStyle/>
          <a:p>
            <a:r>
              <a:rPr lang="it-IT" dirty="0"/>
              <a:t> Cinco otro invernadero de vidrio y metal se colocan en el jardín, invernaderos están calientes o fríos que poseen colecciones de helechos , plantas epífitas , begonias , bromelias. </a:t>
            </a:r>
          </a:p>
          <a:p>
            <a:r>
              <a:rPr lang="it-IT" dirty="0"/>
              <a:t>Desde el acceso principal a la terraza, cubierta por dos pérgolas con rosas escalada de hierro de la que, a través de una escalera de piedra, baja en el jardín, la escalera está flanqueada por dos casquillos </a:t>
            </a:r>
            <a:r>
              <a:rPr lang="it-IT" i="1" dirty="0"/>
              <a:t>Feijoa sellowiana</a:t>
            </a:r>
            <a:r>
              <a:rPr lang="it-IT" dirty="0"/>
              <a:t> y </a:t>
            </a:r>
            <a:r>
              <a:rPr lang="it-IT" i="1" dirty="0"/>
              <a:t>Stranvaesia</a:t>
            </a:r>
            <a:r>
              <a:rPr lang="it-IT" dirty="0"/>
              <a:t> , geométricamente podados.</a:t>
            </a:r>
          </a:p>
          <a:p>
            <a:r>
              <a:rPr lang="it-IT" dirty="0"/>
              <a:t> Todos los caminos están pavimentados en la grava y las camas están delimitadas por bordes bajos de piedra. </a:t>
            </a:r>
          </a:p>
        </p:txBody>
      </p:sp>
    </p:spTree>
    <p:extLst>
      <p:ext uri="{BB962C8B-B14F-4D97-AF65-F5344CB8AC3E}">
        <p14:creationId xmlns:p14="http://schemas.microsoft.com/office/powerpoint/2010/main" val="11857435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idx="1"/>
          </p:nvPr>
        </p:nvSpPr>
        <p:spPr>
          <a:xfrm>
            <a:off x="914400" y="1196752"/>
            <a:ext cx="5673824" cy="5904136"/>
          </a:xfrm>
        </p:spPr>
        <p:txBody>
          <a:bodyPr/>
          <a:lstStyle/>
          <a:p>
            <a:r>
              <a:rPr lang="it-IT" dirty="0"/>
              <a:t>Siempre en bancos de piedra y una mesa que está en el montículo, mientras que los muebles son de hierro.</a:t>
            </a:r>
          </a:p>
          <a:p>
            <a:r>
              <a:rPr lang="it-IT" dirty="0"/>
              <a:t>En un nicho en la pared opuesta a la entrada de Via La Pira, se colocó un busto de mármol de Esculapio , obra de Antonio Gino Lorenzi desde Settignano en la segunda mitad del siglo XVI. </a:t>
            </a:r>
          </a:p>
          <a:p>
            <a:r>
              <a:rPr lang="it-IT" dirty="0"/>
              <a:t> En el centro del jardín hay una fuente de piedra, con un chorro central que representa un putto. </a:t>
            </a:r>
          </a:p>
          <a:p>
            <a:r>
              <a:rPr lang="it-IT" dirty="0"/>
              <a:t>El estanque tiene unos 4 metros de diámetro y es el hogar de plantas acuáticas y peces de colores. </a:t>
            </a:r>
          </a:p>
          <a:p>
            <a:endParaRPr lang="es-ES" dirty="0"/>
          </a:p>
        </p:txBody>
      </p:sp>
    </p:spTree>
    <p:extLst>
      <p:ext uri="{BB962C8B-B14F-4D97-AF65-F5344CB8AC3E}">
        <p14:creationId xmlns:p14="http://schemas.microsoft.com/office/powerpoint/2010/main" val="10919533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idx="1"/>
          </p:nvPr>
        </p:nvSpPr>
        <p:spPr>
          <a:xfrm>
            <a:off x="914400" y="620713"/>
            <a:ext cx="5673824" cy="5399087"/>
          </a:xfrm>
        </p:spPr>
        <p:txBody>
          <a:bodyPr/>
          <a:lstStyle/>
          <a:p>
            <a:r>
              <a:rPr lang="it-IT" dirty="0"/>
              <a:t>Además de la fuente central, con fines decorativos, hay muchos tanques a la derecha de la entrada, hay un tanque de concreto usado para nenúfares, cuatro estanques más se encuentran en la colina y mantienen colecciones de plantas acuáticas. </a:t>
            </a:r>
          </a:p>
          <a:p>
            <a:r>
              <a:rPr lang="it-IT" dirty="0"/>
              <a:t>Por los grandes invernaderos se accede al jardín.</a:t>
            </a:r>
          </a:p>
          <a:p>
            <a:r>
              <a:rPr lang="it-IT" dirty="0"/>
              <a:t>Se colocan en el interior de un pequeño estanque y cuatro jardines de rocas húmedas con plantas de filodendro </a:t>
            </a:r>
            <a:r>
              <a:rPr lang="it-IT" i="1" dirty="0"/>
              <a:t>Philodendron</a:t>
            </a:r>
            <a:r>
              <a:rPr lang="it-IT" dirty="0"/>
              <a:t> y varios higrófila , entre los cuales esta el culantrillo </a:t>
            </a:r>
            <a:r>
              <a:rPr lang="it-IT" i="1" dirty="0"/>
              <a:t>Adiantum capillus-veneris</a:t>
            </a:r>
            <a:r>
              <a:rPr lang="it-IT" dirty="0"/>
              <a:t>. </a:t>
            </a:r>
          </a:p>
          <a:p>
            <a:endParaRPr lang="es-ES" dirty="0"/>
          </a:p>
        </p:txBody>
      </p:sp>
    </p:spTree>
    <p:extLst>
      <p:ext uri="{BB962C8B-B14F-4D97-AF65-F5344CB8AC3E}">
        <p14:creationId xmlns:p14="http://schemas.microsoft.com/office/powerpoint/2010/main" val="40956348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3634639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Giardino dei Semplici di Firenze.-La_montagn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7711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iardino dei Semplici di Firenze.-Serre_Giardino_dei_Sempli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48449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8571958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1208413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0930" cy="70466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0"/>
            <a:ext cx="4661389" cy="7245424"/>
          </a:xfrm>
          <a:prstGeom prst="rect">
            <a:avLst/>
          </a:prstGeom>
        </p:spPr>
      </p:pic>
    </p:spTree>
    <p:extLst>
      <p:ext uri="{BB962C8B-B14F-4D97-AF65-F5344CB8AC3E}">
        <p14:creationId xmlns:p14="http://schemas.microsoft.com/office/powerpoint/2010/main" val="16095401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8720807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370430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1964420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954783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4652383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7619172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6028688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83317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0726838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97503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58947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9748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35453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64680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53808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16632"/>
            <a:ext cx="486003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spTree>
    <p:extLst>
      <p:ext uri="{BB962C8B-B14F-4D97-AF65-F5344CB8AC3E}">
        <p14:creationId xmlns:p14="http://schemas.microsoft.com/office/powerpoint/2010/main" val="10167740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4000" cy="7000632"/>
          </a:xfrm>
          <a:prstGeom prst="rect">
            <a:avLst/>
          </a:prstGeom>
        </p:spPr>
      </p:pic>
    </p:spTree>
    <p:extLst>
      <p:ext uri="{BB962C8B-B14F-4D97-AF65-F5344CB8AC3E}">
        <p14:creationId xmlns:p14="http://schemas.microsoft.com/office/powerpoint/2010/main" val="23332202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24868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16016"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65" y="3450126"/>
            <a:ext cx="4543685" cy="364502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1690" y="0"/>
            <a:ext cx="4512310" cy="7406680"/>
          </a:xfrm>
          <a:prstGeom prst="rect">
            <a:avLst/>
          </a:prstGeom>
        </p:spPr>
      </p:pic>
    </p:spTree>
    <p:extLst>
      <p:ext uri="{BB962C8B-B14F-4D97-AF65-F5344CB8AC3E}">
        <p14:creationId xmlns:p14="http://schemas.microsoft.com/office/powerpoint/2010/main" val="30395061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90192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iardino dei Semplici di Firen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6432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Giardino_dei_semplici,_quercus_suber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4756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Giardino_dei_semplici,_serra_0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68768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Giardino_dei_semplici,_serra_0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6615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Giardino_dei_semplici,_vialetto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53106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Giardino_dei_semplici_F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556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2 Imagen" descr="Gorbio mimosa for blog  (1 of 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64163" y="0"/>
            <a:ext cx="37798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2793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Orto Botanico de Bolonia</a:t>
            </a:r>
            <a:endParaRPr lang="es-ES" dirty="0"/>
          </a:p>
        </p:txBody>
      </p:sp>
      <p:sp>
        <p:nvSpPr>
          <p:cNvPr id="3" name="2 Marcador de contenido"/>
          <p:cNvSpPr>
            <a:spLocks noGrp="1"/>
          </p:cNvSpPr>
          <p:nvPr>
            <p:ph idx="1"/>
          </p:nvPr>
        </p:nvSpPr>
        <p:spPr>
          <a:xfrm>
            <a:off x="457200" y="2060848"/>
            <a:ext cx="6500112" cy="4413104"/>
          </a:xfrm>
        </p:spPr>
        <p:txBody>
          <a:bodyPr>
            <a:normAutofit/>
          </a:bodyPr>
          <a:lstStyle/>
          <a:p>
            <a:r>
              <a:rPr lang="es-ES" dirty="0"/>
              <a:t>El Orto Botánico dell'Università di Bologna, también conocido como el Orto Botánico di Bologna, es un jardín botánico operado por la Universidad de Bolonia . Se encuentra en Via Irnerio, 42, 40126 Bolonia , Italia , y abre todos los días excepto los domingos.</a:t>
            </a:r>
          </a:p>
          <a:p>
            <a:r>
              <a:rPr lang="es-ES" dirty="0"/>
              <a:t>Establecido en 1568, el jardín es uno de los más antiguos de Europa, después de los de Pisa , Padua y Florencia.</a:t>
            </a:r>
          </a:p>
          <a:p>
            <a:r>
              <a:rPr lang="es-ES" dirty="0"/>
              <a:t>Aunque los primeros registros indican un jardin Bolognese de hierbas medicinales jardín que data de 1365, el jardín de hoy surgieron de las propuestas del botánico Luca Ghini (1490-1556), que abandonó para crear el Orto Botánico di Pisa , y se convirtieron en una realidad bajo su sucesor Ulisse Aldrovandi (1522 -1605).</a:t>
            </a:r>
          </a:p>
          <a:p>
            <a:endParaRPr lang="es-ES" dirty="0"/>
          </a:p>
        </p:txBody>
      </p:sp>
    </p:spTree>
    <p:extLst>
      <p:ext uri="{BB962C8B-B14F-4D97-AF65-F5344CB8AC3E}">
        <p14:creationId xmlns:p14="http://schemas.microsoft.com/office/powerpoint/2010/main" val="16298548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19056" cy="5997280"/>
          </a:xfrm>
        </p:spPr>
        <p:txBody>
          <a:bodyPr>
            <a:normAutofit lnSpcReduction="10000"/>
          </a:bodyPr>
          <a:lstStyle/>
          <a:p>
            <a:r>
              <a:rPr lang="es-ES" dirty="0"/>
              <a:t>Esos primeros jardines estaban situados en el Palazzo Pubblico, en un patio cerca de la actual Sala Borsa, pero en parte se trasladó en 1587 a un sitio más grande en Borghetto S. Giuliano (de hoy Porta S. Stefano), con una superficie de unos 5.000 m². </a:t>
            </a:r>
          </a:p>
          <a:p>
            <a:r>
              <a:rPr lang="es-ES" dirty="0"/>
              <a:t>Por 1653 el catálogo del jardín aparecen aproximadamente 1.500 especies.</a:t>
            </a:r>
          </a:p>
          <a:p>
            <a:r>
              <a:rPr lang="es-ES" dirty="0"/>
              <a:t>En 1740 el jardín se trasladó a Porta S. Stefano, seguida en 1745 por la construcción de un hybernaculum, donde las plantas exóticas se mantuvieron durante el invierno.</a:t>
            </a:r>
          </a:p>
          <a:p>
            <a:r>
              <a:rPr lang="es-ES" dirty="0"/>
              <a:t> Invernaderos neoclásicos fueron agregados en 1765, a los diseños por Francesco Tadolini , y todavía están en Via San Giuliano. </a:t>
            </a:r>
          </a:p>
          <a:p>
            <a:r>
              <a:rPr lang="es-ES" dirty="0"/>
              <a:t>En 1803 el jardín se trasladó de nuevo a su ubicación actual. El jardín sufrió un período de descuido grave en el año 1900, y de hecho estaba cubierto de un denso bosque natural, y el bombardeo en 1944 destruyó el jardín de Napoleón -era Orangerie . Desde finales de la Segunda Guerra Mundial , sin embargo, el jardín ha sido restaurado gradualmente</a:t>
            </a:r>
          </a:p>
        </p:txBody>
      </p:sp>
    </p:spTree>
    <p:extLst>
      <p:ext uri="{BB962C8B-B14F-4D97-AF65-F5344CB8AC3E}">
        <p14:creationId xmlns:p14="http://schemas.microsoft.com/office/powerpoint/2010/main" val="25968669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19056" cy="5997280"/>
          </a:xfrm>
        </p:spPr>
        <p:txBody>
          <a:bodyPr>
            <a:normAutofit/>
          </a:bodyPr>
          <a:lstStyle/>
          <a:p>
            <a:r>
              <a:rPr lang="es-ES" dirty="0"/>
              <a:t>Jardín de hoy contiene cerca de 5.000 ejemplares que representan 1.200 taxones .</a:t>
            </a:r>
          </a:p>
          <a:p>
            <a:r>
              <a:rPr lang="es-ES" dirty="0"/>
              <a:t> Su sitio es más o menos rectangular, alrededor de 2 hectáreas de extensión, con las siguientes características principales:</a:t>
            </a:r>
          </a:p>
          <a:p>
            <a:r>
              <a:rPr lang="es-ES" dirty="0"/>
              <a:t>Jardín delantero - principalmente árboles, incluyendo Albizia julibrissin , Ginkgo biloba , Ilex aquifolium , Liriodendron tulipifera , Metasequoia glyptostroboides , así como Musa basjoo , Phyllostachys viridis , y una fuente.</a:t>
            </a:r>
          </a:p>
          <a:p>
            <a:r>
              <a:rPr lang="es-ES" dirty="0"/>
              <a:t>Jardín trasero - reconstrucción de un típico bosque de madera dura local, con invernaderos, Orto dei Semplici, colecciones temáticas (incluyendo los de las plantas alpinas y plantas carnívoras), y el bosque.</a:t>
            </a:r>
          </a:p>
        </p:txBody>
      </p:sp>
    </p:spTree>
    <p:extLst>
      <p:ext uri="{BB962C8B-B14F-4D97-AF65-F5344CB8AC3E}">
        <p14:creationId xmlns:p14="http://schemas.microsoft.com/office/powerpoint/2010/main" val="34983961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203032" cy="6141296"/>
          </a:xfrm>
        </p:spPr>
        <p:txBody>
          <a:bodyPr>
            <a:normAutofit/>
          </a:bodyPr>
          <a:lstStyle/>
          <a:p>
            <a:r>
              <a:rPr lang="es-ES" dirty="0"/>
              <a:t>Bosque - Carex pendula , Corylus avellana , Equisetum telmateia , Hedera helix , Lonicera xylosteum , Populus alba , Salix purpurea , Sambucus nigra , etc</a:t>
            </a:r>
          </a:p>
          <a:p>
            <a:r>
              <a:rPr lang="es-ES" dirty="0"/>
              <a:t>Pond / humedales</a:t>
            </a:r>
          </a:p>
          <a:p>
            <a:r>
              <a:rPr lang="es-ES" dirty="0"/>
              <a:t>Invernaderos Tropical - bromeliáceas y orquídeas , café , árboles de palma, especias y plantas medicinales, y plantas de interés económico.</a:t>
            </a:r>
          </a:p>
          <a:p>
            <a:r>
              <a:rPr lang="es-ES" dirty="0"/>
              <a:t>Suculentas invernadero planta - aproximadamente 5.000 suculentas muestras de Centro y Sur América , África , Madagascar y las Islas Canarias .</a:t>
            </a:r>
          </a:p>
          <a:p>
            <a:r>
              <a:rPr lang="es-ES" dirty="0"/>
              <a:t>Carnívora invernadero planta - plantas carnívoras del género Drosera , Pinguicola y Utricularia .</a:t>
            </a:r>
          </a:p>
          <a:p>
            <a:r>
              <a:rPr lang="es-ES" dirty="0"/>
              <a:t>Orto dei Semplici - un tradicional jardín de hierbas , organizado por usos más comunes de las plantas.</a:t>
            </a:r>
          </a:p>
          <a:p>
            <a:endParaRPr lang="es-ES" dirty="0"/>
          </a:p>
          <a:p>
            <a:endParaRPr lang="es-ES" dirty="0"/>
          </a:p>
        </p:txBody>
      </p:sp>
    </p:spTree>
    <p:extLst>
      <p:ext uri="{BB962C8B-B14F-4D97-AF65-F5344CB8AC3E}">
        <p14:creationId xmlns:p14="http://schemas.microsoft.com/office/powerpoint/2010/main" val="12183135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48" y="0"/>
            <a:ext cx="2397792" cy="3212976"/>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8" y="3329608"/>
            <a:ext cx="4795584" cy="3528392"/>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0"/>
            <a:ext cx="4460736" cy="3359344"/>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329608"/>
            <a:ext cx="4233672" cy="3528392"/>
          </a:xfrm>
          <a:prstGeom prst="rect">
            <a:avLst/>
          </a:prstGeom>
        </p:spPr>
      </p:pic>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2240" y="0"/>
            <a:ext cx="2253776" cy="3329608"/>
          </a:xfrm>
          <a:prstGeom prst="rect">
            <a:avLst/>
          </a:prstGeom>
        </p:spPr>
      </p:pic>
    </p:spTree>
    <p:extLst>
      <p:ext uri="{BB962C8B-B14F-4D97-AF65-F5344CB8AC3E}">
        <p14:creationId xmlns:p14="http://schemas.microsoft.com/office/powerpoint/2010/main" val="32660797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99330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28660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1442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16961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93834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4789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7913975"/>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1_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144</TotalTime>
  <Words>3096</Words>
  <Application>Microsoft Office PowerPoint</Application>
  <PresentationFormat>Presentación en pantalla (4:3)</PresentationFormat>
  <Paragraphs>264</Paragraphs>
  <Slides>108</Slides>
  <Notes>79</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108</vt:i4>
      </vt:variant>
    </vt:vector>
  </HeadingPairs>
  <TitlesOfParts>
    <vt:vector size="115" baseType="lpstr">
      <vt:lpstr>Arial</vt:lpstr>
      <vt:lpstr>Calibri</vt:lpstr>
      <vt:lpstr>Trebuchet MS</vt:lpstr>
      <vt:lpstr>Wingdings 2</vt:lpstr>
      <vt:lpstr>Wingdings 3</vt:lpstr>
      <vt:lpstr>Faceta</vt:lpstr>
      <vt:lpstr>1_Faceta</vt:lpstr>
      <vt:lpstr>EUROPA.-LA VUELTA AL MUNDO EN 885 JARDINES.-ITALIA Ortos Botánicos di Padua, Florencia y Bolonia</vt:lpstr>
      <vt:lpstr>Orto Botánico de Padua.-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dei Semplici di Firenze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de Bolonia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10</cp:revision>
  <dcterms:created xsi:type="dcterms:W3CDTF">2014-02-09T15:07:51Z</dcterms:created>
  <dcterms:modified xsi:type="dcterms:W3CDTF">2018-03-12T09:04:02Z</dcterms:modified>
</cp:coreProperties>
</file>