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11"/>
  </p:notesMasterIdLst>
  <p:sldIdLst>
    <p:sldId id="257" r:id="rId2"/>
    <p:sldId id="368" r:id="rId3"/>
    <p:sldId id="369" r:id="rId4"/>
    <p:sldId id="370" r:id="rId5"/>
    <p:sldId id="422" r:id="rId6"/>
    <p:sldId id="371" r:id="rId7"/>
    <p:sldId id="372" r:id="rId8"/>
    <p:sldId id="373" r:id="rId9"/>
    <p:sldId id="434" r:id="rId10"/>
    <p:sldId id="376" r:id="rId11"/>
    <p:sldId id="377" r:id="rId12"/>
    <p:sldId id="387" r:id="rId13"/>
    <p:sldId id="443" r:id="rId14"/>
    <p:sldId id="446" r:id="rId15"/>
    <p:sldId id="459" r:id="rId16"/>
    <p:sldId id="381" r:id="rId17"/>
    <p:sldId id="448" r:id="rId18"/>
    <p:sldId id="440" r:id="rId19"/>
    <p:sldId id="374" r:id="rId20"/>
    <p:sldId id="378" r:id="rId21"/>
    <p:sldId id="379" r:id="rId22"/>
    <p:sldId id="380" r:id="rId23"/>
    <p:sldId id="382" r:id="rId24"/>
    <p:sldId id="383" r:id="rId25"/>
    <p:sldId id="384" r:id="rId26"/>
    <p:sldId id="385" r:id="rId27"/>
    <p:sldId id="386" r:id="rId28"/>
    <p:sldId id="388" r:id="rId29"/>
    <p:sldId id="389" r:id="rId30"/>
    <p:sldId id="433" r:id="rId31"/>
    <p:sldId id="375" r:id="rId32"/>
    <p:sldId id="390" r:id="rId33"/>
    <p:sldId id="259" r:id="rId34"/>
    <p:sldId id="423" r:id="rId35"/>
    <p:sldId id="429" r:id="rId36"/>
    <p:sldId id="455" r:id="rId37"/>
    <p:sldId id="460" r:id="rId38"/>
    <p:sldId id="438" r:id="rId39"/>
    <p:sldId id="462" r:id="rId40"/>
    <p:sldId id="431" r:id="rId41"/>
    <p:sldId id="435" r:id="rId42"/>
    <p:sldId id="437" r:id="rId43"/>
    <p:sldId id="441" r:id="rId44"/>
    <p:sldId id="444" r:id="rId45"/>
    <p:sldId id="445" r:id="rId46"/>
    <p:sldId id="449" r:id="rId47"/>
    <p:sldId id="450" r:id="rId48"/>
    <p:sldId id="451" r:id="rId49"/>
    <p:sldId id="452" r:id="rId50"/>
    <p:sldId id="453" r:id="rId51"/>
    <p:sldId id="457" r:id="rId52"/>
    <p:sldId id="458" r:id="rId53"/>
    <p:sldId id="463" r:id="rId54"/>
    <p:sldId id="464" r:id="rId55"/>
    <p:sldId id="465" r:id="rId56"/>
    <p:sldId id="466" r:id="rId57"/>
    <p:sldId id="467" r:id="rId58"/>
    <p:sldId id="468" r:id="rId59"/>
    <p:sldId id="469" r:id="rId60"/>
    <p:sldId id="470" r:id="rId61"/>
    <p:sldId id="471" r:id="rId62"/>
    <p:sldId id="472" r:id="rId63"/>
    <p:sldId id="473" r:id="rId64"/>
    <p:sldId id="474" r:id="rId65"/>
    <p:sldId id="475" r:id="rId66"/>
    <p:sldId id="439" r:id="rId67"/>
    <p:sldId id="476" r:id="rId68"/>
    <p:sldId id="461" r:id="rId69"/>
    <p:sldId id="391" r:id="rId70"/>
    <p:sldId id="392" r:id="rId71"/>
    <p:sldId id="477" r:id="rId72"/>
    <p:sldId id="393" r:id="rId73"/>
    <p:sldId id="409" r:id="rId74"/>
    <p:sldId id="396" r:id="rId75"/>
    <p:sldId id="397" r:id="rId76"/>
    <p:sldId id="398" r:id="rId77"/>
    <p:sldId id="399" r:id="rId78"/>
    <p:sldId id="400" r:id="rId79"/>
    <p:sldId id="401" r:id="rId80"/>
    <p:sldId id="417" r:id="rId81"/>
    <p:sldId id="412" r:id="rId82"/>
    <p:sldId id="413" r:id="rId83"/>
    <p:sldId id="402" r:id="rId84"/>
    <p:sldId id="403" r:id="rId85"/>
    <p:sldId id="404" r:id="rId86"/>
    <p:sldId id="405" r:id="rId87"/>
    <p:sldId id="406" r:id="rId88"/>
    <p:sldId id="407" r:id="rId89"/>
    <p:sldId id="408" r:id="rId90"/>
    <p:sldId id="410" r:id="rId91"/>
    <p:sldId id="277" r:id="rId92"/>
    <p:sldId id="411" r:id="rId93"/>
    <p:sldId id="414" r:id="rId94"/>
    <p:sldId id="415" r:id="rId95"/>
    <p:sldId id="280" r:id="rId96"/>
    <p:sldId id="418" r:id="rId97"/>
    <p:sldId id="420" r:id="rId98"/>
    <p:sldId id="421" r:id="rId99"/>
    <p:sldId id="260" r:id="rId100"/>
    <p:sldId id="261" r:id="rId101"/>
    <p:sldId id="262" r:id="rId102"/>
    <p:sldId id="263" r:id="rId103"/>
    <p:sldId id="264" r:id="rId104"/>
    <p:sldId id="270" r:id="rId105"/>
    <p:sldId id="271" r:id="rId106"/>
    <p:sldId id="275" r:id="rId107"/>
    <p:sldId id="278" r:id="rId108"/>
    <p:sldId id="279" r:id="rId109"/>
    <p:sldId id="281" r:id="rId1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60"/>
  </p:normalViewPr>
  <p:slideViewPr>
    <p:cSldViewPr>
      <p:cViewPr varScale="1">
        <p:scale>
          <a:sx n="104" d="100"/>
          <a:sy n="104" d="100"/>
        </p:scale>
        <p:origin x="1752"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136BA2-AC9E-463D-9877-DDF9C290DCDF}"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391676-8320-4918-8C68-93954734DE67}" type="slidenum">
              <a:rPr lang="es-ES" smtClean="0"/>
              <a:t>‹Nº›</a:t>
            </a:fld>
            <a:endParaRPr lang="es-ES" dirty="0"/>
          </a:p>
        </p:txBody>
      </p:sp>
    </p:spTree>
    <p:extLst>
      <p:ext uri="{BB962C8B-B14F-4D97-AF65-F5344CB8AC3E}">
        <p14:creationId xmlns:p14="http://schemas.microsoft.com/office/powerpoint/2010/main" val="1043274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9</a:t>
            </a:fld>
            <a:endParaRPr lang="es-ES" dirty="0"/>
          </a:p>
        </p:txBody>
      </p:sp>
    </p:spTree>
    <p:extLst>
      <p:ext uri="{BB962C8B-B14F-4D97-AF65-F5344CB8AC3E}">
        <p14:creationId xmlns:p14="http://schemas.microsoft.com/office/powerpoint/2010/main" val="1067727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700616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143438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13</a:t>
            </a:fld>
            <a:endParaRPr lang="es-ES" dirty="0"/>
          </a:p>
        </p:txBody>
      </p:sp>
    </p:spTree>
    <p:extLst>
      <p:ext uri="{BB962C8B-B14F-4D97-AF65-F5344CB8AC3E}">
        <p14:creationId xmlns:p14="http://schemas.microsoft.com/office/powerpoint/2010/main" val="2504699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14</a:t>
            </a:fld>
            <a:endParaRPr lang="es-ES" dirty="0"/>
          </a:p>
        </p:txBody>
      </p:sp>
    </p:spTree>
    <p:extLst>
      <p:ext uri="{BB962C8B-B14F-4D97-AF65-F5344CB8AC3E}">
        <p14:creationId xmlns:p14="http://schemas.microsoft.com/office/powerpoint/2010/main" val="252567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15</a:t>
            </a:fld>
            <a:endParaRPr lang="es-ES" dirty="0"/>
          </a:p>
        </p:txBody>
      </p:sp>
    </p:spTree>
    <p:extLst>
      <p:ext uri="{BB962C8B-B14F-4D97-AF65-F5344CB8AC3E}">
        <p14:creationId xmlns:p14="http://schemas.microsoft.com/office/powerpoint/2010/main" val="2783402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07151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17</a:t>
            </a:fld>
            <a:endParaRPr lang="es-ES" dirty="0"/>
          </a:p>
        </p:txBody>
      </p:sp>
    </p:spTree>
    <p:extLst>
      <p:ext uri="{BB962C8B-B14F-4D97-AF65-F5344CB8AC3E}">
        <p14:creationId xmlns:p14="http://schemas.microsoft.com/office/powerpoint/2010/main" val="3404063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18</a:t>
            </a:fld>
            <a:endParaRPr lang="es-ES" dirty="0"/>
          </a:p>
        </p:txBody>
      </p:sp>
    </p:spTree>
    <p:extLst>
      <p:ext uri="{BB962C8B-B14F-4D97-AF65-F5344CB8AC3E}">
        <p14:creationId xmlns:p14="http://schemas.microsoft.com/office/powerpoint/2010/main" val="338722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409749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621595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12415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53092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a:t>
            </a:r>
            <a:r>
              <a:rPr lang="es-ES" baseline="0" dirty="0"/>
              <a:t> di </a:t>
            </a:r>
            <a:r>
              <a:rPr lang="es-ES" dirty="0"/>
              <a:t>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530051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92204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Botanico di Roma</a:t>
            </a:r>
          </a:p>
          <a:p>
            <a:pPr>
              <a:spcBef>
                <a:spcPct val="0"/>
              </a:spcBef>
            </a:pPr>
            <a:r>
              <a:rPr lang="es-ES" dirty="0"/>
              <a:t>Euphorbia canariensis</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768E55A-CFAF-4D16-A87F-E3B89DE37FD2}" type="slidenum">
              <a:rPr lang="es-ES">
                <a:solidFill>
                  <a:prstClr val="black"/>
                </a:solidFill>
                <a:latin typeface="Calibri" pitchFamily="34" charset="0"/>
              </a:rPr>
              <a:pPr/>
              <a:t>25</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Roma.-Jardin japones</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851009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30</a:t>
            </a:fld>
            <a:endParaRPr lang="es-ES" dirty="0"/>
          </a:p>
        </p:txBody>
      </p:sp>
    </p:spTree>
    <p:extLst>
      <p:ext uri="{BB962C8B-B14F-4D97-AF65-F5344CB8AC3E}">
        <p14:creationId xmlns:p14="http://schemas.microsoft.com/office/powerpoint/2010/main" val="275501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505824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367335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a:t>
            </a:r>
            <a:r>
              <a:rPr lang="es-ES" baseline="0" dirty="0"/>
              <a:t> Botanico di Roma</a:t>
            </a:r>
            <a:endParaRPr lang="es-ES" dirty="0"/>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33</a:t>
            </a:fld>
            <a:endParaRPr lang="es-ES" dirty="0"/>
          </a:p>
        </p:txBody>
      </p:sp>
    </p:spTree>
    <p:extLst>
      <p:ext uri="{BB962C8B-B14F-4D97-AF65-F5344CB8AC3E}">
        <p14:creationId xmlns:p14="http://schemas.microsoft.com/office/powerpoint/2010/main" val="2311294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34</a:t>
            </a:fld>
            <a:endParaRPr lang="es-ES" dirty="0"/>
          </a:p>
        </p:txBody>
      </p:sp>
    </p:spTree>
    <p:extLst>
      <p:ext uri="{BB962C8B-B14F-4D97-AF65-F5344CB8AC3E}">
        <p14:creationId xmlns:p14="http://schemas.microsoft.com/office/powerpoint/2010/main" val="222007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35</a:t>
            </a:fld>
            <a:endParaRPr lang="es-ES" dirty="0"/>
          </a:p>
        </p:txBody>
      </p:sp>
    </p:spTree>
    <p:extLst>
      <p:ext uri="{BB962C8B-B14F-4D97-AF65-F5344CB8AC3E}">
        <p14:creationId xmlns:p14="http://schemas.microsoft.com/office/powerpoint/2010/main" val="4108249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36</a:t>
            </a:fld>
            <a:endParaRPr lang="es-ES" dirty="0"/>
          </a:p>
        </p:txBody>
      </p:sp>
    </p:spTree>
    <p:extLst>
      <p:ext uri="{BB962C8B-B14F-4D97-AF65-F5344CB8AC3E}">
        <p14:creationId xmlns:p14="http://schemas.microsoft.com/office/powerpoint/2010/main" val="687053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37</a:t>
            </a:fld>
            <a:endParaRPr lang="es-ES" dirty="0"/>
          </a:p>
        </p:txBody>
      </p:sp>
    </p:spTree>
    <p:extLst>
      <p:ext uri="{BB962C8B-B14F-4D97-AF65-F5344CB8AC3E}">
        <p14:creationId xmlns:p14="http://schemas.microsoft.com/office/powerpoint/2010/main" val="2629077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38</a:t>
            </a:fld>
            <a:endParaRPr lang="es-ES" dirty="0"/>
          </a:p>
        </p:txBody>
      </p:sp>
    </p:spTree>
    <p:extLst>
      <p:ext uri="{BB962C8B-B14F-4D97-AF65-F5344CB8AC3E}">
        <p14:creationId xmlns:p14="http://schemas.microsoft.com/office/powerpoint/2010/main" val="64303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39</a:t>
            </a:fld>
            <a:endParaRPr lang="es-ES" dirty="0"/>
          </a:p>
        </p:txBody>
      </p:sp>
    </p:spTree>
    <p:extLst>
      <p:ext uri="{BB962C8B-B14F-4D97-AF65-F5344CB8AC3E}">
        <p14:creationId xmlns:p14="http://schemas.microsoft.com/office/powerpoint/2010/main" val="734504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40</a:t>
            </a:fld>
            <a:endParaRPr lang="es-ES" dirty="0"/>
          </a:p>
        </p:txBody>
      </p:sp>
    </p:spTree>
    <p:extLst>
      <p:ext uri="{BB962C8B-B14F-4D97-AF65-F5344CB8AC3E}">
        <p14:creationId xmlns:p14="http://schemas.microsoft.com/office/powerpoint/2010/main" val="3527181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41</a:t>
            </a:fld>
            <a:endParaRPr lang="es-ES" dirty="0"/>
          </a:p>
        </p:txBody>
      </p:sp>
    </p:spTree>
    <p:extLst>
      <p:ext uri="{BB962C8B-B14F-4D97-AF65-F5344CB8AC3E}">
        <p14:creationId xmlns:p14="http://schemas.microsoft.com/office/powerpoint/2010/main" val="37915203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Roma.-Acer palmatum</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42</a:t>
            </a:fld>
            <a:endParaRPr lang="es-ES" dirty="0"/>
          </a:p>
        </p:txBody>
      </p:sp>
    </p:spTree>
    <p:extLst>
      <p:ext uri="{BB962C8B-B14F-4D97-AF65-F5344CB8AC3E}">
        <p14:creationId xmlns:p14="http://schemas.microsoft.com/office/powerpoint/2010/main" val="42818030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43</a:t>
            </a:fld>
            <a:endParaRPr lang="es-ES" dirty="0"/>
          </a:p>
        </p:txBody>
      </p:sp>
    </p:spTree>
    <p:extLst>
      <p:ext uri="{BB962C8B-B14F-4D97-AF65-F5344CB8AC3E}">
        <p14:creationId xmlns:p14="http://schemas.microsoft.com/office/powerpoint/2010/main" val="2052232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44</a:t>
            </a:fld>
            <a:endParaRPr lang="es-ES" dirty="0"/>
          </a:p>
        </p:txBody>
      </p:sp>
    </p:spTree>
    <p:extLst>
      <p:ext uri="{BB962C8B-B14F-4D97-AF65-F5344CB8AC3E}">
        <p14:creationId xmlns:p14="http://schemas.microsoft.com/office/powerpoint/2010/main" val="1203642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Roma.-Cuycas revoluta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45</a:t>
            </a:fld>
            <a:endParaRPr lang="es-ES" dirty="0"/>
          </a:p>
        </p:txBody>
      </p:sp>
    </p:spTree>
    <p:extLst>
      <p:ext uri="{BB962C8B-B14F-4D97-AF65-F5344CB8AC3E}">
        <p14:creationId xmlns:p14="http://schemas.microsoft.com/office/powerpoint/2010/main" val="2668840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46</a:t>
            </a:fld>
            <a:endParaRPr lang="es-ES" dirty="0"/>
          </a:p>
        </p:txBody>
      </p:sp>
    </p:spTree>
    <p:extLst>
      <p:ext uri="{BB962C8B-B14F-4D97-AF65-F5344CB8AC3E}">
        <p14:creationId xmlns:p14="http://schemas.microsoft.com/office/powerpoint/2010/main" val="3268588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47</a:t>
            </a:fld>
            <a:endParaRPr lang="es-ES" dirty="0"/>
          </a:p>
        </p:txBody>
      </p:sp>
    </p:spTree>
    <p:extLst>
      <p:ext uri="{BB962C8B-B14F-4D97-AF65-F5344CB8AC3E}">
        <p14:creationId xmlns:p14="http://schemas.microsoft.com/office/powerpoint/2010/main" val="3429219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48</a:t>
            </a:fld>
            <a:endParaRPr lang="es-ES" dirty="0"/>
          </a:p>
        </p:txBody>
      </p:sp>
    </p:spTree>
    <p:extLst>
      <p:ext uri="{BB962C8B-B14F-4D97-AF65-F5344CB8AC3E}">
        <p14:creationId xmlns:p14="http://schemas.microsoft.com/office/powerpoint/2010/main" val="19673513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49</a:t>
            </a:fld>
            <a:endParaRPr lang="es-ES" dirty="0"/>
          </a:p>
        </p:txBody>
      </p:sp>
    </p:spTree>
    <p:extLst>
      <p:ext uri="{BB962C8B-B14F-4D97-AF65-F5344CB8AC3E}">
        <p14:creationId xmlns:p14="http://schemas.microsoft.com/office/powerpoint/2010/main" val="2396784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Roma.-Jacobinia carnea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50</a:t>
            </a:fld>
            <a:endParaRPr lang="es-ES" dirty="0"/>
          </a:p>
        </p:txBody>
      </p:sp>
    </p:spTree>
    <p:extLst>
      <p:ext uri="{BB962C8B-B14F-4D97-AF65-F5344CB8AC3E}">
        <p14:creationId xmlns:p14="http://schemas.microsoft.com/office/powerpoint/2010/main" val="2452317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51</a:t>
            </a:fld>
            <a:endParaRPr lang="es-ES" dirty="0"/>
          </a:p>
        </p:txBody>
      </p:sp>
    </p:spTree>
    <p:extLst>
      <p:ext uri="{BB962C8B-B14F-4D97-AF65-F5344CB8AC3E}">
        <p14:creationId xmlns:p14="http://schemas.microsoft.com/office/powerpoint/2010/main" val="307708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52</a:t>
            </a:fld>
            <a:endParaRPr lang="es-ES" dirty="0"/>
          </a:p>
        </p:txBody>
      </p:sp>
    </p:spTree>
    <p:extLst>
      <p:ext uri="{BB962C8B-B14F-4D97-AF65-F5344CB8AC3E}">
        <p14:creationId xmlns:p14="http://schemas.microsoft.com/office/powerpoint/2010/main" val="907593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53</a:t>
            </a:fld>
            <a:endParaRPr lang="es-ES" dirty="0"/>
          </a:p>
        </p:txBody>
      </p:sp>
    </p:spTree>
    <p:extLst>
      <p:ext uri="{BB962C8B-B14F-4D97-AF65-F5344CB8AC3E}">
        <p14:creationId xmlns:p14="http://schemas.microsoft.com/office/powerpoint/2010/main" val="15139795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54</a:t>
            </a:fld>
            <a:endParaRPr lang="es-ES" dirty="0"/>
          </a:p>
        </p:txBody>
      </p:sp>
    </p:spTree>
    <p:extLst>
      <p:ext uri="{BB962C8B-B14F-4D97-AF65-F5344CB8AC3E}">
        <p14:creationId xmlns:p14="http://schemas.microsoft.com/office/powerpoint/2010/main" val="17107000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OrtoBotanicodiRoma-Berberis sanguinea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55</a:t>
            </a:fld>
            <a:endParaRPr lang="es-ES" dirty="0"/>
          </a:p>
        </p:txBody>
      </p:sp>
    </p:spTree>
    <p:extLst>
      <p:ext uri="{BB962C8B-B14F-4D97-AF65-F5344CB8AC3E}">
        <p14:creationId xmlns:p14="http://schemas.microsoft.com/office/powerpoint/2010/main" val="26436583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OrtoBotanicodiRoma-Berberis sanguinea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56</a:t>
            </a:fld>
            <a:endParaRPr lang="es-ES" dirty="0"/>
          </a:p>
        </p:txBody>
      </p:sp>
    </p:spTree>
    <p:extLst>
      <p:ext uri="{BB962C8B-B14F-4D97-AF65-F5344CB8AC3E}">
        <p14:creationId xmlns:p14="http://schemas.microsoft.com/office/powerpoint/2010/main" val="40251235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Roma-Horti semplici</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57</a:t>
            </a:fld>
            <a:endParaRPr lang="es-ES" dirty="0"/>
          </a:p>
        </p:txBody>
      </p:sp>
    </p:spTree>
    <p:extLst>
      <p:ext uri="{BB962C8B-B14F-4D97-AF65-F5344CB8AC3E}">
        <p14:creationId xmlns:p14="http://schemas.microsoft.com/office/powerpoint/2010/main" val="16899096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Roma-Limbarda crithmoides</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58</a:t>
            </a:fld>
            <a:endParaRPr lang="es-ES" dirty="0"/>
          </a:p>
        </p:txBody>
      </p:sp>
    </p:spTree>
    <p:extLst>
      <p:ext uri="{BB962C8B-B14F-4D97-AF65-F5344CB8AC3E}">
        <p14:creationId xmlns:p14="http://schemas.microsoft.com/office/powerpoint/2010/main" val="17003268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Roma-Pittosporum tobira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59</a:t>
            </a:fld>
            <a:endParaRPr lang="es-ES" dirty="0"/>
          </a:p>
        </p:txBody>
      </p:sp>
    </p:spTree>
    <p:extLst>
      <p:ext uri="{BB962C8B-B14F-4D97-AF65-F5344CB8AC3E}">
        <p14:creationId xmlns:p14="http://schemas.microsoft.com/office/powerpoint/2010/main" val="3560589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Roma-Podocarpus mannii</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60</a:t>
            </a:fld>
            <a:endParaRPr lang="es-ES" dirty="0"/>
          </a:p>
        </p:txBody>
      </p:sp>
    </p:spTree>
    <p:extLst>
      <p:ext uri="{BB962C8B-B14F-4D97-AF65-F5344CB8AC3E}">
        <p14:creationId xmlns:p14="http://schemas.microsoft.com/office/powerpoint/2010/main" val="27772667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Roma-Santolina etrusca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61</a:t>
            </a:fld>
            <a:endParaRPr lang="es-ES" dirty="0"/>
          </a:p>
        </p:txBody>
      </p:sp>
    </p:spTree>
    <p:extLst>
      <p:ext uri="{BB962C8B-B14F-4D97-AF65-F5344CB8AC3E}">
        <p14:creationId xmlns:p14="http://schemas.microsoft.com/office/powerpoint/2010/main" val="23143408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Roma-Santolina rosmarinifolia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62</a:t>
            </a:fld>
            <a:endParaRPr lang="es-ES" dirty="0"/>
          </a:p>
        </p:txBody>
      </p:sp>
    </p:spTree>
    <p:extLst>
      <p:ext uri="{BB962C8B-B14F-4D97-AF65-F5344CB8AC3E}">
        <p14:creationId xmlns:p14="http://schemas.microsoft.com/office/powerpoint/2010/main" val="336365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Roma-Solanum sodomarum</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63</a:t>
            </a:fld>
            <a:endParaRPr lang="es-ES" dirty="0"/>
          </a:p>
        </p:txBody>
      </p:sp>
    </p:spTree>
    <p:extLst>
      <p:ext uri="{BB962C8B-B14F-4D97-AF65-F5344CB8AC3E}">
        <p14:creationId xmlns:p14="http://schemas.microsoft.com/office/powerpoint/2010/main" val="21473881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Roma-Solanum sodomarum</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64</a:t>
            </a:fld>
            <a:endParaRPr lang="es-ES" dirty="0"/>
          </a:p>
        </p:txBody>
      </p:sp>
    </p:spTree>
    <p:extLst>
      <p:ext uri="{BB962C8B-B14F-4D97-AF65-F5344CB8AC3E}">
        <p14:creationId xmlns:p14="http://schemas.microsoft.com/office/powerpoint/2010/main" val="24650131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Roma-Tradescantia</a:t>
            </a:r>
            <a:r>
              <a:rPr lang="es-ES" baseline="0" dirty="0"/>
              <a:t> spec.</a:t>
            </a:r>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65</a:t>
            </a:fld>
            <a:endParaRPr lang="es-ES" dirty="0"/>
          </a:p>
        </p:txBody>
      </p:sp>
    </p:spTree>
    <p:extLst>
      <p:ext uri="{BB962C8B-B14F-4D97-AF65-F5344CB8AC3E}">
        <p14:creationId xmlns:p14="http://schemas.microsoft.com/office/powerpoint/2010/main" val="28298615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Roma.-Viburnum opulus.-Bola de Nieve</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66</a:t>
            </a:fld>
            <a:endParaRPr lang="es-ES" dirty="0"/>
          </a:p>
        </p:txBody>
      </p:sp>
    </p:spTree>
    <p:extLst>
      <p:ext uri="{BB962C8B-B14F-4D97-AF65-F5344CB8AC3E}">
        <p14:creationId xmlns:p14="http://schemas.microsoft.com/office/powerpoint/2010/main" val="10960399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67</a:t>
            </a:fld>
            <a:endParaRPr lang="es-ES" dirty="0"/>
          </a:p>
        </p:txBody>
      </p:sp>
    </p:spTree>
    <p:extLst>
      <p:ext uri="{BB962C8B-B14F-4D97-AF65-F5344CB8AC3E}">
        <p14:creationId xmlns:p14="http://schemas.microsoft.com/office/powerpoint/2010/main" val="23194896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Roma.-Vista desde el Jardin</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68</a:t>
            </a:fld>
            <a:endParaRPr lang="es-ES" dirty="0"/>
          </a:p>
        </p:txBody>
      </p:sp>
    </p:spTree>
    <p:extLst>
      <p:ext uri="{BB962C8B-B14F-4D97-AF65-F5344CB8AC3E}">
        <p14:creationId xmlns:p14="http://schemas.microsoft.com/office/powerpoint/2010/main" val="34208085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7322028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4669728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0849344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8280429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270078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948565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9784087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8202531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8756343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41246178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Phyllostachys_heterocycla</a:t>
            </a:r>
          </a:p>
        </p:txBody>
      </p:sp>
      <p:sp>
        <p:nvSpPr>
          <p:cNvPr id="2263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080F2DF-CF08-4F6D-855F-B6B555E16819}" type="slidenum">
              <a:rPr lang="es-ES">
                <a:solidFill>
                  <a:prstClr val="black"/>
                </a:solidFill>
                <a:latin typeface="Calibri" pitchFamily="34" charset="0"/>
              </a:rPr>
              <a:pPr/>
              <a:t>83</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Aloe_lastii</a:t>
            </a:r>
          </a:p>
        </p:txBody>
      </p:sp>
      <p:sp>
        <p:nvSpPr>
          <p:cNvPr id="2273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A777B3F-3B23-4B0A-A4AB-0793817D389D}" type="slidenum">
              <a:rPr lang="es-ES">
                <a:solidFill>
                  <a:prstClr val="black"/>
                </a:solidFill>
                <a:latin typeface="Calibri" pitchFamily="34" charset="0"/>
              </a:rPr>
              <a:pPr/>
              <a:t>84</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Botanico di Pisa.-.-Caltha_palustris</a:t>
            </a:r>
          </a:p>
        </p:txBody>
      </p:sp>
      <p:sp>
        <p:nvSpPr>
          <p:cNvPr id="2283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738EE5C-786F-41EE-9160-CCC223E8DC20}" type="slidenum">
              <a:rPr lang="es-ES">
                <a:solidFill>
                  <a:prstClr val="black"/>
                </a:solidFill>
                <a:latin typeface="Calibri" pitchFamily="34" charset="0"/>
              </a:rPr>
              <a:pPr/>
              <a:t>85</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Botanico di Pisa.-Tillandsia_aeranthos-</a:t>
            </a:r>
          </a:p>
        </p:txBody>
      </p:sp>
      <p:sp>
        <p:nvSpPr>
          <p:cNvPr id="2293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803C7FF-BAEC-40AB-98CC-1F8E91A575D3}" type="slidenum">
              <a:rPr lang="es-ES">
                <a:solidFill>
                  <a:prstClr val="black"/>
                </a:solidFill>
                <a:latin typeface="Calibri" pitchFamily="34" charset="0"/>
              </a:rPr>
              <a:pPr/>
              <a:t>86</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Botanico di Pisa.-Paeonia_suffruticosa</a:t>
            </a:r>
          </a:p>
        </p:txBody>
      </p:sp>
      <p:sp>
        <p:nvSpPr>
          <p:cNvPr id="2304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961BDCC-6E60-471E-AD54-CEBCEA02258C}" type="slidenum">
              <a:rPr lang="es-ES">
                <a:solidFill>
                  <a:prstClr val="black"/>
                </a:solidFill>
                <a:latin typeface="Calibri" pitchFamily="34" charset="0"/>
              </a:rPr>
              <a:pPr/>
              <a:t>87</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8111415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Pisa.-Taxodium.-Neumatoforos.-Raices aereas</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2956754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 </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91</a:t>
            </a:fld>
            <a:endParaRPr lang="es-ES" dirty="0"/>
          </a:p>
        </p:txBody>
      </p:sp>
    </p:spTree>
    <p:extLst>
      <p:ext uri="{BB962C8B-B14F-4D97-AF65-F5344CB8AC3E}">
        <p14:creationId xmlns:p14="http://schemas.microsoft.com/office/powerpoint/2010/main" val="42434043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3498470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Orto-botanico-di Pisa.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95</a:t>
            </a:fld>
            <a:endParaRPr lang="es-ES" dirty="0"/>
          </a:p>
        </p:txBody>
      </p:sp>
    </p:spTree>
    <p:extLst>
      <p:ext uri="{BB962C8B-B14F-4D97-AF65-F5344CB8AC3E}">
        <p14:creationId xmlns:p14="http://schemas.microsoft.com/office/powerpoint/2010/main" val="26666394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7191122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918640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Botanico di Pisa.-Armillaria mellea</a:t>
            </a:r>
          </a:p>
        </p:txBody>
      </p:sp>
      <p:sp>
        <p:nvSpPr>
          <p:cNvPr id="2314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696173D-84B1-4C2D-AE8E-A1B88DDD6C4A}" type="slidenum">
              <a:rPr lang="es-ES">
                <a:solidFill>
                  <a:prstClr val="black"/>
                </a:solidFill>
                <a:latin typeface="Calibri" pitchFamily="34" charset="0"/>
              </a:rPr>
              <a:pPr/>
              <a:t>98</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99</a:t>
            </a:fld>
            <a:endParaRPr lang="es-ES" dirty="0"/>
          </a:p>
        </p:txBody>
      </p:sp>
    </p:spTree>
    <p:extLst>
      <p:ext uri="{BB962C8B-B14F-4D97-AF65-F5344CB8AC3E}">
        <p14:creationId xmlns:p14="http://schemas.microsoft.com/office/powerpoint/2010/main" val="11869022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100</a:t>
            </a:fld>
            <a:endParaRPr lang="es-ES" dirty="0"/>
          </a:p>
        </p:txBody>
      </p:sp>
    </p:spTree>
    <p:extLst>
      <p:ext uri="{BB962C8B-B14F-4D97-AF65-F5344CB8AC3E}">
        <p14:creationId xmlns:p14="http://schemas.microsoft.com/office/powerpoint/2010/main" val="41995694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101</a:t>
            </a:fld>
            <a:endParaRPr lang="es-ES" dirty="0"/>
          </a:p>
        </p:txBody>
      </p:sp>
    </p:spTree>
    <p:extLst>
      <p:ext uri="{BB962C8B-B14F-4D97-AF65-F5344CB8AC3E}">
        <p14:creationId xmlns:p14="http://schemas.microsoft.com/office/powerpoint/2010/main" val="7797958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102</a:t>
            </a:fld>
            <a:endParaRPr lang="es-ES" dirty="0"/>
          </a:p>
        </p:txBody>
      </p:sp>
    </p:spTree>
    <p:extLst>
      <p:ext uri="{BB962C8B-B14F-4D97-AF65-F5344CB8AC3E}">
        <p14:creationId xmlns:p14="http://schemas.microsoft.com/office/powerpoint/2010/main" val="21810344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103</a:t>
            </a:fld>
            <a:endParaRPr lang="es-ES" dirty="0"/>
          </a:p>
        </p:txBody>
      </p:sp>
    </p:spTree>
    <p:extLst>
      <p:ext uri="{BB962C8B-B14F-4D97-AF65-F5344CB8AC3E}">
        <p14:creationId xmlns:p14="http://schemas.microsoft.com/office/powerpoint/2010/main" val="16947094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Pisa </a:t>
            </a:r>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104</a:t>
            </a:fld>
            <a:endParaRPr lang="es-ES" dirty="0"/>
          </a:p>
        </p:txBody>
      </p:sp>
    </p:spTree>
    <p:extLst>
      <p:ext uri="{BB962C8B-B14F-4D97-AF65-F5344CB8AC3E}">
        <p14:creationId xmlns:p14="http://schemas.microsoft.com/office/powerpoint/2010/main" val="23180568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 </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105</a:t>
            </a:fld>
            <a:endParaRPr lang="es-ES" dirty="0"/>
          </a:p>
        </p:txBody>
      </p:sp>
    </p:spTree>
    <p:extLst>
      <p:ext uri="{BB962C8B-B14F-4D97-AF65-F5344CB8AC3E}">
        <p14:creationId xmlns:p14="http://schemas.microsoft.com/office/powerpoint/2010/main" val="12336519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Pisa </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106</a:t>
            </a:fld>
            <a:endParaRPr lang="es-ES" dirty="0"/>
          </a:p>
        </p:txBody>
      </p:sp>
    </p:spTree>
    <p:extLst>
      <p:ext uri="{BB962C8B-B14F-4D97-AF65-F5344CB8AC3E}">
        <p14:creationId xmlns:p14="http://schemas.microsoft.com/office/powerpoint/2010/main" val="628662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Orto-botanico-di-pisa.-Brugmansia candida.-plena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107</a:t>
            </a:fld>
            <a:endParaRPr lang="es-ES" dirty="0"/>
          </a:p>
        </p:txBody>
      </p:sp>
    </p:spTree>
    <p:extLst>
      <p:ext uri="{BB962C8B-B14F-4D97-AF65-F5344CB8AC3E}">
        <p14:creationId xmlns:p14="http://schemas.microsoft.com/office/powerpoint/2010/main" val="16983783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Orto-botanico-di</a:t>
            </a:r>
            <a:r>
              <a:rPr lang="es-ES" baseline="0" dirty="0"/>
              <a:t> P</a:t>
            </a:r>
            <a:r>
              <a:rPr lang="es-ES" dirty="0"/>
              <a:t>isa.</a:t>
            </a:r>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108</a:t>
            </a:fld>
            <a:endParaRPr lang="es-ES" dirty="0"/>
          </a:p>
        </p:txBody>
      </p:sp>
    </p:spTree>
    <p:extLst>
      <p:ext uri="{BB962C8B-B14F-4D97-AF65-F5344CB8AC3E}">
        <p14:creationId xmlns:p14="http://schemas.microsoft.com/office/powerpoint/2010/main" val="37516246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Orto-botanico-di Pisa.</a:t>
            </a:r>
          </a:p>
          <a:p>
            <a:endParaRPr lang="es-ES" dirty="0"/>
          </a:p>
        </p:txBody>
      </p:sp>
      <p:sp>
        <p:nvSpPr>
          <p:cNvPr id="4" name="3 Marcador de número de diapositiva"/>
          <p:cNvSpPr>
            <a:spLocks noGrp="1"/>
          </p:cNvSpPr>
          <p:nvPr>
            <p:ph type="sldNum" sz="quarter" idx="10"/>
          </p:nvPr>
        </p:nvSpPr>
        <p:spPr/>
        <p:txBody>
          <a:bodyPr/>
          <a:lstStyle/>
          <a:p>
            <a:fld id="{BF391676-8320-4918-8C68-93954734DE67}" type="slidenum">
              <a:rPr lang="es-ES" smtClean="0"/>
              <a:t>109</a:t>
            </a:fld>
            <a:endParaRPr lang="es-ES" dirty="0"/>
          </a:p>
        </p:txBody>
      </p:sp>
    </p:spTree>
    <p:extLst>
      <p:ext uri="{BB962C8B-B14F-4D97-AF65-F5344CB8AC3E}">
        <p14:creationId xmlns:p14="http://schemas.microsoft.com/office/powerpoint/2010/main" val="2053280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95472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303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05713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04581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96417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23085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47824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7182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39196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9110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40118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80277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8506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51719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6169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89841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27759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upload.wikimedia.org/wikipedia/commons/5/53/Orto_botanico_-_le_anatre_del_giardino_giapponese_2743.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upload.wikimedia.org/wikipedia/commons/b/b9/020907-ortobotanico20a-acquatica.gif"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9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hyperlink" Target="//upload.wikimedia.org/wikipedia/commons/a/ae/Armillaria_mellea_-_Pisa_2010_-_2.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9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93.jpg"/><Relationship Id="rId4" Type="http://schemas.openxmlformats.org/officeDocument/2006/relationships/image" Target="../media/image92.jpg"/></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98.jpg"/><Relationship Id="rId5" Type="http://schemas.openxmlformats.org/officeDocument/2006/relationships/image" Target="../media/image97.jpeg"/><Relationship Id="rId4" Type="http://schemas.openxmlformats.org/officeDocument/2006/relationships/image" Target="../media/image96.jpg"/></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63688" y="548680"/>
            <a:ext cx="5256584" cy="3024336"/>
          </a:xfrm>
        </p:spPr>
        <p:txBody>
          <a:bodyPr>
            <a:normAutofit/>
          </a:bodyPr>
          <a:lstStyle/>
          <a:p>
            <a:r>
              <a:rPr lang="es-ES" sz="3200" dirty="0"/>
              <a:t>EUROPA.-LA VUELTA AL MUNDO EN 885 JARDINES.-ITALIA.-Ortos Botánicos di Roma y Pisa</a:t>
            </a:r>
          </a:p>
        </p:txBody>
      </p:sp>
      <p:sp>
        <p:nvSpPr>
          <p:cNvPr id="5" name="4 Subtítulo"/>
          <p:cNvSpPr>
            <a:spLocks noGrp="1"/>
          </p:cNvSpPr>
          <p:nvPr>
            <p:ph type="subTitle" idx="1"/>
          </p:nvPr>
        </p:nvSpPr>
        <p:spPr>
          <a:xfrm>
            <a:off x="2555776" y="5003322"/>
            <a:ext cx="4464496"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392909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r>
              <a:rPr lang="es-ES" dirty="0"/>
              <a:t>Orto Botanico (Roma</a:t>
            </a:r>
          </a:p>
        </p:txBody>
      </p:sp>
      <p:sp>
        <p:nvSpPr>
          <p:cNvPr id="3" name="2 Marcador de contenido"/>
          <p:cNvSpPr>
            <a:spLocks noGrp="1"/>
          </p:cNvSpPr>
          <p:nvPr>
            <p:ph idx="1"/>
          </p:nvPr>
        </p:nvSpPr>
        <p:spPr/>
        <p:txBody>
          <a:bodyPr>
            <a:normAutofit/>
          </a:bodyPr>
          <a:lstStyle/>
          <a:p>
            <a:pPr marL="274320" indent="-274320" fontAlgn="auto">
              <a:spcBef>
                <a:spcPts val="580"/>
              </a:spcBef>
              <a:spcAft>
                <a:spcPts val="0"/>
              </a:spcAft>
              <a:buFont typeface="Wingdings 2"/>
              <a:buChar char=""/>
              <a:defRPr/>
            </a:pPr>
            <a:r>
              <a:rPr lang="es-ES" dirty="0"/>
              <a:t>El </a:t>
            </a:r>
            <a:r>
              <a:rPr lang="es-ES" b="1" dirty="0"/>
              <a:t>Jardín Botánico de Roma</a:t>
            </a:r>
            <a:r>
              <a:rPr lang="es-ES" dirty="0"/>
              <a:t> es un jardín botánico de 12 hectáreas, situado sobre las cuestas del Janículo, en el antiguo parque de villa Corsini, que fue un tiempo la residencia de Cristina de Suecia. </a:t>
            </a:r>
          </a:p>
          <a:p>
            <a:pPr marL="274320" indent="-274320" fontAlgn="auto">
              <a:spcBef>
                <a:spcPts val="580"/>
              </a:spcBef>
              <a:spcAft>
                <a:spcPts val="0"/>
              </a:spcAft>
              <a:buFont typeface="Wingdings 2"/>
              <a:buChar char=""/>
              <a:defRPr/>
            </a:pPr>
            <a:r>
              <a:rPr lang="es-ES" dirty="0"/>
              <a:t>El jardín botánico depende del </a:t>
            </a:r>
            <a:r>
              <a:rPr lang="es-ES" i="1" dirty="0"/>
              <a:t>Departamento de biología vegetal</a:t>
            </a:r>
            <a:r>
              <a:rPr lang="es-ES" dirty="0"/>
              <a:t> de la Universidad de Roma La Sapienza.</a:t>
            </a:r>
          </a:p>
          <a:p>
            <a:pPr marL="274320" indent="-274320" fontAlgn="auto">
              <a:spcBef>
                <a:spcPts val="580"/>
              </a:spcBef>
              <a:spcAft>
                <a:spcPts val="0"/>
              </a:spcAft>
              <a:buFont typeface="Wingdings 2"/>
              <a:buChar char=""/>
              <a:defRPr/>
            </a:pPr>
            <a:r>
              <a:rPr lang="es-ES" dirty="0"/>
              <a:t>El antepasado del actual jardín botánico de Roma el </a:t>
            </a:r>
            <a:r>
              <a:rPr lang="es-ES" i="1" dirty="0"/>
              <a:t>Simpliciarius Pontificius Vaticanus</a:t>
            </a:r>
            <a:r>
              <a:rPr lang="es-ES" dirty="0"/>
              <a:t> (es decir, el "jardín del simples" dónde se cultivaban las plantas útiles y medicinales, siempre presente en los monasterios) mencionado bajo el pontificado de Bonifacio VIII. </a:t>
            </a:r>
          </a:p>
        </p:txBody>
      </p:sp>
    </p:spTree>
    <p:extLst>
      <p:ext uri="{BB962C8B-B14F-4D97-AF65-F5344CB8AC3E}">
        <p14:creationId xmlns:p14="http://schemas.microsoft.com/office/powerpoint/2010/main" val="1485787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idx="1"/>
          </p:nvPr>
        </p:nvSpPr>
        <p:spPr>
          <a:xfrm>
            <a:off x="914400" y="404813"/>
            <a:ext cx="5745832" cy="5614987"/>
          </a:xfrm>
        </p:spPr>
        <p:txBody>
          <a:bodyPr>
            <a:normAutofit/>
          </a:bodyPr>
          <a:lstStyle/>
          <a:p>
            <a:r>
              <a:rPr lang="es-ES" dirty="0"/>
              <a:t>Un poco más tarde, al final del siglo XIII, una inscripción actual en el Capitolio menciona a un </a:t>
            </a:r>
            <a:r>
              <a:rPr lang="es-ES" i="1" dirty="0"/>
              <a:t>Pomerius</a:t>
            </a:r>
            <a:r>
              <a:rPr lang="es-ES" dirty="0"/>
              <a:t> creado por el papa Nicolás III sobre la colina del Vaticano: se trataba no obstante aún de un terreno agrícola - vid, huerta, hierbas medicinales - sobre el lugar ocupado hoy día por los jardines y los palacios del Vaticano, destinado a los cultivos para el servicio del tribunal pontifical.</a:t>
            </a:r>
          </a:p>
          <a:p>
            <a:r>
              <a:rPr lang="es-ES" dirty="0"/>
              <a:t>El primer verdadero jardín botánico de Roma fue creado en el siglo XVI por Alejandro VI, y posteriormente reconstruido por Pío IV, que lo dotó con un encargado (que hacía también función de guía). </a:t>
            </a:r>
          </a:p>
          <a:p>
            <a:r>
              <a:rPr lang="es-ES" dirty="0"/>
              <a:t>Pío V aumenta el jardín confiándolo al botánico Michele Mercati. </a:t>
            </a:r>
          </a:p>
          <a:p>
            <a:endParaRPr lang="es-ES" dirty="0"/>
          </a:p>
        </p:txBody>
      </p:sp>
    </p:spTree>
    <p:extLst>
      <p:ext uri="{BB962C8B-B14F-4D97-AF65-F5344CB8AC3E}">
        <p14:creationId xmlns:p14="http://schemas.microsoft.com/office/powerpoint/2010/main" val="2572244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404813"/>
            <a:ext cx="5544616" cy="5614987"/>
          </a:xfrm>
        </p:spPr>
        <p:txBody>
          <a:bodyPr>
            <a:normAutofit/>
          </a:bodyPr>
          <a:lstStyle/>
          <a:p>
            <a:pPr marL="274320" indent="-274320" fontAlgn="auto">
              <a:spcBef>
                <a:spcPts val="580"/>
              </a:spcBef>
              <a:spcAft>
                <a:spcPts val="0"/>
              </a:spcAft>
              <a:buFont typeface="Wingdings 2"/>
              <a:buChar char=""/>
              <a:defRPr/>
            </a:pPr>
            <a:r>
              <a:rPr lang="es-ES" dirty="0"/>
              <a:t>Después de un período de abandono, el papa Alejandro VII hizo uno de los principales jardines botánicos de Europa, utilizando el agua de los acueductos de Roma que Pablo V había instalado desde Albano hasta el Janículo.</a:t>
            </a:r>
          </a:p>
          <a:p>
            <a:pPr marL="274320" indent="-274320" fontAlgn="auto">
              <a:spcBef>
                <a:spcPts val="580"/>
              </a:spcBef>
              <a:spcAft>
                <a:spcPts val="0"/>
              </a:spcAft>
              <a:buFont typeface="Wingdings 2"/>
              <a:buChar char=""/>
              <a:defRPr/>
            </a:pPr>
            <a:r>
              <a:rPr lang="es-ES" dirty="0"/>
              <a:t>Aunque la primera cátedra universitaria de botánico se haya instituido en Roma en 1513, en la cual, los estudiantes y los profesores podían gozar para sus observaciones del jardín botánico del Vaticano, este último permanecía con un estatuto muy privado. </a:t>
            </a:r>
          </a:p>
          <a:p>
            <a:pPr marL="274320" indent="-274320" fontAlgn="auto">
              <a:spcBef>
                <a:spcPts val="580"/>
              </a:spcBef>
              <a:spcAft>
                <a:spcPts val="0"/>
              </a:spcAft>
              <a:buFont typeface="Wingdings 2"/>
              <a:buChar char=""/>
              <a:defRPr/>
            </a:pPr>
            <a:r>
              <a:rPr lang="es-ES" dirty="0"/>
              <a:t>El papa dio el primer terreno destinado a este uso a la Universidad Alejandro VII Chigi en 1660.</a:t>
            </a:r>
          </a:p>
        </p:txBody>
      </p:sp>
    </p:spTree>
    <p:extLst>
      <p:ext uri="{BB962C8B-B14F-4D97-AF65-F5344CB8AC3E}">
        <p14:creationId xmlns:p14="http://schemas.microsoft.com/office/powerpoint/2010/main" val="349220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059016" cy="5925272"/>
          </a:xfrm>
        </p:spPr>
        <p:txBody>
          <a:bodyPr/>
          <a:lstStyle/>
          <a:p>
            <a:r>
              <a:rPr lang="es-ES" dirty="0"/>
              <a:t>Es solamente con la reunificación de Italia, en 1883, que el jardín botánico de Roma se instala sobre su sitio actual, cuando el Estado adquiere la propiedad de jardines de la villa Corsini.</a:t>
            </a:r>
          </a:p>
          <a:p>
            <a:r>
              <a:rPr lang="es-ES" dirty="0"/>
              <a:t>El primer director, el que en el parque Corsini, prácticamente abandonado hizo instalar las primeras colecciones, fue Pietro Romualdo Pirotta (Pavía 1853-1936), profesor de Botánica de la Universidad de Roma desde 1883, miembro de la Accademia nazionale d sci desde 1910, miembro entre otras cosas, desde 1913, de la primera comisión ministerial para la creación Parque ciudadano de los Abruzos, fundador en 1924 del Annali di Botanica.</a:t>
            </a:r>
          </a:p>
          <a:p>
            <a:endParaRPr lang="es-ES" dirty="0"/>
          </a:p>
        </p:txBody>
      </p:sp>
    </p:spTree>
    <p:extLst>
      <p:ext uri="{BB962C8B-B14F-4D97-AF65-F5344CB8AC3E}">
        <p14:creationId xmlns:p14="http://schemas.microsoft.com/office/powerpoint/2010/main" val="1746566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333375"/>
            <a:ext cx="5961856" cy="5686425"/>
          </a:xfrm>
        </p:spPr>
        <p:txBody>
          <a:bodyPr>
            <a:normAutofit/>
          </a:bodyPr>
          <a:lstStyle/>
          <a:p>
            <a:pPr marL="274320" indent="-274320" fontAlgn="auto">
              <a:spcBef>
                <a:spcPts val="580"/>
              </a:spcBef>
              <a:spcAft>
                <a:spcPts val="0"/>
              </a:spcAft>
              <a:buFont typeface="Wingdings 2"/>
              <a:buChar char=""/>
              <a:defRPr/>
            </a:pPr>
            <a:r>
              <a:rPr lang="es-ES" dirty="0"/>
              <a:t>El jardín botánico de Roma tiene actualmente una extensión de 12 hectáreas, situado sobre las cuestas del Janículo hacia el Noreste y soleada en su parte llana. </a:t>
            </a:r>
          </a:p>
          <a:p>
            <a:pPr marL="274320" indent="-274320" fontAlgn="auto">
              <a:spcBef>
                <a:spcPts val="580"/>
              </a:spcBef>
              <a:spcAft>
                <a:spcPts val="0"/>
              </a:spcAft>
              <a:buFont typeface="Wingdings 2"/>
              <a:buChar char=""/>
              <a:defRPr/>
            </a:pPr>
            <a:r>
              <a:rPr lang="es-ES" dirty="0"/>
              <a:t>La red de riego y algunos arroyos destinados a las plantas acuáticas se abastecen por el acueducto de </a:t>
            </a:r>
            <a:r>
              <a:rPr lang="es-ES" i="1" dirty="0"/>
              <a:t>Acqua Paola</a:t>
            </a:r>
            <a:r>
              <a:rPr lang="es-ES" dirty="0"/>
              <a:t> que domina el lugar.</a:t>
            </a:r>
          </a:p>
          <a:p>
            <a:pPr marL="274320" indent="-274320" fontAlgn="auto">
              <a:spcBef>
                <a:spcPts val="580"/>
              </a:spcBef>
              <a:spcAft>
                <a:spcPts val="0"/>
              </a:spcAft>
              <a:buFont typeface="Wingdings 2"/>
              <a:buChar char=""/>
              <a:defRPr/>
            </a:pPr>
            <a:r>
              <a:rPr lang="es-ES" dirty="0"/>
              <a:t>El jardín alberga actualmente más de 3000 especies vegetales.</a:t>
            </a:r>
          </a:p>
          <a:p>
            <a:pPr>
              <a:spcBef>
                <a:spcPts val="580"/>
              </a:spcBef>
              <a:buFont typeface="Wingdings 2"/>
              <a:buChar char=""/>
              <a:defRPr/>
            </a:pPr>
            <a:r>
              <a:rPr lang="es-ES" dirty="0"/>
              <a:t>Palmeras,</a:t>
            </a:r>
          </a:p>
          <a:p>
            <a:pPr>
              <a:spcBef>
                <a:spcPts val="580"/>
              </a:spcBef>
              <a:buFont typeface="Wingdings 2"/>
              <a:buChar char=""/>
              <a:defRPr/>
            </a:pPr>
            <a:r>
              <a:rPr lang="es-ES" dirty="0"/>
              <a:t>Bosquete de bambús, valle de los helechos, rosaleda,</a:t>
            </a:r>
          </a:p>
          <a:p>
            <a:pPr>
              <a:spcBef>
                <a:spcPts val="580"/>
              </a:spcBef>
              <a:buFont typeface="Wingdings 2"/>
              <a:buChar char=""/>
              <a:defRPr/>
            </a:pPr>
            <a:r>
              <a:rPr lang="es-ES" dirty="0"/>
              <a:t>Jardín japonés</a:t>
            </a:r>
            <a:r>
              <a:rPr lang="es-ES" sz="2600" dirty="0"/>
              <a:t>,</a:t>
            </a:r>
          </a:p>
          <a:p>
            <a:pPr marL="274320" indent="-274320" fontAlgn="auto">
              <a:spcBef>
                <a:spcPts val="580"/>
              </a:spcBef>
              <a:spcAft>
                <a:spcPts val="0"/>
              </a:spcAft>
              <a:buFont typeface="Wingdings 2"/>
              <a:buChar char=""/>
              <a:defRPr/>
            </a:pPr>
            <a:endParaRPr lang="es-ES" sz="2600"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85112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idx="1"/>
          </p:nvPr>
        </p:nvSpPr>
        <p:spPr>
          <a:xfrm>
            <a:off x="914400" y="980728"/>
            <a:ext cx="5529808" cy="5039072"/>
          </a:xfrm>
        </p:spPr>
        <p:txBody>
          <a:bodyPr/>
          <a:lstStyle/>
          <a:p>
            <a:r>
              <a:rPr lang="es-ES" dirty="0"/>
              <a:t>En la parte superior de la colina se conservó la estructura arbolada original, dejada en forma de bosque mediterráneo de perennifolios. </a:t>
            </a:r>
          </a:p>
          <a:p>
            <a:r>
              <a:rPr lang="es-ES" dirty="0"/>
              <a:t>Este sector llamado el </a:t>
            </a:r>
            <a:r>
              <a:rPr lang="es-ES" i="1" dirty="0"/>
              <a:t>Bosco romano</a:t>
            </a:r>
            <a:r>
              <a:rPr lang="es-ES" dirty="0"/>
              <a:t>, y a través de las frondosidades, entre los especímenes seculares de encinas y de plátanos ( de 350 - 400 años), se beneficia de espléndidas vistas panorámicas sobre la ciudad.</a:t>
            </a:r>
          </a:p>
          <a:p>
            <a:r>
              <a:rPr lang="es-ES" dirty="0"/>
              <a:t> De la adaptación del jardín realizado en el siglo XVIII, se conservaron en este sector la escalera de Fuga y el nicho adosado en la cumbre de la colina.</a:t>
            </a:r>
          </a:p>
          <a:p>
            <a:endParaRPr lang="es-ES" dirty="0"/>
          </a:p>
          <a:p>
            <a:endParaRPr lang="es-ES" dirty="0"/>
          </a:p>
        </p:txBody>
      </p:sp>
    </p:spTree>
    <p:extLst>
      <p:ext uri="{BB962C8B-B14F-4D97-AF65-F5344CB8AC3E}">
        <p14:creationId xmlns:p14="http://schemas.microsoft.com/office/powerpoint/2010/main" val="400093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idx="1"/>
          </p:nvPr>
        </p:nvSpPr>
        <p:spPr>
          <a:xfrm>
            <a:off x="914400" y="476250"/>
            <a:ext cx="5889848" cy="5543550"/>
          </a:xfrm>
        </p:spPr>
        <p:txBody>
          <a:bodyPr/>
          <a:lstStyle/>
          <a:p>
            <a:r>
              <a:rPr lang="es-ES" dirty="0"/>
              <a:t> En la parte inferior, en dirección del palacio, se instaló la colección de coníferas; se encuentra, en particular, la </a:t>
            </a:r>
            <a:r>
              <a:rPr lang="es-ES" i="1" dirty="0"/>
              <a:t>Araucaria</a:t>
            </a:r>
            <a:r>
              <a:rPr lang="es-ES" dirty="0"/>
              <a:t> australiana, una sequoia americana y algunos </a:t>
            </a:r>
            <a:r>
              <a:rPr lang="es-ES" i="1" dirty="0"/>
              <a:t>Taxodium distichum</a:t>
            </a:r>
            <a:r>
              <a:rPr lang="es-ES" dirty="0"/>
              <a:t> de Florida.</a:t>
            </a:r>
          </a:p>
          <a:p>
            <a:r>
              <a:rPr lang="es-ES" dirty="0"/>
              <a:t>Plantas acuáticas,</a:t>
            </a:r>
          </a:p>
          <a:p>
            <a:r>
              <a:rPr lang="es-ES" dirty="0"/>
              <a:t>Invernaderos,</a:t>
            </a:r>
          </a:p>
          <a:p>
            <a:r>
              <a:rPr lang="es-ES" dirty="0"/>
              <a:t>Jardín de las plantas medicinales y aromáticas.</a:t>
            </a:r>
          </a:p>
          <a:p>
            <a:endParaRPr lang="es-ES" dirty="0"/>
          </a:p>
        </p:txBody>
      </p:sp>
    </p:spTree>
    <p:extLst>
      <p:ext uri="{BB962C8B-B14F-4D97-AF65-F5344CB8AC3E}">
        <p14:creationId xmlns:p14="http://schemas.microsoft.com/office/powerpoint/2010/main" val="1099027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37385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Orto Botanico di Ro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153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Orto botanico (Roma).-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501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Orto botanico (Roma)_fontana_dei_tritoni_27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134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6448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74934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380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Orto Botanico di Rom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534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667" b="20666"/>
          <a:stretch/>
        </p:blipFill>
        <p:spPr>
          <a:xfrm>
            <a:off x="0" y="0"/>
            <a:ext cx="9296400" cy="6858000"/>
          </a:xfrm>
          <a:prstGeom prst="rect">
            <a:avLst/>
          </a:prstGeom>
        </p:spPr>
      </p:pic>
    </p:spTree>
    <p:extLst>
      <p:ext uri="{BB962C8B-B14F-4D97-AF65-F5344CB8AC3E}">
        <p14:creationId xmlns:p14="http://schemas.microsoft.com/office/powerpoint/2010/main" val="647150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50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File:Orto botanico - le anatre del giardino giapponese 274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808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Orto Botanico di Rom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009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Orto Botanico di Ro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560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Orto Botanico di Ro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Orto Botanico di Rom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30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Orto botanico (Rom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652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Orto Botanico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321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Orto Botanico.-Euphorbia_canariensi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297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Orto botanico (Roma).-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558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Orto botanico (Roma).-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534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Orto botanico (Roma)_i_bambu_27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380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Orto botanico (Roma)_il_giardino_giapponese_27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877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144000" cy="6857999"/>
          </a:xfrm>
          <a:prstGeom prst="rect">
            <a:avLst/>
          </a:prstGeom>
        </p:spPr>
      </p:pic>
    </p:spTree>
    <p:extLst>
      <p:ext uri="{BB962C8B-B14F-4D97-AF65-F5344CB8AC3E}">
        <p14:creationId xmlns:p14="http://schemas.microsoft.com/office/powerpoint/2010/main" val="3869806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File:020907-ortobotanico20a-acquatica.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55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Orto botanico (Roma)serra_delle_orchidee_27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890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974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072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1433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4404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606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01888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453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551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5510" y="0"/>
            <a:ext cx="3998490" cy="6858000"/>
          </a:xfrm>
          <a:prstGeom prst="rect">
            <a:avLst/>
          </a:prstGeom>
        </p:spPr>
      </p:pic>
    </p:spTree>
    <p:extLst>
      <p:ext uri="{BB962C8B-B14F-4D97-AF65-F5344CB8AC3E}">
        <p14:creationId xmlns:p14="http://schemas.microsoft.com/office/powerpoint/2010/main" val="19202187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0306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0"/>
            <a:ext cx="8890000" cy="6858000"/>
          </a:xfrm>
          <a:prstGeom prst="rect">
            <a:avLst/>
          </a:prstGeom>
        </p:spPr>
      </p:pic>
    </p:spTree>
    <p:extLst>
      <p:ext uri="{BB962C8B-B14F-4D97-AF65-F5344CB8AC3E}">
        <p14:creationId xmlns:p14="http://schemas.microsoft.com/office/powerpoint/2010/main" val="1871148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4075466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80999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632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4867275" cy="3548256"/>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3072" t="3111" r="1919" b="3555"/>
          <a:stretch/>
        </p:blipFill>
        <p:spPr>
          <a:xfrm>
            <a:off x="0" y="3535680"/>
            <a:ext cx="4867275" cy="332232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7274" y="0"/>
            <a:ext cx="4276725" cy="353568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7275" y="3535680"/>
            <a:ext cx="4276723" cy="3322320"/>
          </a:xfrm>
          <a:prstGeom prst="rect">
            <a:avLst/>
          </a:prstGeom>
        </p:spPr>
      </p:pic>
    </p:spTree>
    <p:extLst>
      <p:ext uri="{BB962C8B-B14F-4D97-AF65-F5344CB8AC3E}">
        <p14:creationId xmlns:p14="http://schemas.microsoft.com/office/powerpoint/2010/main" val="2103085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981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33"/>
          <a:stretch/>
        </p:blipFill>
        <p:spPr>
          <a:xfrm>
            <a:off x="0" y="0"/>
            <a:ext cx="9144000" cy="6858000"/>
          </a:xfrm>
          <a:prstGeom prst="rect">
            <a:avLst/>
          </a:prstGeom>
        </p:spPr>
      </p:pic>
    </p:spTree>
    <p:extLst>
      <p:ext uri="{BB962C8B-B14F-4D97-AF65-F5344CB8AC3E}">
        <p14:creationId xmlns:p14="http://schemas.microsoft.com/office/powerpoint/2010/main" val="24754555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392" b="11778"/>
          <a:stretch/>
        </p:blipFill>
        <p:spPr>
          <a:xfrm>
            <a:off x="0" y="0"/>
            <a:ext cx="9271695" cy="6858000"/>
          </a:xfrm>
          <a:prstGeom prst="rect">
            <a:avLst/>
          </a:prstGeom>
        </p:spPr>
      </p:pic>
    </p:spTree>
    <p:extLst>
      <p:ext uri="{BB962C8B-B14F-4D97-AF65-F5344CB8AC3E}">
        <p14:creationId xmlns:p14="http://schemas.microsoft.com/office/powerpoint/2010/main" val="3428500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813" b="17778"/>
          <a:stretch/>
        </p:blipFill>
        <p:spPr>
          <a:xfrm>
            <a:off x="0" y="0"/>
            <a:ext cx="9467528" cy="6858000"/>
          </a:xfrm>
          <a:prstGeom prst="rect">
            <a:avLst/>
          </a:prstGeom>
        </p:spPr>
      </p:pic>
    </p:spTree>
    <p:extLst>
      <p:ext uri="{BB962C8B-B14F-4D97-AF65-F5344CB8AC3E}">
        <p14:creationId xmlns:p14="http://schemas.microsoft.com/office/powerpoint/2010/main" val="1884893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613184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8780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55952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029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93706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0599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357625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4976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7668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6395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5002159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136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5945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7601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14852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577064" cy="6858000"/>
          </a:xfrm>
          <a:prstGeom prst="rect">
            <a:avLst/>
          </a:prstGeom>
        </p:spPr>
      </p:pic>
    </p:spTree>
    <p:extLst>
      <p:ext uri="{BB962C8B-B14F-4D97-AF65-F5344CB8AC3E}">
        <p14:creationId xmlns:p14="http://schemas.microsoft.com/office/powerpoint/2010/main" val="7428244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2516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81961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Título"/>
          <p:cNvSpPr>
            <a:spLocks noGrp="1"/>
          </p:cNvSpPr>
          <p:nvPr>
            <p:ph type="title"/>
          </p:nvPr>
        </p:nvSpPr>
        <p:spPr/>
        <p:txBody>
          <a:bodyPr/>
          <a:lstStyle/>
          <a:p>
            <a:r>
              <a:rPr lang="es-ES" dirty="0"/>
              <a:t>Orto Botanico di Pisa.-</a:t>
            </a:r>
          </a:p>
        </p:txBody>
      </p:sp>
      <p:sp>
        <p:nvSpPr>
          <p:cNvPr id="160771" name="2 Marcador de contenido"/>
          <p:cNvSpPr>
            <a:spLocks noGrp="1"/>
          </p:cNvSpPr>
          <p:nvPr>
            <p:ph idx="1"/>
          </p:nvPr>
        </p:nvSpPr>
        <p:spPr/>
        <p:txBody>
          <a:bodyPr/>
          <a:lstStyle/>
          <a:p>
            <a:r>
              <a:rPr lang="es-ES" dirty="0"/>
              <a:t>El </a:t>
            </a:r>
            <a:r>
              <a:rPr lang="es-ES" b="1" dirty="0"/>
              <a:t>Orto Botanico di Pisa,</a:t>
            </a:r>
            <a:r>
              <a:rPr lang="es-ES" dirty="0"/>
              <a:t> también conocido como el </a:t>
            </a:r>
            <a:r>
              <a:rPr lang="es-ES" b="1" dirty="0"/>
              <a:t>Orto Botanico di Pisa dell'Università,</a:t>
            </a:r>
            <a:r>
              <a:rPr lang="es-ES" dirty="0"/>
              <a:t> es un jardín botánico operado por la Universidad de Pisa , y ubicado en la calle Via Luca Ghini 5, Pisa , Italia </a:t>
            </a:r>
          </a:p>
          <a:p>
            <a:r>
              <a:rPr lang="es-ES" dirty="0"/>
              <a:t> Está abierto de lunes a viernes por la mañana, sin costo alguno. </a:t>
            </a:r>
          </a:p>
          <a:p>
            <a:r>
              <a:rPr lang="es-ES" dirty="0"/>
              <a:t>El jardín fue creado en 1544 en virtud de Cosimo I de 'Medici como el primer jardín botánico de la universidad en Europa, y encargó al famoso botánico Luca Ghini de Imola .</a:t>
            </a:r>
          </a:p>
          <a:p>
            <a:endParaRPr lang="es-ES" dirty="0"/>
          </a:p>
        </p:txBody>
      </p:sp>
    </p:spTree>
    <p:extLst>
      <p:ext uri="{BB962C8B-B14F-4D97-AF65-F5344CB8AC3E}">
        <p14:creationId xmlns:p14="http://schemas.microsoft.com/office/powerpoint/2010/main" val="42127870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76250"/>
            <a:ext cx="6033864" cy="5543550"/>
          </a:xfrm>
        </p:spPr>
        <p:txBody>
          <a:bodyPr>
            <a:normAutofit/>
          </a:bodyPr>
          <a:lstStyle/>
          <a:p>
            <a:pPr marL="274320" indent="-274320" fontAlgn="auto">
              <a:spcBef>
                <a:spcPts val="580"/>
              </a:spcBef>
              <a:spcAft>
                <a:spcPts val="0"/>
              </a:spcAft>
              <a:buFont typeface="Wingdings 2"/>
              <a:buChar char=""/>
              <a:defRPr/>
            </a:pPr>
            <a:r>
              <a:rPr lang="es-ES" dirty="0"/>
              <a:t>En 1563 el jardín fue trasladado desde su ubicación junto al río original (ahora el Arsenal Médicis) a uno cerca del convento de Santa Marta, y en 1591 se trasladó de nuevo a su posición tercera y actual. </a:t>
            </a:r>
          </a:p>
          <a:p>
            <a:pPr marL="274320" indent="-274320" fontAlgn="auto">
              <a:spcBef>
                <a:spcPts val="580"/>
              </a:spcBef>
              <a:spcAft>
                <a:spcPts val="0"/>
              </a:spcAft>
              <a:buFont typeface="Wingdings 2"/>
              <a:buChar char=""/>
              <a:defRPr/>
            </a:pPr>
            <a:r>
              <a:rPr lang="es-ES" dirty="0"/>
              <a:t>A partir de estos primeros tiempos, el jardín ha contenido una galería de objetos naturales (hoy Museo di Storia Pisa Naturale), una biblioteca (ahora parte de la biblioteca de la universidad), y los retratos de sus directores a lo largo de los siglos.</a:t>
            </a:r>
          </a:p>
          <a:p>
            <a:pPr marL="274320" indent="-274320" fontAlgn="auto">
              <a:spcBef>
                <a:spcPts val="580"/>
              </a:spcBef>
              <a:spcAft>
                <a:spcPts val="0"/>
              </a:spcAft>
              <a:buFont typeface="Wingdings 2"/>
              <a:buChar char=""/>
              <a:defRPr/>
            </a:pPr>
            <a:r>
              <a:rPr lang="es-ES" dirty="0"/>
              <a:t>También incluye una de las primeras de hierro con marco de invernaderos construidos en Italia. </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243215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lstStyle/>
          <a:p>
            <a:r>
              <a:rPr lang="es-ES" dirty="0"/>
              <a:t>Hoy, el jardín está dividido en secciones que contienen la escuela botánico, jardines, piscinas, invernaderos, y varios edificios. </a:t>
            </a:r>
          </a:p>
          <a:p>
            <a:r>
              <a:rPr lang="es-ES" dirty="0"/>
              <a:t>Colecciones importantes incluyen hierba de los jardines y arboretos, así como el instituto de botánica antigua, construida 1591-1595, con una fachada decorada con conchas marinas.</a:t>
            </a:r>
          </a:p>
          <a:p>
            <a:r>
              <a:rPr lang="es-ES" dirty="0"/>
              <a:t>En este sector, que refleja aún hoy día el esquema de implantación definido en el siglo XIX por los prefectos Gaetano Savi y Teodoro Caruel, se encuentra árboles que pertenecen a los grupos de las coníferas y de las amentiferas (acacia). </a:t>
            </a:r>
          </a:p>
          <a:p>
            <a:r>
              <a:rPr lang="es-ES" dirty="0"/>
              <a:t>Los dos ejemplares más antiguos del jardín son la Magnolia grandiflora y el Ginkgo biloba, plantados en 1787 por el prefecto Giorgio Santi. </a:t>
            </a:r>
          </a:p>
          <a:p>
            <a:r>
              <a:rPr lang="es-ES" dirty="0"/>
              <a:t>Se encuentran realmente fuera de este sector, en el jardín nombrado "jardín del cedro</a:t>
            </a:r>
          </a:p>
          <a:p>
            <a:endParaRPr lang="es-ES" dirty="0"/>
          </a:p>
        </p:txBody>
      </p:sp>
    </p:spTree>
    <p:extLst>
      <p:ext uri="{BB962C8B-B14F-4D97-AF65-F5344CB8AC3E}">
        <p14:creationId xmlns:p14="http://schemas.microsoft.com/office/powerpoint/2010/main" val="37600634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2 Marcador de contenido"/>
          <p:cNvSpPr>
            <a:spLocks noGrp="1"/>
          </p:cNvSpPr>
          <p:nvPr>
            <p:ph idx="1"/>
          </p:nvPr>
        </p:nvSpPr>
        <p:spPr>
          <a:xfrm>
            <a:off x="914400" y="620713"/>
            <a:ext cx="6105872" cy="5399087"/>
          </a:xfrm>
        </p:spPr>
        <p:txBody>
          <a:bodyPr>
            <a:normAutofit fontScale="92500" lnSpcReduction="10000"/>
          </a:bodyPr>
          <a:lstStyle/>
          <a:p>
            <a:r>
              <a:rPr lang="es-ES" b="1" dirty="0"/>
              <a:t>Flora oficinal</a:t>
            </a:r>
          </a:p>
          <a:p>
            <a:r>
              <a:rPr lang="es-ES" dirty="0"/>
              <a:t>Este sector, llamado « jardín del mirto » (Orto del Mirto) a causa de la presencia de un antiguo ejemplar de Myrtus communis, acoge alrededor de 140 especies de plantas oficinales, algunas de las cuales aún se encuentran incluidas en la farmacopea oficial como el ricino (Ricinus communis), la digital (Digitalis purpurea).</a:t>
            </a:r>
          </a:p>
          <a:p>
            <a:r>
              <a:rPr lang="es-ES" dirty="0"/>
              <a:t>Plantas acuáticas</a:t>
            </a:r>
          </a:p>
          <a:p>
            <a:r>
              <a:rPr lang="es-ES" dirty="0"/>
              <a:t>Se trata de una colección de especies esencialmente autóctonas: algunas de entre ellas como la calta de los pantanos (Caltha palustris) están casi extintas en la naturaleza, mientras que otros, como el hibiscus palustre (Hibiscus palustris) y el nenúfar amarillo (Nuphar lutea) están fuertemente amenazadas por la contaminación de las aguas y el saneamiento de las zonas húmedas.</a:t>
            </a:r>
          </a:p>
          <a:p>
            <a:r>
              <a:rPr lang="es-ES" dirty="0"/>
              <a:t>Colección sistemática</a:t>
            </a:r>
          </a:p>
          <a:p>
            <a:r>
              <a:rPr lang="es-ES" dirty="0"/>
              <a:t>Incluye alrededor de 45 arriates en los cuales están representados 550 especies pertenecientes a 39 familias, dispuestas según criterios didáctico sistemáticos.</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7237476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Orto_botanico_di_Pis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8393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Orto_botanico_di_Pisa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1554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Orto_botanico_di_Pisa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8837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orto_botanico_p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19100"/>
            <a:ext cx="914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9385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Orto_ botanico di P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211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Orto_botanico_Pis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1288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2 Imagen" descr="Orto Botanico di Pis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0336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Orto_botanico_Pis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7417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Orto_botanico_Pis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9952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Orto_botanico_Pi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4607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Orto Botanico di Pisa.-Phyllostachys_heterocyc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0364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Orto botanico di Pisa .-Aloe_last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5112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Orto botanico di Pisa .-Caltha_palustri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4717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Orto botanico di Pisa .-Tillandsia_aeranthos-Pisa-2010-05-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3715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Orto botanico di Pisa -Paeonia_suffruticos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4807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Orto botanico di Pisa Pisa_orto_botanico_alo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82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Orto_Botanico_Comunale_di_Lucc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8417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Orto_botanico_di_Pisa_5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6709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755742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Orto_botanico_di_Pisa_-_general_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1" name="2 Imagen" descr="Orto_botanico_Pisa.-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71450"/>
            <a:ext cx="4427537"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0654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Orto_botanico_Pis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7865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Orto_botanico_Pis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8076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6894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Orto_botanico_Pis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393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Orto_botanico_Pis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5929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File:Armillaria mellea - Pisa 2010 -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985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28663554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28878"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8878" y="0"/>
            <a:ext cx="4115122" cy="35718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8878" y="3300973"/>
            <a:ext cx="4244340" cy="3571875"/>
          </a:xfrm>
          <a:prstGeom prst="rect">
            <a:avLst/>
          </a:prstGeom>
        </p:spPr>
      </p:pic>
    </p:spTree>
    <p:extLst>
      <p:ext uri="{BB962C8B-B14F-4D97-AF65-F5344CB8AC3E}">
        <p14:creationId xmlns:p14="http://schemas.microsoft.com/office/powerpoint/2010/main" val="15591999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25609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5718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64" y="3571875"/>
            <a:ext cx="4680952"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427094"/>
            <a:ext cx="4408160" cy="3565763"/>
          </a:xfrm>
          <a:prstGeom prst="rect">
            <a:avLst/>
          </a:prstGeom>
        </p:spPr>
      </p:pic>
    </p:spTree>
    <p:extLst>
      <p:ext uri="{BB962C8B-B14F-4D97-AF65-F5344CB8AC3E}">
        <p14:creationId xmlns:p14="http://schemas.microsoft.com/office/powerpoint/2010/main" val="22503015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6459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9986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39779791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360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38120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56120"/>
          </a:xfrm>
          <a:prstGeom prst="rect">
            <a:avLst/>
          </a:prstGeom>
        </p:spPr>
      </p:pic>
    </p:spTree>
    <p:extLst>
      <p:ext uri="{BB962C8B-B14F-4D97-AF65-F5344CB8AC3E}">
        <p14:creationId xmlns:p14="http://schemas.microsoft.com/office/powerpoint/2010/main" val="28313932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3815434"/>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154</TotalTime>
  <Words>1714</Words>
  <Application>Microsoft Office PowerPoint</Application>
  <PresentationFormat>Presentación en pantalla (4:3)</PresentationFormat>
  <Paragraphs>230</Paragraphs>
  <Slides>109</Slides>
  <Notes>90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109</vt:i4>
      </vt:variant>
    </vt:vector>
  </HeadingPairs>
  <TitlesOfParts>
    <vt:vector size="115" baseType="lpstr">
      <vt:lpstr>Arial</vt:lpstr>
      <vt:lpstr>Calibri</vt:lpstr>
      <vt:lpstr>Trebuchet MS</vt:lpstr>
      <vt:lpstr>Wingdings 2</vt:lpstr>
      <vt:lpstr>Wingdings 3</vt:lpstr>
      <vt:lpstr>Faceta</vt:lpstr>
      <vt:lpstr>EUROPA.-LA VUELTA AL MUNDO EN 885 JARDINES.-ITALIA.-Ortos Botánicos di Roma y Pisa</vt:lpstr>
      <vt:lpstr>Orto Botanico (Roma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Pisa.-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JARDINES.-ITALIA.-</dc:title>
  <dc:creator>Josep</dc:creator>
  <cp:lastModifiedBy>Usuario</cp:lastModifiedBy>
  <cp:revision>11</cp:revision>
  <dcterms:created xsi:type="dcterms:W3CDTF">2014-02-09T07:50:42Z</dcterms:created>
  <dcterms:modified xsi:type="dcterms:W3CDTF">2018-03-12T11:28:18Z</dcterms:modified>
</cp:coreProperties>
</file>