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53"/>
  </p:notesMasterIdLst>
  <p:sldIdLst>
    <p:sldId id="257" r:id="rId2"/>
    <p:sldId id="258" r:id="rId3"/>
    <p:sldId id="260" r:id="rId4"/>
    <p:sldId id="261" r:id="rId5"/>
    <p:sldId id="262" r:id="rId6"/>
    <p:sldId id="259" r:id="rId7"/>
    <p:sldId id="263" r:id="rId8"/>
    <p:sldId id="264" r:id="rId9"/>
    <p:sldId id="301" r:id="rId10"/>
    <p:sldId id="318" r:id="rId11"/>
    <p:sldId id="265" r:id="rId12"/>
    <p:sldId id="325" r:id="rId13"/>
    <p:sldId id="297" r:id="rId14"/>
    <p:sldId id="310" r:id="rId15"/>
    <p:sldId id="321" r:id="rId16"/>
    <p:sldId id="304" r:id="rId17"/>
    <p:sldId id="299" r:id="rId18"/>
    <p:sldId id="293" r:id="rId19"/>
    <p:sldId id="298"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4" r:id="rId38"/>
    <p:sldId id="286" r:id="rId39"/>
    <p:sldId id="287" r:id="rId40"/>
    <p:sldId id="289" r:id="rId41"/>
    <p:sldId id="290" r:id="rId42"/>
    <p:sldId id="291" r:id="rId43"/>
    <p:sldId id="292" r:id="rId44"/>
    <p:sldId id="294" r:id="rId45"/>
    <p:sldId id="295" r:id="rId46"/>
    <p:sldId id="296" r:id="rId47"/>
    <p:sldId id="303" r:id="rId48"/>
    <p:sldId id="309" r:id="rId49"/>
    <p:sldId id="300" r:id="rId50"/>
    <p:sldId id="302" r:id="rId51"/>
    <p:sldId id="305" r:id="rId52"/>
    <p:sldId id="307" r:id="rId53"/>
    <p:sldId id="326" r:id="rId54"/>
    <p:sldId id="313" r:id="rId55"/>
    <p:sldId id="322" r:id="rId56"/>
    <p:sldId id="323" r:id="rId57"/>
    <p:sldId id="314" r:id="rId58"/>
    <p:sldId id="308" r:id="rId59"/>
    <p:sldId id="311" r:id="rId60"/>
    <p:sldId id="316" r:id="rId61"/>
    <p:sldId id="317" r:id="rId62"/>
    <p:sldId id="319" r:id="rId63"/>
    <p:sldId id="320" r:id="rId64"/>
    <p:sldId id="324" r:id="rId65"/>
    <p:sldId id="327" r:id="rId66"/>
    <p:sldId id="328" r:id="rId67"/>
    <p:sldId id="333" r:id="rId68"/>
    <p:sldId id="334" r:id="rId69"/>
    <p:sldId id="338" r:id="rId70"/>
    <p:sldId id="340" r:id="rId71"/>
    <p:sldId id="341" r:id="rId72"/>
    <p:sldId id="342" r:id="rId73"/>
    <p:sldId id="369" r:id="rId74"/>
    <p:sldId id="370" r:id="rId75"/>
    <p:sldId id="371" r:id="rId76"/>
    <p:sldId id="372" r:id="rId77"/>
    <p:sldId id="373" r:id="rId78"/>
    <p:sldId id="374" r:id="rId79"/>
    <p:sldId id="375" r:id="rId80"/>
    <p:sldId id="376" r:id="rId81"/>
    <p:sldId id="377" r:id="rId82"/>
    <p:sldId id="378" r:id="rId83"/>
    <p:sldId id="379" r:id="rId84"/>
    <p:sldId id="380" r:id="rId85"/>
    <p:sldId id="381" r:id="rId86"/>
    <p:sldId id="382" r:id="rId87"/>
    <p:sldId id="383" r:id="rId88"/>
    <p:sldId id="384" r:id="rId89"/>
    <p:sldId id="385" r:id="rId90"/>
    <p:sldId id="386" r:id="rId91"/>
    <p:sldId id="430" r:id="rId92"/>
    <p:sldId id="426" r:id="rId93"/>
    <p:sldId id="387" r:id="rId94"/>
    <p:sldId id="348" r:id="rId95"/>
    <p:sldId id="359" r:id="rId96"/>
    <p:sldId id="352" r:id="rId97"/>
    <p:sldId id="345" r:id="rId98"/>
    <p:sldId id="404" r:id="rId99"/>
    <p:sldId id="416" r:id="rId100"/>
    <p:sldId id="421" r:id="rId101"/>
    <p:sldId id="432" r:id="rId102"/>
    <p:sldId id="419" r:id="rId103"/>
    <p:sldId id="405" r:id="rId104"/>
    <p:sldId id="388" r:id="rId105"/>
    <p:sldId id="346" r:id="rId106"/>
    <p:sldId id="347" r:id="rId107"/>
    <p:sldId id="343" r:id="rId108"/>
    <p:sldId id="354" r:id="rId109"/>
    <p:sldId id="353" r:id="rId110"/>
    <p:sldId id="356" r:id="rId111"/>
    <p:sldId id="389" r:id="rId112"/>
    <p:sldId id="390" r:id="rId113"/>
    <p:sldId id="349" r:id="rId114"/>
    <p:sldId id="410" r:id="rId115"/>
    <p:sldId id="350" r:id="rId116"/>
    <p:sldId id="351" r:id="rId117"/>
    <p:sldId id="357" r:id="rId118"/>
    <p:sldId id="358" r:id="rId119"/>
    <p:sldId id="361" r:id="rId120"/>
    <p:sldId id="363" r:id="rId121"/>
    <p:sldId id="364" r:id="rId122"/>
    <p:sldId id="417" r:id="rId123"/>
    <p:sldId id="423" r:id="rId124"/>
    <p:sldId id="366" r:id="rId125"/>
    <p:sldId id="367" r:id="rId126"/>
    <p:sldId id="368" r:id="rId127"/>
    <p:sldId id="391" r:id="rId128"/>
    <p:sldId id="392" r:id="rId129"/>
    <p:sldId id="393" r:id="rId130"/>
    <p:sldId id="394" r:id="rId131"/>
    <p:sldId id="395" r:id="rId132"/>
    <p:sldId id="400" r:id="rId133"/>
    <p:sldId id="396" r:id="rId134"/>
    <p:sldId id="397" r:id="rId135"/>
    <p:sldId id="398" r:id="rId136"/>
    <p:sldId id="399" r:id="rId137"/>
    <p:sldId id="401" r:id="rId138"/>
    <p:sldId id="402" r:id="rId139"/>
    <p:sldId id="403" r:id="rId140"/>
    <p:sldId id="406" r:id="rId141"/>
    <p:sldId id="407" r:id="rId142"/>
    <p:sldId id="425" r:id="rId143"/>
    <p:sldId id="409" r:id="rId144"/>
    <p:sldId id="412" r:id="rId145"/>
    <p:sldId id="414" r:id="rId146"/>
    <p:sldId id="415" r:id="rId147"/>
    <p:sldId id="418" r:id="rId148"/>
    <p:sldId id="420" r:id="rId149"/>
    <p:sldId id="424" r:id="rId150"/>
    <p:sldId id="428" r:id="rId151"/>
    <p:sldId id="429" r:id="rId1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FA4E73-7340-4598-B8F8-11EB16AD60A6}"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8A2B4E-E25D-4AA7-9079-DAB3F798C400}" type="slidenum">
              <a:rPr lang="es-ES" smtClean="0"/>
              <a:t>‹Nº›</a:t>
            </a:fld>
            <a:endParaRPr lang="es-ES" dirty="0"/>
          </a:p>
        </p:txBody>
      </p:sp>
    </p:spTree>
    <p:extLst>
      <p:ext uri="{BB962C8B-B14F-4D97-AF65-F5344CB8AC3E}">
        <p14:creationId xmlns:p14="http://schemas.microsoft.com/office/powerpoint/2010/main" val="3023049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a:t>
            </a:fld>
            <a:endParaRPr lang="es-ES" dirty="0"/>
          </a:p>
        </p:txBody>
      </p:sp>
    </p:spTree>
    <p:extLst>
      <p:ext uri="{BB962C8B-B14F-4D97-AF65-F5344CB8AC3E}">
        <p14:creationId xmlns:p14="http://schemas.microsoft.com/office/powerpoint/2010/main" val="2410195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a:t>
            </a:fld>
            <a:endParaRPr lang="es-ES" dirty="0"/>
          </a:p>
        </p:txBody>
      </p:sp>
    </p:spTree>
    <p:extLst>
      <p:ext uri="{BB962C8B-B14F-4D97-AF65-F5344CB8AC3E}">
        <p14:creationId xmlns:p14="http://schemas.microsoft.com/office/powerpoint/2010/main" val="1310434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Catania.</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a:t>
            </a:fld>
            <a:endParaRPr lang="es-ES" dirty="0"/>
          </a:p>
        </p:txBody>
      </p:sp>
    </p:spTree>
    <p:extLst>
      <p:ext uri="{BB962C8B-B14F-4D97-AF65-F5344CB8AC3E}">
        <p14:creationId xmlns:p14="http://schemas.microsoft.com/office/powerpoint/2010/main" val="1830126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a:t>
            </a:fld>
            <a:endParaRPr lang="es-ES" dirty="0"/>
          </a:p>
        </p:txBody>
      </p:sp>
    </p:spTree>
    <p:extLst>
      <p:ext uri="{BB962C8B-B14F-4D97-AF65-F5344CB8AC3E}">
        <p14:creationId xmlns:p14="http://schemas.microsoft.com/office/powerpoint/2010/main" val="1971427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a:t>
            </a:fld>
            <a:endParaRPr lang="es-ES" dirty="0"/>
          </a:p>
        </p:txBody>
      </p:sp>
    </p:spTree>
    <p:extLst>
      <p:ext uri="{BB962C8B-B14F-4D97-AF65-F5344CB8AC3E}">
        <p14:creationId xmlns:p14="http://schemas.microsoft.com/office/powerpoint/2010/main" val="3798347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a:t>
            </a:fld>
            <a:endParaRPr lang="es-ES" dirty="0"/>
          </a:p>
        </p:txBody>
      </p:sp>
    </p:spTree>
    <p:extLst>
      <p:ext uri="{BB962C8B-B14F-4D97-AF65-F5344CB8AC3E}">
        <p14:creationId xmlns:p14="http://schemas.microsoft.com/office/powerpoint/2010/main" val="1102602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15</a:t>
            </a:fld>
            <a:endParaRPr lang="es-ES" dirty="0"/>
          </a:p>
        </p:txBody>
      </p:sp>
    </p:spTree>
    <p:extLst>
      <p:ext uri="{BB962C8B-B14F-4D97-AF65-F5344CB8AC3E}">
        <p14:creationId xmlns:p14="http://schemas.microsoft.com/office/powerpoint/2010/main" val="2617259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16</a:t>
            </a:fld>
            <a:endParaRPr lang="es-ES" dirty="0"/>
          </a:p>
        </p:txBody>
      </p:sp>
    </p:spTree>
    <p:extLst>
      <p:ext uri="{BB962C8B-B14F-4D97-AF65-F5344CB8AC3E}">
        <p14:creationId xmlns:p14="http://schemas.microsoft.com/office/powerpoint/2010/main" val="4198877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17</a:t>
            </a:fld>
            <a:endParaRPr lang="es-ES" dirty="0"/>
          </a:p>
        </p:txBody>
      </p:sp>
    </p:spTree>
    <p:extLst>
      <p:ext uri="{BB962C8B-B14F-4D97-AF65-F5344CB8AC3E}">
        <p14:creationId xmlns:p14="http://schemas.microsoft.com/office/powerpoint/2010/main" val="561718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18</a:t>
            </a:fld>
            <a:endParaRPr lang="es-ES" dirty="0"/>
          </a:p>
        </p:txBody>
      </p:sp>
    </p:spTree>
    <p:extLst>
      <p:ext uri="{BB962C8B-B14F-4D97-AF65-F5344CB8AC3E}">
        <p14:creationId xmlns:p14="http://schemas.microsoft.com/office/powerpoint/2010/main" val="3245530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19</a:t>
            </a:fld>
            <a:endParaRPr lang="es-ES" dirty="0"/>
          </a:p>
        </p:txBody>
      </p:sp>
    </p:spTree>
    <p:extLst>
      <p:ext uri="{BB962C8B-B14F-4D97-AF65-F5344CB8AC3E}">
        <p14:creationId xmlns:p14="http://schemas.microsoft.com/office/powerpoint/2010/main" val="2146697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Catania..Plumerias</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20</a:t>
            </a:fld>
            <a:endParaRPr lang="es-ES" dirty="0"/>
          </a:p>
        </p:txBody>
      </p:sp>
    </p:spTree>
    <p:extLst>
      <p:ext uri="{BB962C8B-B14F-4D97-AF65-F5344CB8AC3E}">
        <p14:creationId xmlns:p14="http://schemas.microsoft.com/office/powerpoint/2010/main" val="2816514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21</a:t>
            </a:fld>
            <a:endParaRPr lang="es-ES" dirty="0"/>
          </a:p>
        </p:txBody>
      </p:sp>
    </p:spTree>
    <p:extLst>
      <p:ext uri="{BB962C8B-B14F-4D97-AF65-F5344CB8AC3E}">
        <p14:creationId xmlns:p14="http://schemas.microsoft.com/office/powerpoint/2010/main" val="2223389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22</a:t>
            </a:fld>
            <a:endParaRPr lang="es-ES" dirty="0"/>
          </a:p>
        </p:txBody>
      </p:sp>
    </p:spTree>
    <p:extLst>
      <p:ext uri="{BB962C8B-B14F-4D97-AF65-F5344CB8AC3E}">
        <p14:creationId xmlns:p14="http://schemas.microsoft.com/office/powerpoint/2010/main" val="2376873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23</a:t>
            </a:fld>
            <a:endParaRPr lang="es-ES" dirty="0"/>
          </a:p>
        </p:txBody>
      </p:sp>
    </p:spTree>
    <p:extLst>
      <p:ext uri="{BB962C8B-B14F-4D97-AF65-F5344CB8AC3E}">
        <p14:creationId xmlns:p14="http://schemas.microsoft.com/office/powerpoint/2010/main" val="1759868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24</a:t>
            </a:fld>
            <a:endParaRPr lang="es-ES" dirty="0"/>
          </a:p>
        </p:txBody>
      </p:sp>
    </p:spTree>
    <p:extLst>
      <p:ext uri="{BB962C8B-B14F-4D97-AF65-F5344CB8AC3E}">
        <p14:creationId xmlns:p14="http://schemas.microsoft.com/office/powerpoint/2010/main" val="3026423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25</a:t>
            </a:fld>
            <a:endParaRPr lang="es-ES" dirty="0"/>
          </a:p>
        </p:txBody>
      </p:sp>
    </p:spTree>
    <p:extLst>
      <p:ext uri="{BB962C8B-B14F-4D97-AF65-F5344CB8AC3E}">
        <p14:creationId xmlns:p14="http://schemas.microsoft.com/office/powerpoint/2010/main" val="3954512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26</a:t>
            </a:fld>
            <a:endParaRPr lang="es-ES" dirty="0"/>
          </a:p>
        </p:txBody>
      </p:sp>
    </p:spTree>
    <p:extLst>
      <p:ext uri="{BB962C8B-B14F-4D97-AF65-F5344CB8AC3E}">
        <p14:creationId xmlns:p14="http://schemas.microsoft.com/office/powerpoint/2010/main" val="1233386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27</a:t>
            </a:fld>
            <a:endParaRPr lang="es-ES" dirty="0"/>
          </a:p>
        </p:txBody>
      </p:sp>
    </p:spTree>
    <p:extLst>
      <p:ext uri="{BB962C8B-B14F-4D97-AF65-F5344CB8AC3E}">
        <p14:creationId xmlns:p14="http://schemas.microsoft.com/office/powerpoint/2010/main" val="3811143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28</a:t>
            </a:fld>
            <a:endParaRPr lang="es-ES" dirty="0"/>
          </a:p>
        </p:txBody>
      </p:sp>
    </p:spTree>
    <p:extLst>
      <p:ext uri="{BB962C8B-B14F-4D97-AF65-F5344CB8AC3E}">
        <p14:creationId xmlns:p14="http://schemas.microsoft.com/office/powerpoint/2010/main" val="3144838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29</a:t>
            </a:fld>
            <a:endParaRPr lang="es-ES" dirty="0"/>
          </a:p>
        </p:txBody>
      </p:sp>
    </p:spTree>
    <p:extLst>
      <p:ext uri="{BB962C8B-B14F-4D97-AF65-F5344CB8AC3E}">
        <p14:creationId xmlns:p14="http://schemas.microsoft.com/office/powerpoint/2010/main" val="1970666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30</a:t>
            </a:fld>
            <a:endParaRPr lang="es-ES" dirty="0"/>
          </a:p>
        </p:txBody>
      </p:sp>
    </p:spTree>
    <p:extLst>
      <p:ext uri="{BB962C8B-B14F-4D97-AF65-F5344CB8AC3E}">
        <p14:creationId xmlns:p14="http://schemas.microsoft.com/office/powerpoint/2010/main" val="2648696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31</a:t>
            </a:fld>
            <a:endParaRPr lang="es-ES" dirty="0"/>
          </a:p>
        </p:txBody>
      </p:sp>
    </p:spTree>
    <p:extLst>
      <p:ext uri="{BB962C8B-B14F-4D97-AF65-F5344CB8AC3E}">
        <p14:creationId xmlns:p14="http://schemas.microsoft.com/office/powerpoint/2010/main" val="3320202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Catania…Agave attenuata </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32</a:t>
            </a:fld>
            <a:endParaRPr lang="es-ES" dirty="0"/>
          </a:p>
        </p:txBody>
      </p:sp>
    </p:spTree>
    <p:extLst>
      <p:ext uri="{BB962C8B-B14F-4D97-AF65-F5344CB8AC3E}">
        <p14:creationId xmlns:p14="http://schemas.microsoft.com/office/powerpoint/2010/main" val="1319010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33</a:t>
            </a:fld>
            <a:endParaRPr lang="es-ES" dirty="0"/>
          </a:p>
        </p:txBody>
      </p:sp>
    </p:spTree>
    <p:extLst>
      <p:ext uri="{BB962C8B-B14F-4D97-AF65-F5344CB8AC3E}">
        <p14:creationId xmlns:p14="http://schemas.microsoft.com/office/powerpoint/2010/main" val="10328205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34</a:t>
            </a:fld>
            <a:endParaRPr lang="es-ES" dirty="0"/>
          </a:p>
        </p:txBody>
      </p:sp>
    </p:spTree>
    <p:extLst>
      <p:ext uri="{BB962C8B-B14F-4D97-AF65-F5344CB8AC3E}">
        <p14:creationId xmlns:p14="http://schemas.microsoft.com/office/powerpoint/2010/main" val="3337754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35</a:t>
            </a:fld>
            <a:endParaRPr lang="es-ES" dirty="0"/>
          </a:p>
        </p:txBody>
      </p:sp>
    </p:spTree>
    <p:extLst>
      <p:ext uri="{BB962C8B-B14F-4D97-AF65-F5344CB8AC3E}">
        <p14:creationId xmlns:p14="http://schemas.microsoft.com/office/powerpoint/2010/main" val="1632278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36</a:t>
            </a:fld>
            <a:endParaRPr lang="es-ES" dirty="0"/>
          </a:p>
        </p:txBody>
      </p:sp>
    </p:spTree>
    <p:extLst>
      <p:ext uri="{BB962C8B-B14F-4D97-AF65-F5344CB8AC3E}">
        <p14:creationId xmlns:p14="http://schemas.microsoft.com/office/powerpoint/2010/main" val="2803187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37</a:t>
            </a:fld>
            <a:endParaRPr lang="es-ES" dirty="0"/>
          </a:p>
        </p:txBody>
      </p:sp>
    </p:spTree>
    <p:extLst>
      <p:ext uri="{BB962C8B-B14F-4D97-AF65-F5344CB8AC3E}">
        <p14:creationId xmlns:p14="http://schemas.microsoft.com/office/powerpoint/2010/main" val="3143414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38</a:t>
            </a:fld>
            <a:endParaRPr lang="es-ES" dirty="0"/>
          </a:p>
        </p:txBody>
      </p:sp>
    </p:spTree>
    <p:extLst>
      <p:ext uri="{BB962C8B-B14F-4D97-AF65-F5344CB8AC3E}">
        <p14:creationId xmlns:p14="http://schemas.microsoft.com/office/powerpoint/2010/main" val="26667399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39</a:t>
            </a:fld>
            <a:endParaRPr lang="es-ES" dirty="0"/>
          </a:p>
        </p:txBody>
      </p:sp>
    </p:spTree>
    <p:extLst>
      <p:ext uri="{BB962C8B-B14F-4D97-AF65-F5344CB8AC3E}">
        <p14:creationId xmlns:p14="http://schemas.microsoft.com/office/powerpoint/2010/main" val="20754749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40</a:t>
            </a:fld>
            <a:endParaRPr lang="es-ES" dirty="0"/>
          </a:p>
        </p:txBody>
      </p:sp>
    </p:spTree>
    <p:extLst>
      <p:ext uri="{BB962C8B-B14F-4D97-AF65-F5344CB8AC3E}">
        <p14:creationId xmlns:p14="http://schemas.microsoft.com/office/powerpoint/2010/main" val="30057838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41</a:t>
            </a:fld>
            <a:endParaRPr lang="es-ES" dirty="0"/>
          </a:p>
        </p:txBody>
      </p:sp>
    </p:spTree>
    <p:extLst>
      <p:ext uri="{BB962C8B-B14F-4D97-AF65-F5344CB8AC3E}">
        <p14:creationId xmlns:p14="http://schemas.microsoft.com/office/powerpoint/2010/main" val="2301149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42</a:t>
            </a:fld>
            <a:endParaRPr lang="es-ES" dirty="0"/>
          </a:p>
        </p:txBody>
      </p:sp>
    </p:spTree>
    <p:extLst>
      <p:ext uri="{BB962C8B-B14F-4D97-AF65-F5344CB8AC3E}">
        <p14:creationId xmlns:p14="http://schemas.microsoft.com/office/powerpoint/2010/main" val="15650560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43</a:t>
            </a:fld>
            <a:endParaRPr lang="es-ES" dirty="0"/>
          </a:p>
        </p:txBody>
      </p:sp>
    </p:spTree>
    <p:extLst>
      <p:ext uri="{BB962C8B-B14F-4D97-AF65-F5344CB8AC3E}">
        <p14:creationId xmlns:p14="http://schemas.microsoft.com/office/powerpoint/2010/main" val="7170506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Catania.-Macrozamia moorei.-BCN</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44</a:t>
            </a:fld>
            <a:endParaRPr lang="es-ES" dirty="0"/>
          </a:p>
        </p:txBody>
      </p:sp>
    </p:spTree>
    <p:extLst>
      <p:ext uri="{BB962C8B-B14F-4D97-AF65-F5344CB8AC3E}">
        <p14:creationId xmlns:p14="http://schemas.microsoft.com/office/powerpoint/2010/main" val="23014797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45</a:t>
            </a:fld>
            <a:endParaRPr lang="es-ES" dirty="0"/>
          </a:p>
        </p:txBody>
      </p:sp>
    </p:spTree>
    <p:extLst>
      <p:ext uri="{BB962C8B-B14F-4D97-AF65-F5344CB8AC3E}">
        <p14:creationId xmlns:p14="http://schemas.microsoft.com/office/powerpoint/2010/main" val="19685277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46</a:t>
            </a:fld>
            <a:endParaRPr lang="es-ES" dirty="0"/>
          </a:p>
        </p:txBody>
      </p:sp>
    </p:spTree>
    <p:extLst>
      <p:ext uri="{BB962C8B-B14F-4D97-AF65-F5344CB8AC3E}">
        <p14:creationId xmlns:p14="http://schemas.microsoft.com/office/powerpoint/2010/main" val="39398707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Catania.-Trithrinax</a:t>
            </a:r>
            <a:r>
              <a:rPr lang="es-ES" baseline="0" dirty="0"/>
              <a:t> campestris</a:t>
            </a:r>
            <a:endParaRPr lang="es-ES" dirty="0"/>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47</a:t>
            </a:fld>
            <a:endParaRPr lang="es-ES" dirty="0"/>
          </a:p>
        </p:txBody>
      </p:sp>
    </p:spTree>
    <p:extLst>
      <p:ext uri="{BB962C8B-B14F-4D97-AF65-F5344CB8AC3E}">
        <p14:creationId xmlns:p14="http://schemas.microsoft.com/office/powerpoint/2010/main" val="28814609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48</a:t>
            </a:fld>
            <a:endParaRPr lang="es-ES" dirty="0"/>
          </a:p>
        </p:txBody>
      </p:sp>
    </p:spTree>
    <p:extLst>
      <p:ext uri="{BB962C8B-B14F-4D97-AF65-F5344CB8AC3E}">
        <p14:creationId xmlns:p14="http://schemas.microsoft.com/office/powerpoint/2010/main" val="7252874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49</a:t>
            </a:fld>
            <a:endParaRPr lang="es-ES" dirty="0"/>
          </a:p>
        </p:txBody>
      </p:sp>
    </p:spTree>
    <p:extLst>
      <p:ext uri="{BB962C8B-B14F-4D97-AF65-F5344CB8AC3E}">
        <p14:creationId xmlns:p14="http://schemas.microsoft.com/office/powerpoint/2010/main" val="10827238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50</a:t>
            </a:fld>
            <a:endParaRPr lang="es-ES" dirty="0"/>
          </a:p>
        </p:txBody>
      </p:sp>
    </p:spTree>
    <p:extLst>
      <p:ext uri="{BB962C8B-B14F-4D97-AF65-F5344CB8AC3E}">
        <p14:creationId xmlns:p14="http://schemas.microsoft.com/office/powerpoint/2010/main" val="24300460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51</a:t>
            </a:fld>
            <a:endParaRPr lang="es-ES" dirty="0"/>
          </a:p>
        </p:txBody>
      </p:sp>
    </p:spTree>
    <p:extLst>
      <p:ext uri="{BB962C8B-B14F-4D97-AF65-F5344CB8AC3E}">
        <p14:creationId xmlns:p14="http://schemas.microsoft.com/office/powerpoint/2010/main" val="36281104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52</a:t>
            </a:fld>
            <a:endParaRPr lang="es-ES" dirty="0"/>
          </a:p>
        </p:txBody>
      </p:sp>
    </p:spTree>
    <p:extLst>
      <p:ext uri="{BB962C8B-B14F-4D97-AF65-F5344CB8AC3E}">
        <p14:creationId xmlns:p14="http://schemas.microsoft.com/office/powerpoint/2010/main" val="17028320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53</a:t>
            </a:fld>
            <a:endParaRPr lang="es-ES" dirty="0"/>
          </a:p>
        </p:txBody>
      </p:sp>
    </p:spTree>
    <p:extLst>
      <p:ext uri="{BB962C8B-B14F-4D97-AF65-F5344CB8AC3E}">
        <p14:creationId xmlns:p14="http://schemas.microsoft.com/office/powerpoint/2010/main" val="16781708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54</a:t>
            </a:fld>
            <a:endParaRPr lang="es-ES" dirty="0"/>
          </a:p>
        </p:txBody>
      </p:sp>
    </p:spTree>
    <p:extLst>
      <p:ext uri="{BB962C8B-B14F-4D97-AF65-F5344CB8AC3E}">
        <p14:creationId xmlns:p14="http://schemas.microsoft.com/office/powerpoint/2010/main" val="10912619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Catania..-Cactaceas</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55</a:t>
            </a:fld>
            <a:endParaRPr lang="es-ES" dirty="0"/>
          </a:p>
        </p:txBody>
      </p:sp>
    </p:spTree>
    <p:extLst>
      <p:ext uri="{BB962C8B-B14F-4D97-AF65-F5344CB8AC3E}">
        <p14:creationId xmlns:p14="http://schemas.microsoft.com/office/powerpoint/2010/main" val="6575047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56</a:t>
            </a:fld>
            <a:endParaRPr lang="es-ES" dirty="0"/>
          </a:p>
        </p:txBody>
      </p:sp>
    </p:spTree>
    <p:extLst>
      <p:ext uri="{BB962C8B-B14F-4D97-AF65-F5344CB8AC3E}">
        <p14:creationId xmlns:p14="http://schemas.microsoft.com/office/powerpoint/2010/main" val="42204899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57</a:t>
            </a:fld>
            <a:endParaRPr lang="es-ES" dirty="0"/>
          </a:p>
        </p:txBody>
      </p:sp>
    </p:spTree>
    <p:extLst>
      <p:ext uri="{BB962C8B-B14F-4D97-AF65-F5344CB8AC3E}">
        <p14:creationId xmlns:p14="http://schemas.microsoft.com/office/powerpoint/2010/main" val="9426316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58</a:t>
            </a:fld>
            <a:endParaRPr lang="es-ES" dirty="0"/>
          </a:p>
        </p:txBody>
      </p:sp>
    </p:spTree>
    <p:extLst>
      <p:ext uri="{BB962C8B-B14F-4D97-AF65-F5344CB8AC3E}">
        <p14:creationId xmlns:p14="http://schemas.microsoft.com/office/powerpoint/2010/main" val="16919290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59</a:t>
            </a:fld>
            <a:endParaRPr lang="es-ES" dirty="0"/>
          </a:p>
        </p:txBody>
      </p:sp>
    </p:spTree>
    <p:extLst>
      <p:ext uri="{BB962C8B-B14F-4D97-AF65-F5344CB8AC3E}">
        <p14:creationId xmlns:p14="http://schemas.microsoft.com/office/powerpoint/2010/main" val="4632768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60</a:t>
            </a:fld>
            <a:endParaRPr lang="es-ES" dirty="0"/>
          </a:p>
        </p:txBody>
      </p:sp>
    </p:spTree>
    <p:extLst>
      <p:ext uri="{BB962C8B-B14F-4D97-AF65-F5344CB8AC3E}">
        <p14:creationId xmlns:p14="http://schemas.microsoft.com/office/powerpoint/2010/main" val="21629755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61</a:t>
            </a:fld>
            <a:endParaRPr lang="es-ES" dirty="0"/>
          </a:p>
        </p:txBody>
      </p:sp>
    </p:spTree>
    <p:extLst>
      <p:ext uri="{BB962C8B-B14F-4D97-AF65-F5344CB8AC3E}">
        <p14:creationId xmlns:p14="http://schemas.microsoft.com/office/powerpoint/2010/main" val="6551077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62</a:t>
            </a:fld>
            <a:endParaRPr lang="es-ES" dirty="0"/>
          </a:p>
        </p:txBody>
      </p:sp>
    </p:spTree>
    <p:extLst>
      <p:ext uri="{BB962C8B-B14F-4D97-AF65-F5344CB8AC3E}">
        <p14:creationId xmlns:p14="http://schemas.microsoft.com/office/powerpoint/2010/main" val="42435034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63</a:t>
            </a:fld>
            <a:endParaRPr lang="es-ES" dirty="0"/>
          </a:p>
        </p:txBody>
      </p:sp>
    </p:spTree>
    <p:extLst>
      <p:ext uri="{BB962C8B-B14F-4D97-AF65-F5344CB8AC3E}">
        <p14:creationId xmlns:p14="http://schemas.microsoft.com/office/powerpoint/2010/main" val="4025173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64</a:t>
            </a:fld>
            <a:endParaRPr lang="es-ES" dirty="0"/>
          </a:p>
        </p:txBody>
      </p:sp>
    </p:spTree>
    <p:extLst>
      <p:ext uri="{BB962C8B-B14F-4D97-AF65-F5344CB8AC3E}">
        <p14:creationId xmlns:p14="http://schemas.microsoft.com/office/powerpoint/2010/main" val="41088432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65</a:t>
            </a:fld>
            <a:endParaRPr lang="es-ES" dirty="0"/>
          </a:p>
        </p:txBody>
      </p:sp>
    </p:spTree>
    <p:extLst>
      <p:ext uri="{BB962C8B-B14F-4D97-AF65-F5344CB8AC3E}">
        <p14:creationId xmlns:p14="http://schemas.microsoft.com/office/powerpoint/2010/main" val="20600846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66</a:t>
            </a:fld>
            <a:endParaRPr lang="es-ES" dirty="0"/>
          </a:p>
        </p:txBody>
      </p:sp>
    </p:spTree>
    <p:extLst>
      <p:ext uri="{BB962C8B-B14F-4D97-AF65-F5344CB8AC3E}">
        <p14:creationId xmlns:p14="http://schemas.microsoft.com/office/powerpoint/2010/main" val="40739325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67</a:t>
            </a:fld>
            <a:endParaRPr lang="es-ES" dirty="0"/>
          </a:p>
        </p:txBody>
      </p:sp>
    </p:spTree>
    <p:extLst>
      <p:ext uri="{BB962C8B-B14F-4D97-AF65-F5344CB8AC3E}">
        <p14:creationId xmlns:p14="http://schemas.microsoft.com/office/powerpoint/2010/main" val="11128385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Catania.-Chorisias</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68</a:t>
            </a:fld>
            <a:endParaRPr lang="es-ES" dirty="0"/>
          </a:p>
        </p:txBody>
      </p:sp>
    </p:spTree>
    <p:extLst>
      <p:ext uri="{BB962C8B-B14F-4D97-AF65-F5344CB8AC3E}">
        <p14:creationId xmlns:p14="http://schemas.microsoft.com/office/powerpoint/2010/main" val="8145709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69</a:t>
            </a:fld>
            <a:endParaRPr lang="es-ES" dirty="0"/>
          </a:p>
        </p:txBody>
      </p:sp>
    </p:spTree>
    <p:extLst>
      <p:ext uri="{BB962C8B-B14F-4D97-AF65-F5344CB8AC3E}">
        <p14:creationId xmlns:p14="http://schemas.microsoft.com/office/powerpoint/2010/main" val="30584783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70</a:t>
            </a:fld>
            <a:endParaRPr lang="es-ES" dirty="0"/>
          </a:p>
        </p:txBody>
      </p:sp>
    </p:spTree>
    <p:extLst>
      <p:ext uri="{BB962C8B-B14F-4D97-AF65-F5344CB8AC3E}">
        <p14:creationId xmlns:p14="http://schemas.microsoft.com/office/powerpoint/2010/main" val="10235628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Catania.</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71</a:t>
            </a:fld>
            <a:endParaRPr lang="es-ES" dirty="0"/>
          </a:p>
        </p:txBody>
      </p:sp>
    </p:spTree>
    <p:extLst>
      <p:ext uri="{BB962C8B-B14F-4D97-AF65-F5344CB8AC3E}">
        <p14:creationId xmlns:p14="http://schemas.microsoft.com/office/powerpoint/2010/main" val="28798517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a:t>
            </a:r>
            <a:r>
              <a:rPr lang="es-ES" baseline="0" dirty="0"/>
              <a:t> Palermo</a:t>
            </a:r>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90</a:t>
            </a:fld>
            <a:endParaRPr lang="es-ES" dirty="0"/>
          </a:p>
        </p:txBody>
      </p:sp>
    </p:spTree>
    <p:extLst>
      <p:ext uri="{BB962C8B-B14F-4D97-AF65-F5344CB8AC3E}">
        <p14:creationId xmlns:p14="http://schemas.microsoft.com/office/powerpoint/2010/main" val="14662910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Palermo.-Entrada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91</a:t>
            </a:fld>
            <a:endParaRPr lang="es-ES" dirty="0"/>
          </a:p>
        </p:txBody>
      </p:sp>
    </p:spTree>
    <p:extLst>
      <p:ext uri="{BB962C8B-B14F-4D97-AF65-F5344CB8AC3E}">
        <p14:creationId xmlns:p14="http://schemas.microsoft.com/office/powerpoint/2010/main" val="19335767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92</a:t>
            </a:fld>
            <a:endParaRPr lang="es-ES" dirty="0"/>
          </a:p>
        </p:txBody>
      </p:sp>
    </p:spTree>
    <p:extLst>
      <p:ext uri="{BB962C8B-B14F-4D97-AF65-F5344CB8AC3E}">
        <p14:creationId xmlns:p14="http://schemas.microsoft.com/office/powerpoint/2010/main" val="8115212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93</a:t>
            </a:fld>
            <a:endParaRPr lang="es-ES" dirty="0"/>
          </a:p>
        </p:txBody>
      </p:sp>
    </p:spTree>
    <p:extLst>
      <p:ext uri="{BB962C8B-B14F-4D97-AF65-F5344CB8AC3E}">
        <p14:creationId xmlns:p14="http://schemas.microsoft.com/office/powerpoint/2010/main" val="15668939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94</a:t>
            </a:fld>
            <a:endParaRPr lang="es-ES" dirty="0"/>
          </a:p>
        </p:txBody>
      </p:sp>
    </p:spTree>
    <p:extLst>
      <p:ext uri="{BB962C8B-B14F-4D97-AF65-F5344CB8AC3E}">
        <p14:creationId xmlns:p14="http://schemas.microsoft.com/office/powerpoint/2010/main" val="13539610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95</a:t>
            </a:fld>
            <a:endParaRPr lang="es-ES" dirty="0"/>
          </a:p>
        </p:txBody>
      </p:sp>
    </p:spTree>
    <p:extLst>
      <p:ext uri="{BB962C8B-B14F-4D97-AF65-F5344CB8AC3E}">
        <p14:creationId xmlns:p14="http://schemas.microsoft.com/office/powerpoint/2010/main" val="29626370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96</a:t>
            </a:fld>
            <a:endParaRPr lang="es-ES" dirty="0"/>
          </a:p>
        </p:txBody>
      </p:sp>
    </p:spTree>
    <p:extLst>
      <p:ext uri="{BB962C8B-B14F-4D97-AF65-F5344CB8AC3E}">
        <p14:creationId xmlns:p14="http://schemas.microsoft.com/office/powerpoint/2010/main" val="25831849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97</a:t>
            </a:fld>
            <a:endParaRPr lang="es-ES" dirty="0"/>
          </a:p>
        </p:txBody>
      </p:sp>
    </p:spTree>
    <p:extLst>
      <p:ext uri="{BB962C8B-B14F-4D97-AF65-F5344CB8AC3E}">
        <p14:creationId xmlns:p14="http://schemas.microsoft.com/office/powerpoint/2010/main" val="12401841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Palermo.-Ficus macrophylla</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98</a:t>
            </a:fld>
            <a:endParaRPr lang="es-ES" dirty="0"/>
          </a:p>
        </p:txBody>
      </p:sp>
    </p:spTree>
    <p:extLst>
      <p:ext uri="{BB962C8B-B14F-4D97-AF65-F5344CB8AC3E}">
        <p14:creationId xmlns:p14="http://schemas.microsoft.com/office/powerpoint/2010/main" val="3200369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99</a:t>
            </a:fld>
            <a:endParaRPr lang="es-ES" dirty="0"/>
          </a:p>
        </p:txBody>
      </p:sp>
    </p:spTree>
    <p:extLst>
      <p:ext uri="{BB962C8B-B14F-4D97-AF65-F5344CB8AC3E}">
        <p14:creationId xmlns:p14="http://schemas.microsoft.com/office/powerpoint/2010/main" val="10982622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100</a:t>
            </a:fld>
            <a:endParaRPr lang="es-ES" dirty="0"/>
          </a:p>
        </p:txBody>
      </p:sp>
    </p:spTree>
    <p:extLst>
      <p:ext uri="{BB962C8B-B14F-4D97-AF65-F5344CB8AC3E}">
        <p14:creationId xmlns:p14="http://schemas.microsoft.com/office/powerpoint/2010/main" val="21092843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Palermo.-Ficus macrophylla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101</a:t>
            </a:fld>
            <a:endParaRPr lang="es-ES" dirty="0"/>
          </a:p>
        </p:txBody>
      </p:sp>
    </p:spTree>
    <p:extLst>
      <p:ext uri="{BB962C8B-B14F-4D97-AF65-F5344CB8AC3E}">
        <p14:creationId xmlns:p14="http://schemas.microsoft.com/office/powerpoint/2010/main" val="20352059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102</a:t>
            </a:fld>
            <a:endParaRPr lang="es-ES" dirty="0"/>
          </a:p>
        </p:txBody>
      </p:sp>
    </p:spTree>
    <p:extLst>
      <p:ext uri="{BB962C8B-B14F-4D97-AF65-F5344CB8AC3E}">
        <p14:creationId xmlns:p14="http://schemas.microsoft.com/office/powerpoint/2010/main" val="35948986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Palermo.-Ficus macrophylla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103</a:t>
            </a:fld>
            <a:endParaRPr lang="es-ES" dirty="0"/>
          </a:p>
        </p:txBody>
      </p:sp>
    </p:spTree>
    <p:extLst>
      <p:ext uri="{BB962C8B-B14F-4D97-AF65-F5344CB8AC3E}">
        <p14:creationId xmlns:p14="http://schemas.microsoft.com/office/powerpoint/2010/main" val="5652540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104</a:t>
            </a:fld>
            <a:endParaRPr lang="es-ES" dirty="0"/>
          </a:p>
        </p:txBody>
      </p:sp>
    </p:spTree>
    <p:extLst>
      <p:ext uri="{BB962C8B-B14F-4D97-AF65-F5344CB8AC3E}">
        <p14:creationId xmlns:p14="http://schemas.microsoft.com/office/powerpoint/2010/main" val="30900818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105</a:t>
            </a:fld>
            <a:endParaRPr lang="es-ES" dirty="0"/>
          </a:p>
        </p:txBody>
      </p:sp>
    </p:spTree>
    <p:extLst>
      <p:ext uri="{BB962C8B-B14F-4D97-AF65-F5344CB8AC3E}">
        <p14:creationId xmlns:p14="http://schemas.microsoft.com/office/powerpoint/2010/main" val="28426194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106</a:t>
            </a:fld>
            <a:endParaRPr lang="es-ES" dirty="0"/>
          </a:p>
        </p:txBody>
      </p:sp>
    </p:spTree>
    <p:extLst>
      <p:ext uri="{BB962C8B-B14F-4D97-AF65-F5344CB8AC3E}">
        <p14:creationId xmlns:p14="http://schemas.microsoft.com/office/powerpoint/2010/main" val="37949273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107</a:t>
            </a:fld>
            <a:endParaRPr lang="es-ES" dirty="0"/>
          </a:p>
        </p:txBody>
      </p:sp>
    </p:spTree>
    <p:extLst>
      <p:ext uri="{BB962C8B-B14F-4D97-AF65-F5344CB8AC3E}">
        <p14:creationId xmlns:p14="http://schemas.microsoft.com/office/powerpoint/2010/main" val="9527217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108</a:t>
            </a:fld>
            <a:endParaRPr lang="es-ES" dirty="0"/>
          </a:p>
        </p:txBody>
      </p:sp>
    </p:spTree>
    <p:extLst>
      <p:ext uri="{BB962C8B-B14F-4D97-AF65-F5344CB8AC3E}">
        <p14:creationId xmlns:p14="http://schemas.microsoft.com/office/powerpoint/2010/main" val="29175113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109</a:t>
            </a:fld>
            <a:endParaRPr lang="es-ES" dirty="0"/>
          </a:p>
        </p:txBody>
      </p:sp>
    </p:spTree>
    <p:extLst>
      <p:ext uri="{BB962C8B-B14F-4D97-AF65-F5344CB8AC3E}">
        <p14:creationId xmlns:p14="http://schemas.microsoft.com/office/powerpoint/2010/main" val="6914559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110</a:t>
            </a:fld>
            <a:endParaRPr lang="es-ES" dirty="0"/>
          </a:p>
        </p:txBody>
      </p:sp>
    </p:spTree>
    <p:extLst>
      <p:ext uri="{BB962C8B-B14F-4D97-AF65-F5344CB8AC3E}">
        <p14:creationId xmlns:p14="http://schemas.microsoft.com/office/powerpoint/2010/main" val="12603515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111</a:t>
            </a:fld>
            <a:endParaRPr lang="es-ES" dirty="0"/>
          </a:p>
        </p:txBody>
      </p:sp>
    </p:spTree>
    <p:extLst>
      <p:ext uri="{BB962C8B-B14F-4D97-AF65-F5344CB8AC3E}">
        <p14:creationId xmlns:p14="http://schemas.microsoft.com/office/powerpoint/2010/main" val="4902813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Palermo.-Dracaena drago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112</a:t>
            </a:fld>
            <a:endParaRPr lang="es-ES" dirty="0"/>
          </a:p>
        </p:txBody>
      </p:sp>
    </p:spTree>
    <p:extLst>
      <p:ext uri="{BB962C8B-B14F-4D97-AF65-F5344CB8AC3E}">
        <p14:creationId xmlns:p14="http://schemas.microsoft.com/office/powerpoint/2010/main" val="60320015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Palermo.-Gimnasio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113</a:t>
            </a:fld>
            <a:endParaRPr lang="es-ES" dirty="0"/>
          </a:p>
        </p:txBody>
      </p:sp>
    </p:spTree>
    <p:extLst>
      <p:ext uri="{BB962C8B-B14F-4D97-AF65-F5344CB8AC3E}">
        <p14:creationId xmlns:p14="http://schemas.microsoft.com/office/powerpoint/2010/main" val="1593075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114</a:t>
            </a:fld>
            <a:endParaRPr lang="es-ES" dirty="0"/>
          </a:p>
        </p:txBody>
      </p:sp>
    </p:spTree>
    <p:extLst>
      <p:ext uri="{BB962C8B-B14F-4D97-AF65-F5344CB8AC3E}">
        <p14:creationId xmlns:p14="http://schemas.microsoft.com/office/powerpoint/2010/main" val="27049171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115</a:t>
            </a:fld>
            <a:endParaRPr lang="es-ES" dirty="0"/>
          </a:p>
        </p:txBody>
      </p:sp>
    </p:spTree>
    <p:extLst>
      <p:ext uri="{BB962C8B-B14F-4D97-AF65-F5344CB8AC3E}">
        <p14:creationId xmlns:p14="http://schemas.microsoft.com/office/powerpoint/2010/main" val="25416982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116</a:t>
            </a:fld>
            <a:endParaRPr lang="es-ES" dirty="0"/>
          </a:p>
        </p:txBody>
      </p:sp>
    </p:spTree>
    <p:extLst>
      <p:ext uri="{BB962C8B-B14F-4D97-AF65-F5344CB8AC3E}">
        <p14:creationId xmlns:p14="http://schemas.microsoft.com/office/powerpoint/2010/main" val="38053475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117</a:t>
            </a:fld>
            <a:endParaRPr lang="es-ES" dirty="0"/>
          </a:p>
        </p:txBody>
      </p:sp>
    </p:spTree>
    <p:extLst>
      <p:ext uri="{BB962C8B-B14F-4D97-AF65-F5344CB8AC3E}">
        <p14:creationId xmlns:p14="http://schemas.microsoft.com/office/powerpoint/2010/main" val="14447579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118</a:t>
            </a:fld>
            <a:endParaRPr lang="es-ES" dirty="0"/>
          </a:p>
        </p:txBody>
      </p:sp>
    </p:spTree>
    <p:extLst>
      <p:ext uri="{BB962C8B-B14F-4D97-AF65-F5344CB8AC3E}">
        <p14:creationId xmlns:p14="http://schemas.microsoft.com/office/powerpoint/2010/main" val="232657506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Palermo.-Aeonium arboreum</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119</a:t>
            </a:fld>
            <a:endParaRPr lang="es-ES" dirty="0"/>
          </a:p>
        </p:txBody>
      </p:sp>
    </p:spTree>
    <p:extLst>
      <p:ext uri="{BB962C8B-B14F-4D97-AF65-F5344CB8AC3E}">
        <p14:creationId xmlns:p14="http://schemas.microsoft.com/office/powerpoint/2010/main" val="35774797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Palermo.-Alocasias y Ficus</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120</a:t>
            </a:fld>
            <a:endParaRPr lang="es-ES" dirty="0"/>
          </a:p>
        </p:txBody>
      </p:sp>
    </p:spTree>
    <p:extLst>
      <p:ext uri="{BB962C8B-B14F-4D97-AF65-F5344CB8AC3E}">
        <p14:creationId xmlns:p14="http://schemas.microsoft.com/office/powerpoint/2010/main" val="21398929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121</a:t>
            </a:fld>
            <a:endParaRPr lang="es-ES" dirty="0"/>
          </a:p>
        </p:txBody>
      </p:sp>
    </p:spTree>
    <p:extLst>
      <p:ext uri="{BB962C8B-B14F-4D97-AF65-F5344CB8AC3E}">
        <p14:creationId xmlns:p14="http://schemas.microsoft.com/office/powerpoint/2010/main" val="14727506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122</a:t>
            </a:fld>
            <a:endParaRPr lang="es-ES" dirty="0"/>
          </a:p>
        </p:txBody>
      </p:sp>
    </p:spTree>
    <p:extLst>
      <p:ext uri="{BB962C8B-B14F-4D97-AF65-F5344CB8AC3E}">
        <p14:creationId xmlns:p14="http://schemas.microsoft.com/office/powerpoint/2010/main" val="19051657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123</a:t>
            </a:fld>
            <a:endParaRPr lang="es-ES" dirty="0"/>
          </a:p>
        </p:txBody>
      </p:sp>
    </p:spTree>
    <p:extLst>
      <p:ext uri="{BB962C8B-B14F-4D97-AF65-F5344CB8AC3E}">
        <p14:creationId xmlns:p14="http://schemas.microsoft.com/office/powerpoint/2010/main" val="125912769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Palermo.-Calidarium</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124</a:t>
            </a:fld>
            <a:endParaRPr lang="es-ES" dirty="0"/>
          </a:p>
        </p:txBody>
      </p:sp>
    </p:spTree>
    <p:extLst>
      <p:ext uri="{BB962C8B-B14F-4D97-AF65-F5344CB8AC3E}">
        <p14:creationId xmlns:p14="http://schemas.microsoft.com/office/powerpoint/2010/main" val="33181755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125</a:t>
            </a:fld>
            <a:endParaRPr lang="es-ES" dirty="0"/>
          </a:p>
        </p:txBody>
      </p:sp>
    </p:spTree>
    <p:extLst>
      <p:ext uri="{BB962C8B-B14F-4D97-AF65-F5344CB8AC3E}">
        <p14:creationId xmlns:p14="http://schemas.microsoft.com/office/powerpoint/2010/main" val="287234547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126</a:t>
            </a:fld>
            <a:endParaRPr lang="es-ES" dirty="0"/>
          </a:p>
        </p:txBody>
      </p:sp>
    </p:spTree>
    <p:extLst>
      <p:ext uri="{BB962C8B-B14F-4D97-AF65-F5344CB8AC3E}">
        <p14:creationId xmlns:p14="http://schemas.microsoft.com/office/powerpoint/2010/main" val="3587614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Palermo.-Cchorisias</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127</a:t>
            </a:fld>
            <a:endParaRPr lang="es-ES" dirty="0"/>
          </a:p>
        </p:txBody>
      </p:sp>
    </p:spTree>
    <p:extLst>
      <p:ext uri="{BB962C8B-B14F-4D97-AF65-F5344CB8AC3E}">
        <p14:creationId xmlns:p14="http://schemas.microsoft.com/office/powerpoint/2010/main" val="247522374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Palermo.-Chorisia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128</a:t>
            </a:fld>
            <a:endParaRPr lang="es-ES" dirty="0"/>
          </a:p>
        </p:txBody>
      </p:sp>
    </p:spTree>
    <p:extLst>
      <p:ext uri="{BB962C8B-B14F-4D97-AF65-F5344CB8AC3E}">
        <p14:creationId xmlns:p14="http://schemas.microsoft.com/office/powerpoint/2010/main" val="28452361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Palermo.-Chorisia</a:t>
            </a:r>
            <a:r>
              <a:rPr lang="es-ES" baseline="0" dirty="0"/>
              <a:t> </a:t>
            </a:r>
            <a:r>
              <a:rPr lang="es-ES" dirty="0"/>
              <a:t>frutos</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129</a:t>
            </a:fld>
            <a:endParaRPr lang="es-ES" dirty="0"/>
          </a:p>
        </p:txBody>
      </p:sp>
    </p:spTree>
    <p:extLst>
      <p:ext uri="{BB962C8B-B14F-4D97-AF65-F5344CB8AC3E}">
        <p14:creationId xmlns:p14="http://schemas.microsoft.com/office/powerpoint/2010/main" val="6351320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Palermo.-Chorisia flor</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130</a:t>
            </a:fld>
            <a:endParaRPr lang="es-ES" dirty="0"/>
          </a:p>
        </p:txBody>
      </p:sp>
    </p:spTree>
    <p:extLst>
      <p:ext uri="{BB962C8B-B14F-4D97-AF65-F5344CB8AC3E}">
        <p14:creationId xmlns:p14="http://schemas.microsoft.com/office/powerpoint/2010/main" val="245272858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Palermo.-Chorisia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131</a:t>
            </a:fld>
            <a:endParaRPr lang="es-ES" dirty="0"/>
          </a:p>
        </p:txBody>
      </p:sp>
    </p:spTree>
    <p:extLst>
      <p:ext uri="{BB962C8B-B14F-4D97-AF65-F5344CB8AC3E}">
        <p14:creationId xmlns:p14="http://schemas.microsoft.com/office/powerpoint/2010/main" val="93443685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Palermo.-Paseo de Chorisias</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132</a:t>
            </a:fld>
            <a:endParaRPr lang="es-ES" dirty="0"/>
          </a:p>
        </p:txBody>
      </p:sp>
    </p:spTree>
    <p:extLst>
      <p:ext uri="{BB962C8B-B14F-4D97-AF65-F5344CB8AC3E}">
        <p14:creationId xmlns:p14="http://schemas.microsoft.com/office/powerpoint/2010/main" val="105453419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133</a:t>
            </a:fld>
            <a:endParaRPr lang="es-ES" dirty="0"/>
          </a:p>
        </p:txBody>
      </p:sp>
    </p:spTree>
    <p:extLst>
      <p:ext uri="{BB962C8B-B14F-4D97-AF65-F5344CB8AC3E}">
        <p14:creationId xmlns:p14="http://schemas.microsoft.com/office/powerpoint/2010/main" val="6396129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Palermo.-Chorisia speciosa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134</a:t>
            </a:fld>
            <a:endParaRPr lang="es-ES" dirty="0"/>
          </a:p>
        </p:txBody>
      </p:sp>
    </p:spTree>
    <p:extLst>
      <p:ext uri="{BB962C8B-B14F-4D97-AF65-F5344CB8AC3E}">
        <p14:creationId xmlns:p14="http://schemas.microsoft.com/office/powerpoint/2010/main" val="132474850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Palermo.-Chorisia speciosa rosa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135</a:t>
            </a:fld>
            <a:endParaRPr lang="es-ES" dirty="0"/>
          </a:p>
        </p:txBody>
      </p:sp>
    </p:spTree>
    <p:extLst>
      <p:ext uri="{BB962C8B-B14F-4D97-AF65-F5344CB8AC3E}">
        <p14:creationId xmlns:p14="http://schemas.microsoft.com/office/powerpoint/2010/main" val="120497307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Palermo.-Chorisia speciosa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136</a:t>
            </a:fld>
            <a:endParaRPr lang="es-ES" dirty="0"/>
          </a:p>
        </p:txBody>
      </p:sp>
    </p:spTree>
    <p:extLst>
      <p:ext uri="{BB962C8B-B14F-4D97-AF65-F5344CB8AC3E}">
        <p14:creationId xmlns:p14="http://schemas.microsoft.com/office/powerpoint/2010/main" val="368945264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Palermo.-Cycas circinalis</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137</a:t>
            </a:fld>
            <a:endParaRPr lang="es-ES" dirty="0"/>
          </a:p>
        </p:txBody>
      </p:sp>
    </p:spTree>
    <p:extLst>
      <p:ext uri="{BB962C8B-B14F-4D97-AF65-F5344CB8AC3E}">
        <p14:creationId xmlns:p14="http://schemas.microsoft.com/office/powerpoint/2010/main" val="370565492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Palermo.-Cycas</a:t>
            </a:r>
            <a:r>
              <a:rPr lang="es-ES" baseline="0" dirty="0"/>
              <a:t> revoluta</a:t>
            </a:r>
            <a:endParaRPr lang="es-ES" dirty="0"/>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138</a:t>
            </a:fld>
            <a:endParaRPr lang="es-ES" dirty="0"/>
          </a:p>
        </p:txBody>
      </p:sp>
    </p:spTree>
    <p:extLst>
      <p:ext uri="{BB962C8B-B14F-4D97-AF65-F5344CB8AC3E}">
        <p14:creationId xmlns:p14="http://schemas.microsoft.com/office/powerpoint/2010/main" val="355081150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Palermo.-Cyperus papyrus</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139</a:t>
            </a:fld>
            <a:endParaRPr lang="es-ES" dirty="0"/>
          </a:p>
        </p:txBody>
      </p:sp>
    </p:spTree>
    <p:extLst>
      <p:ext uri="{BB962C8B-B14F-4D97-AF65-F5344CB8AC3E}">
        <p14:creationId xmlns:p14="http://schemas.microsoft.com/office/powerpoint/2010/main" val="334171484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Palermo.-Fourcraea spec.</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140</a:t>
            </a:fld>
            <a:endParaRPr lang="es-ES" dirty="0"/>
          </a:p>
        </p:txBody>
      </p:sp>
    </p:spTree>
    <p:extLst>
      <p:ext uri="{BB962C8B-B14F-4D97-AF65-F5344CB8AC3E}">
        <p14:creationId xmlns:p14="http://schemas.microsoft.com/office/powerpoint/2010/main" val="318163617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141</a:t>
            </a:fld>
            <a:endParaRPr lang="es-ES" dirty="0"/>
          </a:p>
        </p:txBody>
      </p:sp>
    </p:spTree>
    <p:extLst>
      <p:ext uri="{BB962C8B-B14F-4D97-AF65-F5344CB8AC3E}">
        <p14:creationId xmlns:p14="http://schemas.microsoft.com/office/powerpoint/2010/main" val="189289781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142</a:t>
            </a:fld>
            <a:endParaRPr lang="es-ES" dirty="0"/>
          </a:p>
        </p:txBody>
      </p:sp>
    </p:spTree>
    <p:extLst>
      <p:ext uri="{BB962C8B-B14F-4D97-AF65-F5344CB8AC3E}">
        <p14:creationId xmlns:p14="http://schemas.microsoft.com/office/powerpoint/2010/main" val="324599195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143</a:t>
            </a:fld>
            <a:endParaRPr lang="es-ES" dirty="0"/>
          </a:p>
        </p:txBody>
      </p:sp>
    </p:spTree>
    <p:extLst>
      <p:ext uri="{BB962C8B-B14F-4D97-AF65-F5344CB8AC3E}">
        <p14:creationId xmlns:p14="http://schemas.microsoft.com/office/powerpoint/2010/main" val="164408175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Palermo.-Bambues</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144</a:t>
            </a:fld>
            <a:endParaRPr lang="es-ES" dirty="0"/>
          </a:p>
        </p:txBody>
      </p:sp>
    </p:spTree>
    <p:extLst>
      <p:ext uri="{BB962C8B-B14F-4D97-AF65-F5344CB8AC3E}">
        <p14:creationId xmlns:p14="http://schemas.microsoft.com/office/powerpoint/2010/main" val="25954262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145</a:t>
            </a:fld>
            <a:endParaRPr lang="es-ES" dirty="0"/>
          </a:p>
        </p:txBody>
      </p:sp>
    </p:spTree>
    <p:extLst>
      <p:ext uri="{BB962C8B-B14F-4D97-AF65-F5344CB8AC3E}">
        <p14:creationId xmlns:p14="http://schemas.microsoft.com/office/powerpoint/2010/main" val="64369759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146</a:t>
            </a:fld>
            <a:endParaRPr lang="es-ES" dirty="0"/>
          </a:p>
        </p:txBody>
      </p:sp>
    </p:spTree>
    <p:extLst>
      <p:ext uri="{BB962C8B-B14F-4D97-AF65-F5344CB8AC3E}">
        <p14:creationId xmlns:p14="http://schemas.microsoft.com/office/powerpoint/2010/main" val="60248503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Palermo..-Strelitzia y Yucca</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147</a:t>
            </a:fld>
            <a:endParaRPr lang="es-ES" dirty="0"/>
          </a:p>
        </p:txBody>
      </p:sp>
    </p:spTree>
    <p:extLst>
      <p:ext uri="{BB962C8B-B14F-4D97-AF65-F5344CB8AC3E}">
        <p14:creationId xmlns:p14="http://schemas.microsoft.com/office/powerpoint/2010/main" val="86115251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148</a:t>
            </a:fld>
            <a:endParaRPr lang="es-ES" dirty="0"/>
          </a:p>
        </p:txBody>
      </p:sp>
    </p:spTree>
    <p:extLst>
      <p:ext uri="{BB962C8B-B14F-4D97-AF65-F5344CB8AC3E}">
        <p14:creationId xmlns:p14="http://schemas.microsoft.com/office/powerpoint/2010/main" val="35125242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149</a:t>
            </a:fld>
            <a:endParaRPr lang="es-ES" dirty="0"/>
          </a:p>
        </p:txBody>
      </p:sp>
    </p:spTree>
    <p:extLst>
      <p:ext uri="{BB962C8B-B14F-4D97-AF65-F5344CB8AC3E}">
        <p14:creationId xmlns:p14="http://schemas.microsoft.com/office/powerpoint/2010/main" val="290252048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150</a:t>
            </a:fld>
            <a:endParaRPr lang="es-ES" dirty="0"/>
          </a:p>
        </p:txBody>
      </p:sp>
    </p:spTree>
    <p:extLst>
      <p:ext uri="{BB962C8B-B14F-4D97-AF65-F5344CB8AC3E}">
        <p14:creationId xmlns:p14="http://schemas.microsoft.com/office/powerpoint/2010/main" val="365853794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Palermo</a:t>
            </a:r>
          </a:p>
          <a:p>
            <a:endParaRPr lang="es-ES" dirty="0"/>
          </a:p>
        </p:txBody>
      </p:sp>
      <p:sp>
        <p:nvSpPr>
          <p:cNvPr id="4" name="3 Marcador de número de diapositiva"/>
          <p:cNvSpPr>
            <a:spLocks noGrp="1"/>
          </p:cNvSpPr>
          <p:nvPr>
            <p:ph type="sldNum" sz="quarter" idx="10"/>
          </p:nvPr>
        </p:nvSpPr>
        <p:spPr/>
        <p:txBody>
          <a:bodyPr/>
          <a:lstStyle/>
          <a:p>
            <a:fld id="{BA8A2B4E-E25D-4AA7-9079-DAB3F798C400}" type="slidenum">
              <a:rPr lang="es-ES" smtClean="0"/>
              <a:t>151</a:t>
            </a:fld>
            <a:endParaRPr lang="es-ES" dirty="0"/>
          </a:p>
        </p:txBody>
      </p:sp>
    </p:spTree>
    <p:extLst>
      <p:ext uri="{BB962C8B-B14F-4D97-AF65-F5344CB8AC3E}">
        <p14:creationId xmlns:p14="http://schemas.microsoft.com/office/powerpoint/2010/main" val="4063903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41047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56640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55528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43432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29740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1712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81020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38300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69303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96074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047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4778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56676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75045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15095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15193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427338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55.jpg"/><Relationship Id="rId4" Type="http://schemas.openxmlformats.org/officeDocument/2006/relationships/image" Target="../media/image60.jpg"/></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9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11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7.xml"/><Relationship Id="rId5" Type="http://schemas.openxmlformats.org/officeDocument/2006/relationships/image" Target="../media/image104.jpg"/><Relationship Id="rId4" Type="http://schemas.openxmlformats.org/officeDocument/2006/relationships/image" Target="../media/image103.jpeg"/></Relationships>
</file>

<file path=ppt/slides/_rels/slide12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107.jpg"/><Relationship Id="rId4" Type="http://schemas.openxmlformats.org/officeDocument/2006/relationships/image" Target="../media/image106.jpeg"/></Relationships>
</file>

<file path=ppt/slides/_rels/slide12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09.png"/></Relationships>
</file>

<file path=ppt/slides/_rels/slide12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5.xml"/><Relationship Id="rId1" Type="http://schemas.openxmlformats.org/officeDocument/2006/relationships/slideLayout" Target="../slideLayouts/slideLayout7.xml"/><Relationship Id="rId6" Type="http://schemas.openxmlformats.org/officeDocument/2006/relationships/image" Target="../media/image121.jpg"/><Relationship Id="rId5" Type="http://schemas.openxmlformats.org/officeDocument/2006/relationships/image" Target="../media/image120.jpg"/><Relationship Id="rId4" Type="http://schemas.openxmlformats.org/officeDocument/2006/relationships/image" Target="../media/image119.jpg"/></Relationships>
</file>

<file path=ppt/slides/_rels/slide132.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1.xml"/><Relationship Id="rId1" Type="http://schemas.openxmlformats.org/officeDocument/2006/relationships/slideLayout" Target="../slideLayouts/slideLayout7.xml"/><Relationship Id="rId4" Type="http://schemas.openxmlformats.org/officeDocument/2006/relationships/image" Target="../media/image137.jpeg"/></Relationships>
</file>

<file path=ppt/slides/_rels/slide148.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31640" y="692696"/>
            <a:ext cx="5184576" cy="2736304"/>
          </a:xfrm>
        </p:spPr>
        <p:txBody>
          <a:bodyPr>
            <a:normAutofit fontScale="90000"/>
          </a:bodyPr>
          <a:lstStyle/>
          <a:p>
            <a:r>
              <a:rPr lang="es-ES" sz="3600" dirty="0"/>
              <a:t>EUROPA.-LA VUELTA AL MUNDO EN 885 JARDINES.-ITALIA.-SICILIA</a:t>
            </a:r>
            <a:br>
              <a:rPr lang="es-ES" sz="3600" dirty="0"/>
            </a:br>
            <a:r>
              <a:rPr lang="es-ES" sz="3600" dirty="0"/>
              <a:t>Jardin Botanico de</a:t>
            </a:r>
            <a:br>
              <a:rPr lang="es-ES" sz="3600" dirty="0"/>
            </a:br>
            <a:r>
              <a:rPr lang="es-ES" sz="3600" dirty="0"/>
              <a:t>Catania y Palermo</a:t>
            </a:r>
          </a:p>
        </p:txBody>
      </p:sp>
      <p:sp>
        <p:nvSpPr>
          <p:cNvPr id="3" name="2 Subtítulo"/>
          <p:cNvSpPr>
            <a:spLocks noGrp="1"/>
          </p:cNvSpPr>
          <p:nvPr>
            <p:ph type="subTitle" idx="1"/>
          </p:nvPr>
        </p:nvSpPr>
        <p:spPr>
          <a:xfrm>
            <a:off x="2699792" y="5003322"/>
            <a:ext cx="4176464"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4110186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ORTO BOTANICO DI CATANIA</a:t>
            </a:r>
          </a:p>
        </p:txBody>
      </p:sp>
      <p:sp>
        <p:nvSpPr>
          <p:cNvPr id="3" name="2 Marcador de contenido"/>
          <p:cNvSpPr>
            <a:spLocks noGrp="1"/>
          </p:cNvSpPr>
          <p:nvPr>
            <p:ph idx="1"/>
          </p:nvPr>
        </p:nvSpPr>
        <p:spPr/>
        <p:txBody>
          <a:bodyPr/>
          <a:lstStyle/>
          <a:p>
            <a:r>
              <a:rPr lang="es-ES" dirty="0"/>
              <a:t>El Orto Botanico dell'Università di Catania (16.000 m²), también conocido como el Hortus Botanicus Catinensis, es un jardín botánico en Catania , Sicilia , sur de Italia .</a:t>
            </a:r>
          </a:p>
          <a:p>
            <a:r>
              <a:rPr lang="es-ES" dirty="0"/>
              <a:t> Es operado por la Universidad de Catania botánica departamento. </a:t>
            </a:r>
          </a:p>
          <a:p>
            <a:r>
              <a:rPr lang="es-ES" dirty="0"/>
              <a:t>Esta institución es miembro del BGCI , con código de identificación internacional CAT.</a:t>
            </a:r>
          </a:p>
        </p:txBody>
      </p:sp>
    </p:spTree>
    <p:extLst>
      <p:ext uri="{BB962C8B-B14F-4D97-AF65-F5344CB8AC3E}">
        <p14:creationId xmlns:p14="http://schemas.microsoft.com/office/powerpoint/2010/main" val="302139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5987008" cy="5925272"/>
          </a:xfrm>
        </p:spPr>
        <p:txBody>
          <a:bodyPr>
            <a:normAutofit/>
          </a:bodyPr>
          <a:lstStyle/>
          <a:p>
            <a:r>
              <a:rPr lang="es-ES" dirty="0"/>
              <a:t>Realización de un jardín se intentó por primera vez en 1847 con la compra de tierra en las afueras de la ciudad, pero las revoluciones de 1848 llevó rápidamente a su dispersión. </a:t>
            </a:r>
          </a:p>
          <a:p>
            <a:r>
              <a:rPr lang="es-ES" dirty="0"/>
              <a:t>En 1858 el jardín de hoy fue establecida por Francis Roccaforte Tornabene, con las primeras plantaciones en 1862 de especímenes obtenidos de otros jardines botánicos en Suecia , Francia , Nápoles y Palermo . </a:t>
            </a:r>
          </a:p>
          <a:p>
            <a:r>
              <a:rPr lang="es-ES" dirty="0"/>
              <a:t>Fue ampliado en 1865 con una nueva área dedicada al cultivo de especies indígenas de Sicilia, y en el año 1900 aún más reforzada por la creación del Giardino Botanico "Nuova Gussonea" en el Monte Etna para el cultivo de plantas nativas de montaña.</a:t>
            </a:r>
          </a:p>
        </p:txBody>
      </p:sp>
    </p:spTree>
    <p:extLst>
      <p:ext uri="{BB962C8B-B14F-4D97-AF65-F5344CB8AC3E}">
        <p14:creationId xmlns:p14="http://schemas.microsoft.com/office/powerpoint/2010/main" val="1113760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5987008" cy="5997280"/>
          </a:xfrm>
        </p:spPr>
        <p:txBody>
          <a:bodyPr>
            <a:normAutofit/>
          </a:bodyPr>
          <a:lstStyle/>
          <a:p>
            <a:r>
              <a:rPr lang="es-ES" dirty="0"/>
              <a:t>. El jardín principal fue dañado durante la Segunda Guerra Mundial , y su gran efecto invernadero Tepidario demolida en 1958, pero en los años siguientes se ha renovado.</a:t>
            </a:r>
          </a:p>
          <a:p>
            <a:r>
              <a:rPr lang="es-ES" dirty="0"/>
              <a:t>Hoy el jardín se divide en dos secciones principales: el Hortus Generalis (13.000 m²), que recoge principalmente las plantas exóticas, y el Hortus Siculus (3.000 m²) que cultiva sicilianos especies.</a:t>
            </a:r>
          </a:p>
          <a:p>
            <a:r>
              <a:rPr lang="es-ES" dirty="0"/>
              <a:t> El Hortus Generalis se divide en cuadrados, desatadas por los pasos de piedra caliza, con dos pequeños invernaderos para plantas suculentas , un invernadero tropical se utiliza principalmente para la reproducción de las palmas por semilla y para el cultivo de plantas exóticas, y tres tanques circulares para las plantas acuáticas .</a:t>
            </a:r>
          </a:p>
          <a:p>
            <a:endParaRPr lang="es-ES" dirty="0"/>
          </a:p>
        </p:txBody>
      </p:sp>
    </p:spTree>
    <p:extLst>
      <p:ext uri="{BB962C8B-B14F-4D97-AF65-F5344CB8AC3E}">
        <p14:creationId xmlns:p14="http://schemas.microsoft.com/office/powerpoint/2010/main" val="2604813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75040" cy="6141296"/>
          </a:xfrm>
        </p:spPr>
        <p:txBody>
          <a:bodyPr>
            <a:normAutofit/>
          </a:bodyPr>
          <a:lstStyle/>
          <a:p>
            <a:r>
              <a:rPr lang="es-ES" dirty="0"/>
              <a:t>El Hortus Sículo se divide en estrechos parterres rectangulares bordeados de lava piedra, que contiene las plantas dispuestas por la familia. El jardín también contiene un edificio departamental apuesto en estilo neoclásico.</a:t>
            </a:r>
          </a:p>
          <a:p>
            <a:r>
              <a:rPr lang="es-ES" dirty="0"/>
              <a:t>Principales colecciones del jardín son los siguientes:</a:t>
            </a:r>
          </a:p>
          <a:p>
            <a:r>
              <a:rPr lang="es-ES" b="1" dirty="0"/>
              <a:t>Las plantas suculentas </a:t>
            </a:r>
            <a:r>
              <a:rPr lang="es-ES" dirty="0"/>
              <a:t>- miles de especímenes, la mayoría cultivadas al aire libre. La colección fue creada por primera vez por Tornabene, y en 1963 se amplió en 4.000 nuevos ejemplares. Hoy en día, contiene cerca de 2.000 especies, principalmente cactáceas , Euphorbiaceae y Aizoaceae . </a:t>
            </a:r>
          </a:p>
          <a:p>
            <a:r>
              <a:rPr lang="es-ES" dirty="0"/>
              <a:t>De particular interés son su Astrophytum capricorne , Blossfeldia liliputana , Cereus , Echinocactus grusonii  Leuchtenbergia principid , Lophophora williamsii , Mammillaria herrerae , </a:t>
            </a:r>
          </a:p>
        </p:txBody>
      </p:sp>
    </p:spTree>
    <p:extLst>
      <p:ext uri="{BB962C8B-B14F-4D97-AF65-F5344CB8AC3E}">
        <p14:creationId xmlns:p14="http://schemas.microsoft.com/office/powerpoint/2010/main" val="1731709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57200" y="476672"/>
            <a:ext cx="6275040" cy="5997280"/>
          </a:xfrm>
        </p:spPr>
        <p:txBody>
          <a:bodyPr>
            <a:normAutofit/>
          </a:bodyPr>
          <a:lstStyle/>
          <a:p>
            <a:r>
              <a:rPr lang="es-ES" dirty="0"/>
              <a:t>, Mammillaria schiedeana , Mammillaria theresae , Melocatus jansenianus , Roseocactus fissuratus y Toumeya papyracantha , así como Euphorbia abyssinica , Euphorbia candelabro , Euphorbia trigona , coerulescens Euphorbia , Euphorbia resinifera y Caralluma europaea , Crassula brevifolia , Crassula falcata y Stapelia .</a:t>
            </a:r>
          </a:p>
          <a:p>
            <a:r>
              <a:rPr lang="es-ES" b="1" dirty="0"/>
              <a:t>Palms</a:t>
            </a:r>
            <a:r>
              <a:rPr lang="es-ES" dirty="0"/>
              <a:t> - alrededor de cincuenta especies, representing Arecastrum , Arykuryroba , Butia , Chamaedorea , Chamaerops , Erithea , Howea , Livistona , Phoenix , Sabal , Trithrinax , Trachycarpus , Washingtonia , etc, con ejemplares notables de Arecastrum  romanzoffianum.</a:t>
            </a:r>
          </a:p>
        </p:txBody>
      </p:sp>
    </p:spTree>
    <p:extLst>
      <p:ext uri="{BB962C8B-B14F-4D97-AF65-F5344CB8AC3E}">
        <p14:creationId xmlns:p14="http://schemas.microsoft.com/office/powerpoint/2010/main" val="2263177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050904" cy="6069288"/>
          </a:xfrm>
        </p:spPr>
        <p:txBody>
          <a:bodyPr>
            <a:normAutofit/>
          </a:bodyPr>
          <a:lstStyle/>
          <a:p>
            <a:r>
              <a:rPr lang="es-ES" dirty="0"/>
              <a:t>Butia eriospatha , Brahea dulcis , Dypsis onilahensis , Jubaea chilensis , Medemia Argun , Rhopalostylis sapida , hillebrandii Pritchardia , Sabal acauli , campestris Trithrinax , brasiliensis Trithrinax , Wallichia densiflora y Washingtonia robusta .</a:t>
            </a:r>
          </a:p>
          <a:p>
            <a:r>
              <a:rPr lang="es-ES" b="1" dirty="0"/>
              <a:t>Plantas de Sicilia </a:t>
            </a:r>
            <a:r>
              <a:rPr lang="es-ES" dirty="0"/>
              <a:t>– incluyendo Abies nebrodensis  , Anthemis ismelia , Brassica , Celtis aetnensis , Centaurea tauromenitana , Cremnophyton lanfrancoi , Darniella melitensis , Cheirolophus crassifolius , Salix gussonei , Scilla cupani , Scilla dimartinoi , Scilla sicula , Senecio ambiguus y Zelkova sicula .</a:t>
            </a:r>
          </a:p>
          <a:p>
            <a:endParaRPr lang="es-ES" dirty="0"/>
          </a:p>
        </p:txBody>
      </p:sp>
    </p:spTree>
    <p:extLst>
      <p:ext uri="{BB962C8B-B14F-4D97-AF65-F5344CB8AC3E}">
        <p14:creationId xmlns:p14="http://schemas.microsoft.com/office/powerpoint/2010/main" val="976731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842992" cy="6069288"/>
          </a:xfrm>
        </p:spPr>
        <p:txBody>
          <a:bodyPr/>
          <a:lstStyle/>
          <a:p>
            <a:r>
              <a:rPr lang="es-ES" b="1" dirty="0"/>
              <a:t>Los árboles y arbustos </a:t>
            </a:r>
            <a:r>
              <a:rPr lang="es-ES" dirty="0"/>
              <a:t>– incluyendo Buplerum fruticosum , Ceratonia siliqua , Chamaerops humilis , Cistus creticus , Dracaena draco , Erica multiflora , Fontanesia phillyraeoides , Myrtus communis , Quercus ilex , Phillyrea angustifolia , Pinus pinea , Pistacia lentiscus , Populus alba ,Ulmus canescens  , y Vitex agnus -castus .</a:t>
            </a:r>
          </a:p>
          <a:p>
            <a:r>
              <a:rPr lang="es-ES" b="1" dirty="0"/>
              <a:t>Las especies exóticas </a:t>
            </a:r>
            <a:r>
              <a:rPr lang="es-ES" dirty="0"/>
              <a:t>- incluyendo Agathis australis , Agave americana , Ceratozamia mexicana , Eriobotrya japonica , Macrozamia moorei , Morus alba , y Prunus armeniaca</a:t>
            </a:r>
          </a:p>
          <a:p>
            <a:endParaRPr lang="es-ES" dirty="0"/>
          </a:p>
        </p:txBody>
      </p:sp>
    </p:spTree>
    <p:extLst>
      <p:ext uri="{BB962C8B-B14F-4D97-AF65-F5344CB8AC3E}">
        <p14:creationId xmlns:p14="http://schemas.microsoft.com/office/powerpoint/2010/main" val="4222876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15" y="0"/>
            <a:ext cx="9107570" cy="6858000"/>
          </a:xfrm>
          <a:prstGeom prst="rect">
            <a:avLst/>
          </a:prstGeom>
        </p:spPr>
      </p:pic>
    </p:spTree>
    <p:extLst>
      <p:ext uri="{BB962C8B-B14F-4D97-AF65-F5344CB8AC3E}">
        <p14:creationId xmlns:p14="http://schemas.microsoft.com/office/powerpoint/2010/main" val="190125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 y="-8384"/>
            <a:ext cx="5505450" cy="68663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5842" y="-8384"/>
            <a:ext cx="3638158" cy="6858000"/>
          </a:xfrm>
          <a:prstGeom prst="rect">
            <a:avLst/>
          </a:prstGeom>
        </p:spPr>
      </p:pic>
    </p:spTree>
    <p:extLst>
      <p:ext uri="{BB962C8B-B14F-4D97-AF65-F5344CB8AC3E}">
        <p14:creationId xmlns:p14="http://schemas.microsoft.com/office/powerpoint/2010/main" val="583550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617432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7101408"/>
          </a:xfrm>
          <a:prstGeom prst="rect">
            <a:avLst/>
          </a:prstGeom>
        </p:spPr>
      </p:pic>
    </p:spTree>
    <p:extLst>
      <p:ext uri="{BB962C8B-B14F-4D97-AF65-F5344CB8AC3E}">
        <p14:creationId xmlns:p14="http://schemas.microsoft.com/office/powerpoint/2010/main" val="1011093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152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667" t="7203" r="3499" b="5471"/>
          <a:stretch/>
        </p:blipFill>
        <p:spPr>
          <a:xfrm>
            <a:off x="0" y="0"/>
            <a:ext cx="9144000" cy="6858000"/>
          </a:xfrm>
          <a:prstGeom prst="rect">
            <a:avLst/>
          </a:prstGeom>
        </p:spPr>
      </p:pic>
    </p:spTree>
    <p:extLst>
      <p:ext uri="{BB962C8B-B14F-4D97-AF65-F5344CB8AC3E}">
        <p14:creationId xmlns:p14="http://schemas.microsoft.com/office/powerpoint/2010/main" val="3324244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1387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8423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3333" r="1333"/>
          <a:stretch/>
        </p:blipFill>
        <p:spPr>
          <a:xfrm>
            <a:off x="0" y="0"/>
            <a:ext cx="9144000" cy="6858000"/>
          </a:xfrm>
          <a:prstGeom prst="rect">
            <a:avLst/>
          </a:prstGeom>
        </p:spPr>
      </p:pic>
    </p:spTree>
    <p:extLst>
      <p:ext uri="{BB962C8B-B14F-4D97-AF65-F5344CB8AC3E}">
        <p14:creationId xmlns:p14="http://schemas.microsoft.com/office/powerpoint/2010/main" val="609473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22"/>
          <a:stretch/>
        </p:blipFill>
        <p:spPr>
          <a:xfrm>
            <a:off x="0" y="0"/>
            <a:ext cx="9144000" cy="6858000"/>
          </a:xfrm>
          <a:prstGeom prst="rect">
            <a:avLst/>
          </a:prstGeom>
        </p:spPr>
      </p:pic>
    </p:spTree>
    <p:extLst>
      <p:ext uri="{BB962C8B-B14F-4D97-AF65-F5344CB8AC3E}">
        <p14:creationId xmlns:p14="http://schemas.microsoft.com/office/powerpoint/2010/main" val="1768031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409163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79016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1871000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86"/>
            <a:ext cx="9144000" cy="6846827"/>
          </a:xfrm>
          <a:prstGeom prst="rect">
            <a:avLst/>
          </a:prstGeom>
        </p:spPr>
      </p:pic>
    </p:spTree>
    <p:extLst>
      <p:ext uri="{BB962C8B-B14F-4D97-AF65-F5344CB8AC3E}">
        <p14:creationId xmlns:p14="http://schemas.microsoft.com/office/powerpoint/2010/main" val="1793186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10"/>
            <a:ext cx="9144000" cy="6844579"/>
          </a:xfrm>
          <a:prstGeom prst="rect">
            <a:avLst/>
          </a:prstGeom>
        </p:spPr>
      </p:pic>
    </p:spTree>
    <p:extLst>
      <p:ext uri="{BB962C8B-B14F-4D97-AF65-F5344CB8AC3E}">
        <p14:creationId xmlns:p14="http://schemas.microsoft.com/office/powerpoint/2010/main" val="3918139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3050710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7"/>
            <a:ext cx="9144000" cy="6853526"/>
          </a:xfrm>
          <a:prstGeom prst="rect">
            <a:avLst/>
          </a:prstGeom>
        </p:spPr>
      </p:pic>
    </p:spTree>
    <p:extLst>
      <p:ext uri="{BB962C8B-B14F-4D97-AF65-F5344CB8AC3E}">
        <p14:creationId xmlns:p14="http://schemas.microsoft.com/office/powerpoint/2010/main" val="166934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10"/>
            <a:ext cx="9144000" cy="6844579"/>
          </a:xfrm>
          <a:prstGeom prst="rect">
            <a:avLst/>
          </a:prstGeom>
        </p:spPr>
      </p:pic>
    </p:spTree>
    <p:extLst>
      <p:ext uri="{BB962C8B-B14F-4D97-AF65-F5344CB8AC3E}">
        <p14:creationId xmlns:p14="http://schemas.microsoft.com/office/powerpoint/2010/main" val="389230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17"/>
            <a:ext cx="9144000" cy="6855765"/>
          </a:xfrm>
          <a:prstGeom prst="rect">
            <a:avLst/>
          </a:prstGeom>
        </p:spPr>
      </p:pic>
    </p:spTree>
    <p:extLst>
      <p:ext uri="{BB962C8B-B14F-4D97-AF65-F5344CB8AC3E}">
        <p14:creationId xmlns:p14="http://schemas.microsoft.com/office/powerpoint/2010/main" val="4213996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1462737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3015028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17"/>
            <a:ext cx="9144000" cy="6855765"/>
          </a:xfrm>
          <a:prstGeom prst="rect">
            <a:avLst/>
          </a:prstGeom>
        </p:spPr>
      </p:pic>
    </p:spTree>
    <p:extLst>
      <p:ext uri="{BB962C8B-B14F-4D97-AF65-F5344CB8AC3E}">
        <p14:creationId xmlns:p14="http://schemas.microsoft.com/office/powerpoint/2010/main" val="867567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17"/>
            <a:ext cx="9144000" cy="6855765"/>
          </a:xfrm>
          <a:prstGeom prst="rect">
            <a:avLst/>
          </a:prstGeom>
        </p:spPr>
      </p:pic>
    </p:spTree>
    <p:extLst>
      <p:ext uri="{BB962C8B-B14F-4D97-AF65-F5344CB8AC3E}">
        <p14:creationId xmlns:p14="http://schemas.microsoft.com/office/powerpoint/2010/main" val="1965438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55"/>
            <a:ext cx="9144000" cy="6837889"/>
          </a:xfrm>
          <a:prstGeom prst="rect">
            <a:avLst/>
          </a:prstGeom>
        </p:spPr>
      </p:pic>
    </p:spTree>
    <p:extLst>
      <p:ext uri="{BB962C8B-B14F-4D97-AF65-F5344CB8AC3E}">
        <p14:creationId xmlns:p14="http://schemas.microsoft.com/office/powerpoint/2010/main" val="2740223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3916467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2018482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1" y="0"/>
            <a:ext cx="9129098" cy="6858000"/>
          </a:xfrm>
          <a:prstGeom prst="rect">
            <a:avLst/>
          </a:prstGeom>
        </p:spPr>
      </p:pic>
    </p:spTree>
    <p:extLst>
      <p:ext uri="{BB962C8B-B14F-4D97-AF65-F5344CB8AC3E}">
        <p14:creationId xmlns:p14="http://schemas.microsoft.com/office/powerpoint/2010/main" val="2744124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3776791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86"/>
            <a:ext cx="9144000" cy="6846827"/>
          </a:xfrm>
          <a:prstGeom prst="rect">
            <a:avLst/>
          </a:prstGeom>
        </p:spPr>
      </p:pic>
    </p:spTree>
    <p:extLst>
      <p:ext uri="{BB962C8B-B14F-4D97-AF65-F5344CB8AC3E}">
        <p14:creationId xmlns:p14="http://schemas.microsoft.com/office/powerpoint/2010/main" val="874323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86"/>
            <a:ext cx="9144000" cy="6846827"/>
          </a:xfrm>
          <a:prstGeom prst="rect">
            <a:avLst/>
          </a:prstGeom>
        </p:spPr>
      </p:pic>
    </p:spTree>
    <p:extLst>
      <p:ext uri="{BB962C8B-B14F-4D97-AF65-F5344CB8AC3E}">
        <p14:creationId xmlns:p14="http://schemas.microsoft.com/office/powerpoint/2010/main" val="477388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17"/>
            <a:ext cx="9144000" cy="6855765"/>
          </a:xfrm>
          <a:prstGeom prst="rect">
            <a:avLst/>
          </a:prstGeom>
        </p:spPr>
      </p:pic>
    </p:spTree>
    <p:extLst>
      <p:ext uri="{BB962C8B-B14F-4D97-AF65-F5344CB8AC3E}">
        <p14:creationId xmlns:p14="http://schemas.microsoft.com/office/powerpoint/2010/main" val="1064277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182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2785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07309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16181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682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7819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468478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69678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57642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01675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18805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1026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72656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2477243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28569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816"/>
            <a:ext cx="4427984" cy="30575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27250"/>
            <a:ext cx="4427984" cy="373074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27816"/>
            <a:ext cx="4716016" cy="309943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4" y="3085341"/>
            <a:ext cx="4716016" cy="3772658"/>
          </a:xfrm>
          <a:prstGeom prst="rect">
            <a:avLst/>
          </a:prstGeom>
        </p:spPr>
      </p:pic>
    </p:spTree>
    <p:extLst>
      <p:ext uri="{BB962C8B-B14F-4D97-AF65-F5344CB8AC3E}">
        <p14:creationId xmlns:p14="http://schemas.microsoft.com/office/powerpoint/2010/main" val="12940536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53950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17707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788024" cy="351395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51395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13958"/>
            <a:ext cx="4788024" cy="3344042"/>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513958"/>
            <a:ext cx="4355976" cy="3344042"/>
          </a:xfrm>
          <a:prstGeom prst="rect">
            <a:avLst/>
          </a:prstGeom>
        </p:spPr>
      </p:pic>
    </p:spTree>
    <p:extLst>
      <p:ext uri="{BB962C8B-B14F-4D97-AF65-F5344CB8AC3E}">
        <p14:creationId xmlns:p14="http://schemas.microsoft.com/office/powerpoint/2010/main" val="2179572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15202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84062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47653"/>
            <a:ext cx="9144000" cy="361034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 y="0"/>
            <a:ext cx="5238750" cy="324765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8662" y="0"/>
            <a:ext cx="3895337" cy="3247653"/>
          </a:xfrm>
          <a:prstGeom prst="rect">
            <a:avLst/>
          </a:prstGeom>
        </p:spPr>
      </p:pic>
    </p:spTree>
    <p:extLst>
      <p:ext uri="{BB962C8B-B14F-4D97-AF65-F5344CB8AC3E}">
        <p14:creationId xmlns:p14="http://schemas.microsoft.com/office/powerpoint/2010/main" val="33071323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480683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128272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39305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78848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76"/>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2184"/>
            <a:ext cx="4327768" cy="6858000"/>
          </a:xfrm>
          <a:prstGeom prst="rect">
            <a:avLst/>
          </a:prstGeom>
        </p:spPr>
      </p:pic>
    </p:spTree>
    <p:extLst>
      <p:ext uri="{BB962C8B-B14F-4D97-AF65-F5344CB8AC3E}">
        <p14:creationId xmlns:p14="http://schemas.microsoft.com/office/powerpoint/2010/main" val="13245000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33" t="3124" r="2687" b="6247"/>
          <a:stretch/>
        </p:blipFill>
        <p:spPr>
          <a:xfrm>
            <a:off x="0" y="0"/>
            <a:ext cx="9144000" cy="6857999"/>
          </a:xfrm>
          <a:prstGeom prst="rect">
            <a:avLst/>
          </a:prstGeom>
        </p:spPr>
      </p:pic>
    </p:spTree>
    <p:extLst>
      <p:ext uri="{BB962C8B-B14F-4D97-AF65-F5344CB8AC3E}">
        <p14:creationId xmlns:p14="http://schemas.microsoft.com/office/powerpoint/2010/main" val="33503415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699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55"/>
            <a:ext cx="9144000" cy="6837889"/>
          </a:xfrm>
          <a:prstGeom prst="rect">
            <a:avLst/>
          </a:prstGeom>
        </p:spPr>
      </p:pic>
    </p:spTree>
    <p:extLst>
      <p:ext uri="{BB962C8B-B14F-4D97-AF65-F5344CB8AC3E}">
        <p14:creationId xmlns:p14="http://schemas.microsoft.com/office/powerpoint/2010/main" val="5412756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36288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30813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Orto Botanico di Palermo</a:t>
            </a:r>
          </a:p>
        </p:txBody>
      </p:sp>
      <p:sp>
        <p:nvSpPr>
          <p:cNvPr id="3" name="2 Marcador de contenido"/>
          <p:cNvSpPr>
            <a:spLocks noGrp="1"/>
          </p:cNvSpPr>
          <p:nvPr>
            <p:ph idx="1"/>
          </p:nvPr>
        </p:nvSpPr>
        <p:spPr/>
        <p:txBody>
          <a:bodyPr/>
          <a:lstStyle/>
          <a:p>
            <a:r>
              <a:rPr lang="es-ES" dirty="0"/>
              <a:t>El Orto Botanico di Palermo (Palermo Jardín Botánico) es a la vez un jardín botánico y una institución de investigación y educación del Departamento de Botánica de la Universidad de Palermo . </a:t>
            </a:r>
          </a:p>
          <a:p>
            <a:r>
              <a:rPr lang="es-ES" dirty="0"/>
              <a:t>El jardín se encuentra dentro de la ciudad de Palermo ( 38 ° 06'48 .39 "N 13 ° 22'21 .68" E ), a 10 metros sobre el nivel del mar.</a:t>
            </a:r>
          </a:p>
          <a:p>
            <a:r>
              <a:rPr lang="es-ES" dirty="0"/>
              <a:t> Cubre alrededor de  (a 0 km 2) en la parte superior de la tierra roja que se ha desarrollado en un suelo calcáreo  de  sustrato tufaceous..</a:t>
            </a:r>
          </a:p>
        </p:txBody>
      </p:sp>
    </p:spTree>
    <p:extLst>
      <p:ext uri="{BB962C8B-B14F-4D97-AF65-F5344CB8AC3E}">
        <p14:creationId xmlns:p14="http://schemas.microsoft.com/office/powerpoint/2010/main" val="18884636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131024" cy="5997280"/>
          </a:xfrm>
        </p:spPr>
        <p:txBody>
          <a:bodyPr/>
          <a:lstStyle/>
          <a:p>
            <a:r>
              <a:rPr lang="es-ES" dirty="0"/>
              <a:t>Los primeros inicios de los jardines se remontan a 1779, cuando la Accademia dei Regi Studi creó la cátedra de " Botánica y medicinales propiedades ". Una modesta parcela de terreno se destinó a desarrollar un pequeño jardín botánico dedicado al cultivo de plantas con propiedades medicinales, por el doble objetivo de aprendizaje en general y la mejora de la salud pública .</a:t>
            </a:r>
          </a:p>
          <a:p>
            <a:r>
              <a:rPr lang="es-ES" dirty="0"/>
              <a:t>Esta asignación inicial jardín pronto resultó insuficiente para los fines para los que fue concebido, y en 1786 se decidió trasladar al presente sitio, justo al lado del Piano di San Erasmo , mejor recordado por los lamentables hechos ocurridos allí durante el Inquisición española .</a:t>
            </a:r>
          </a:p>
        </p:txBody>
      </p:sp>
    </p:spTree>
    <p:extLst>
      <p:ext uri="{BB962C8B-B14F-4D97-AF65-F5344CB8AC3E}">
        <p14:creationId xmlns:p14="http://schemas.microsoft.com/office/powerpoint/2010/main" val="39631871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5915000" cy="5925272"/>
          </a:xfrm>
        </p:spPr>
        <p:txBody>
          <a:bodyPr>
            <a:normAutofit/>
          </a:bodyPr>
          <a:lstStyle/>
          <a:p>
            <a:r>
              <a:rPr lang="es-ES" dirty="0"/>
              <a:t>En 1789 la construcción de la parte principal de los edificios administrativos del jardín se inició en un  estilo neoclasico..</a:t>
            </a:r>
          </a:p>
          <a:p>
            <a:r>
              <a:rPr lang="es-ES" dirty="0"/>
              <a:t> Se construye con un edificio central, el Gimnasio, y dos edificios laterales, el tepidarium y el caldarium, diseñado por el francés Léon Dufourny , que también había diseñado una parte de la parte más antigua del jardín, justo al lado del gimnasio. </a:t>
            </a:r>
          </a:p>
          <a:p>
            <a:r>
              <a:rPr lang="es-ES" dirty="0"/>
              <a:t>Su planta rectangular se divide en cuatro cuadriláteros, dentro de la cual las especies se clasifican de acuerdo a Carolus Linnaeus sistema de clasificación ". </a:t>
            </a:r>
          </a:p>
          <a:p>
            <a:r>
              <a:rPr lang="es-ES" dirty="0"/>
              <a:t>El nuevo jardín se inauguró en 1795, y en los años siguientes fue mejorado, con el Aquarium (1798), una gran piscina de alojamiento numerosas especies de plantas acuáticas, y la serra Maria Carolina (o Maria Carolina en invernadero), terminado en 1823. </a:t>
            </a:r>
          </a:p>
        </p:txBody>
      </p:sp>
    </p:spTree>
    <p:extLst>
      <p:ext uri="{BB962C8B-B14F-4D97-AF65-F5344CB8AC3E}">
        <p14:creationId xmlns:p14="http://schemas.microsoft.com/office/powerpoint/2010/main" val="7975123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5987008" cy="5997280"/>
          </a:xfrm>
        </p:spPr>
        <p:txBody>
          <a:bodyPr>
            <a:normAutofit/>
          </a:bodyPr>
          <a:lstStyle/>
          <a:p>
            <a:r>
              <a:rPr lang="es-ES" dirty="0"/>
              <a:t>El nuevo jardín se inauguró en 1795, y en los años siguientes fue mejorado, con el Aquarium (1798), una gran piscina de alojamiento numerosas especies de plantas acuáticas, y la serra Maria Carolina (o Maria Carolina en invernadero), terminado en 1823. </a:t>
            </a:r>
          </a:p>
          <a:p>
            <a:r>
              <a:rPr lang="es-ES" dirty="0"/>
              <a:t>El enorme Ficus macrophylla , que es un emblema y una atracción muy conocida de jardín moderno, fue importado de la Isla Norfolk ( Australia ), en 1845. </a:t>
            </a:r>
          </a:p>
          <a:p>
            <a:r>
              <a:rPr lang="es-ES" dirty="0"/>
              <a:t>Área de hoy, cerca de 10 hectáreas, se alcanzó en 1892, a raíz de las sucesivas prórrogas. En 1913 el Giardino coloniale (jardín Colonial) fue desarrollado junto a los jardines botánicos, pero eso ya no existe. Los jardines han sido gestionados por el Departamento de Botánica desde 1985.</a:t>
            </a:r>
          </a:p>
          <a:p>
            <a:endParaRPr lang="es-ES" dirty="0"/>
          </a:p>
        </p:txBody>
      </p:sp>
    </p:spTree>
    <p:extLst>
      <p:ext uri="{BB962C8B-B14F-4D97-AF65-F5344CB8AC3E}">
        <p14:creationId xmlns:p14="http://schemas.microsoft.com/office/powerpoint/2010/main" val="30695778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059016" cy="5781256"/>
          </a:xfrm>
        </p:spPr>
        <p:txBody>
          <a:bodyPr/>
          <a:lstStyle/>
          <a:p>
            <a:r>
              <a:rPr lang="es-ES" b="1" dirty="0"/>
              <a:t>Gimnasio, Calidarium y tepidarium </a:t>
            </a:r>
          </a:p>
          <a:p>
            <a:r>
              <a:rPr lang="es-ES" dirty="0"/>
              <a:t>El edificio de estilo neoclásico en el centro, conocido como el gimnasio, se encuentra cerca de la puerta de entrada principal. Originalmente se trataba de la oficina principal de la Schola Regia Botanice (escuela de botánica), el Herbario , la biblioteca y la oficina del director.</a:t>
            </a:r>
          </a:p>
          <a:p>
            <a:r>
              <a:rPr lang="es-ES" dirty="0"/>
              <a:t>Dos edificios más pequeños se encuentran a cada lado del Gimnasio en perfecta simetría. </a:t>
            </a:r>
          </a:p>
          <a:p>
            <a:r>
              <a:rPr lang="es-ES" dirty="0"/>
              <a:t>A día de hoy se les llama la Calidarium y el tepidarium porque originalmente alojados plantas de zonas cálidas y templadas, respectivamente (caldo que significa "caliente" en italiano ).</a:t>
            </a:r>
          </a:p>
        </p:txBody>
      </p:sp>
    </p:spTree>
    <p:extLst>
      <p:ext uri="{BB962C8B-B14F-4D97-AF65-F5344CB8AC3E}">
        <p14:creationId xmlns:p14="http://schemas.microsoft.com/office/powerpoint/2010/main" val="26188490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915000" cy="6069288"/>
          </a:xfrm>
        </p:spPr>
        <p:txBody>
          <a:bodyPr>
            <a:normAutofit/>
          </a:bodyPr>
          <a:lstStyle/>
          <a:p>
            <a:r>
              <a:rPr lang="es-ES" b="1" dirty="0"/>
              <a:t>Sección Linneian</a:t>
            </a:r>
          </a:p>
          <a:p>
            <a:r>
              <a:rPr lang="es-ES" dirty="0"/>
              <a:t>El es la parte más antigua de los jardines, dispuestos en forma rectangular y está dividido en cuatro cuadriláteros, los "cuartetos" (o quartini). Cada cuarteta está dividida en canteros, en el que las plantas se organizaron originalmente a lo largo de las líneas el sistema de clasificación de Linneo . El diseño de esta sección ha ido cambiando con el tiempo para mostrar ciertos especímenes a expensas de otros que ya se han ido. </a:t>
            </a:r>
          </a:p>
          <a:p>
            <a:r>
              <a:rPr lang="es-ES" dirty="0"/>
              <a:t>En el centro de esta sección, es la "cruz" particularmente evocador, la pequeña plaza que resulta de la intersección del eje central (el centrale Viale) con la avenida con árboles de palmeras (el delle palme Viale).</a:t>
            </a:r>
          </a:p>
        </p:txBody>
      </p:sp>
    </p:spTree>
    <p:extLst>
      <p:ext uri="{BB962C8B-B14F-4D97-AF65-F5344CB8AC3E}">
        <p14:creationId xmlns:p14="http://schemas.microsoft.com/office/powerpoint/2010/main" val="34883689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131024" cy="6141296"/>
          </a:xfrm>
        </p:spPr>
        <p:txBody>
          <a:bodyPr/>
          <a:lstStyle/>
          <a:p>
            <a:r>
              <a:rPr lang="es-ES" b="1" dirty="0"/>
              <a:t>El acuario y otras características del agua </a:t>
            </a:r>
          </a:p>
          <a:p>
            <a:r>
              <a:rPr lang="es-ES" dirty="0"/>
              <a:t>El acuario , una gran piscina redonda dividida en 24 secciones, se encuentra al final de la avenida central. </a:t>
            </a:r>
          </a:p>
          <a:p>
            <a:r>
              <a:rPr lang="es-ES" dirty="0"/>
              <a:t>El diseño consiste en tres anillos concéntricos que se dividen en 8 trozos, siendo cada uno un hogar de una gran variedad de flora acqautic.</a:t>
            </a:r>
          </a:p>
          <a:p>
            <a:r>
              <a:rPr lang="es-ES" dirty="0"/>
              <a:t>La "laguna" está situado a pocos metros más abajo del Acquariam y es otra fuente de agua abundante en el que las plantas se disponen de manera informal. </a:t>
            </a:r>
          </a:p>
          <a:p>
            <a:r>
              <a:rPr lang="es-ES" dirty="0"/>
              <a:t>Otros estanques más pequeños se encuentran en las cuartetas de la sección Linneian.</a:t>
            </a:r>
          </a:p>
        </p:txBody>
      </p:sp>
    </p:spTree>
    <p:extLst>
      <p:ext uri="{BB962C8B-B14F-4D97-AF65-F5344CB8AC3E}">
        <p14:creationId xmlns:p14="http://schemas.microsoft.com/office/powerpoint/2010/main" val="33814278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131024" cy="6069288"/>
          </a:xfrm>
        </p:spPr>
        <p:txBody>
          <a:bodyPr>
            <a:normAutofit/>
          </a:bodyPr>
          <a:lstStyle/>
          <a:p>
            <a:r>
              <a:rPr lang="es-ES" dirty="0"/>
              <a:t>Los invernaderos </a:t>
            </a:r>
          </a:p>
          <a:p>
            <a:r>
              <a:rPr lang="es-ES" dirty="0"/>
              <a:t>Con el tiempo los jardines se han beneficiado del desarrollo de una serie de invernaderos que forman actualmente una superficie de unos 1.300 mq.</a:t>
            </a:r>
          </a:p>
          <a:p>
            <a:r>
              <a:rPr lang="es-ES" dirty="0"/>
              <a:t>El más antiguo de estos invernaderos es la serra Maria Carolina (serra es italiano para invernadero), un regalo de la reina María Carolina de Austria , también conocido como el Giardino d'Inverno (jardín de invierno). </a:t>
            </a:r>
          </a:p>
          <a:p>
            <a:r>
              <a:rPr lang="es-ES" dirty="0"/>
              <a:t>Originalmente fue construido de madera y calentado por las estufas, en el transcurso de la segunda mitad del siglo XIX, fue reconstruido totalmente de hierro fundido.</a:t>
            </a:r>
          </a:p>
        </p:txBody>
      </p:sp>
    </p:spTree>
    <p:extLst>
      <p:ext uri="{BB962C8B-B14F-4D97-AF65-F5344CB8AC3E}">
        <p14:creationId xmlns:p14="http://schemas.microsoft.com/office/powerpoint/2010/main" val="2417681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131024" cy="5997280"/>
          </a:xfrm>
        </p:spPr>
        <p:txBody>
          <a:bodyPr/>
          <a:lstStyle/>
          <a:p>
            <a:r>
              <a:rPr lang="es-ES" dirty="0"/>
              <a:t>Otros invernaderos son:</a:t>
            </a:r>
          </a:p>
          <a:p>
            <a:r>
              <a:rPr lang="es-ES" dirty="0"/>
              <a:t>el invernadero de plantas suculentas, que contiene las plantas de zonas áridas en caliente;</a:t>
            </a:r>
          </a:p>
          <a:p>
            <a:r>
              <a:rPr lang="es-ES" dirty="0"/>
              <a:t>el invernadero experimental, que, actualmente, los plátanos y papaya de las casas;</a:t>
            </a:r>
          </a:p>
          <a:p>
            <a:r>
              <a:rPr lang="es-ES" dirty="0"/>
              <a:t>el invernadero de la región, que contiene las plantas de las zonas cálido-húmedo;</a:t>
            </a:r>
          </a:p>
          <a:p>
            <a:r>
              <a:rPr lang="es-ES" dirty="0"/>
              <a:t>el invernadero para la conservación de plantas suculentas, un anexo del Departamento de Botánica;</a:t>
            </a:r>
          </a:p>
          <a:p>
            <a:r>
              <a:rPr lang="es-ES" dirty="0"/>
              <a:t>el invernadero de helechos</a:t>
            </a:r>
          </a:p>
        </p:txBody>
      </p:sp>
    </p:spTree>
    <p:extLst>
      <p:ext uri="{BB962C8B-B14F-4D97-AF65-F5344CB8AC3E}">
        <p14:creationId xmlns:p14="http://schemas.microsoft.com/office/powerpoint/2010/main" val="34819562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normAutofit/>
          </a:bodyPr>
          <a:lstStyle/>
          <a:p>
            <a:r>
              <a:rPr lang="es-ES" dirty="0"/>
              <a:t>Los jardines son actualmente el hogar de al menos 12.000 especies diferentes.</a:t>
            </a:r>
          </a:p>
          <a:p>
            <a:r>
              <a:rPr lang="es-ES" dirty="0"/>
              <a:t>Después de haber sido desarrollados durante la gran época de la exploración , entre la segunda mitad del siglo 19 y las primeras décadas del siglo 20 los jardines se convirtieron en un importante punto de referencia para los grandes jardines botánicos de Europa del Norte .</a:t>
            </a:r>
          </a:p>
          <a:p>
            <a:r>
              <a:rPr lang="es-ES" dirty="0"/>
              <a:t> Debido al clima favorable de Palermo, transfirieron a un buen número de especies tropicales desconocidas, mal clasificados y exóticas . En este contexto, la relación entre el Jardín Botánico de Berlín , bajo la dirección de Adolf Engler , y los de las áreas provenientes del nuevo mundo ha demostrado ser extremadamente importante.</a:t>
            </a:r>
          </a:p>
        </p:txBody>
      </p:sp>
    </p:spTree>
    <p:extLst>
      <p:ext uri="{BB962C8B-B14F-4D97-AF65-F5344CB8AC3E}">
        <p14:creationId xmlns:p14="http://schemas.microsoft.com/office/powerpoint/2010/main" val="1325039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491064" cy="5565232"/>
          </a:xfrm>
        </p:spPr>
        <p:txBody>
          <a:bodyPr>
            <a:normAutofit/>
          </a:bodyPr>
          <a:lstStyle/>
          <a:p>
            <a:r>
              <a:rPr lang="es-ES" dirty="0"/>
              <a:t>Como ejemplo ilustrativo de la función del Jardín Botánico de Palermo, considere la introducción en el Mediterráneo de la mandarina (Citrus deliciosa) e el níspero ( Eriobotrya japonica ).</a:t>
            </a:r>
          </a:p>
          <a:p>
            <a:r>
              <a:rPr lang="es-ES" dirty="0"/>
              <a:t>Las plantaciones linneian primeras consistían en 1.580 especies diferentes, de las cuales 658 siguen existiendo. De estas muestras, el más notable es el poderoso Ginkgo biloba .</a:t>
            </a:r>
          </a:p>
          <a:p>
            <a:r>
              <a:rPr lang="es-ES" dirty="0"/>
              <a:t>En el acuario muchas especies de Nymphaea se encuentran, incluyendo Nymphaea alba , Nymphaea tuberosa híbridos de Nymphaea × marliacea , la multicolor lutea Nuphar y Nelumbum nucifera . </a:t>
            </a:r>
          </a:p>
        </p:txBody>
      </p:sp>
    </p:spTree>
    <p:extLst>
      <p:ext uri="{BB962C8B-B14F-4D97-AF65-F5344CB8AC3E}">
        <p14:creationId xmlns:p14="http://schemas.microsoft.com/office/powerpoint/2010/main" val="13602142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76672"/>
            <a:ext cx="6120680" cy="5997280"/>
          </a:xfrm>
        </p:spPr>
        <p:txBody>
          <a:bodyPr>
            <a:normAutofit/>
          </a:bodyPr>
          <a:lstStyle/>
          <a:p>
            <a:r>
              <a:rPr lang="es-ES" dirty="0"/>
              <a:t>Por otra parte, en las áreas, además, porque no están sumergidos pero húmedo, sin embargo, uno encuentra Alocasia , Colocasia , Zantedeschia , mientras que en un estanque cercano, el laghetto llamada, Papiro egipcio (Cyperus papyrus) y otras ciperáceas como Scirpus lacustris y Cyperus alternifolius son absolutamente próspera.</a:t>
            </a:r>
          </a:p>
          <a:p>
            <a:r>
              <a:rPr lang="es-ES" dirty="0"/>
              <a:t>. No muy lejos se puede ver la planta más alta de los jardines, un magnífico Araucaria columnaris , y el mayor general en términos de volumen, un espécimen gigantescas de Ficus macrophylla , con sus típicas aéreas raíces , importados de la isla de Norfolk (un territorio de Australia en el Océano Pacífico ), en 1845. </a:t>
            </a:r>
          </a:p>
          <a:p>
            <a:r>
              <a:rPr lang="es-ES" dirty="0"/>
              <a:t>También es un nativo de la costa este de Australia y es conocida como la bahía de Moreton Fig .</a:t>
            </a:r>
          </a:p>
          <a:p>
            <a:endParaRPr lang="es-ES" dirty="0"/>
          </a:p>
        </p:txBody>
      </p:sp>
    </p:spTree>
    <p:extLst>
      <p:ext uri="{BB962C8B-B14F-4D97-AF65-F5344CB8AC3E}">
        <p14:creationId xmlns:p14="http://schemas.microsoft.com/office/powerpoint/2010/main" val="26050546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lstStyle/>
          <a:p>
            <a:r>
              <a:rPr lang="es-ES" dirty="0"/>
              <a:t>Varias especies de bambú crecen cerca y directamente detrás de aquí, encima de una pequeña colina artificial, hay un espécimen sano del drago árbol ( Dracaena draco ). </a:t>
            </a:r>
          </a:p>
          <a:p>
            <a:r>
              <a:rPr lang="es-ES" dirty="0"/>
              <a:t>El giardino un succulente (el jardín de suculentas ) de la zona bioecológicos es el hogar de numerosas especies del género Aloe e otras plantas de las regiones áridas, incluyendo Cereus , Crassula , Euphorbia y Opuntia .</a:t>
            </a:r>
          </a:p>
          <a:p>
            <a:r>
              <a:rPr lang="es-ES" dirty="0"/>
              <a:t> Junto a la colección de plantas suculentas, hay un enorme ejemplar de Ficus rubiginosa , recreando un ambiente que recuerda a una selva tropical  .</a:t>
            </a:r>
          </a:p>
        </p:txBody>
      </p:sp>
    </p:spTree>
    <p:extLst>
      <p:ext uri="{BB962C8B-B14F-4D97-AF65-F5344CB8AC3E}">
        <p14:creationId xmlns:p14="http://schemas.microsoft.com/office/powerpoint/2010/main" val="30859579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19056" cy="6141296"/>
          </a:xfrm>
        </p:spPr>
        <p:txBody>
          <a:bodyPr>
            <a:normAutofit/>
          </a:bodyPr>
          <a:lstStyle/>
          <a:p>
            <a:r>
              <a:rPr lang="es-ES" dirty="0"/>
              <a:t>En el área que contiene Cycadetum hay ciertas especies de cicadi que tienen una historia notable. De ellos tenemos revoluta Cycas , donada por la reina María Carolina , en 1793, fue el primer espécimen de encontrar un hogar permanente en Europa. </a:t>
            </a:r>
          </a:p>
          <a:p>
            <a:r>
              <a:rPr lang="es-ES" dirty="0"/>
              <a:t>En la siguiente etapa de desarrollo de los jardines Zamiaceae Ceratozamia mexicana y Dioon edule , ambos introducidos desde México , al igual que Cycas circinalis , una elegante especie del subcontinente indio . En 1997, la colección se ha mejorado aún más con la adquisición de una variedad de especímenes dignos, incluyendo Dioon spinulosum , Encephalartos altensteinii , Encephalartos longifolius , Encephalartos villosus , Macrozamia moorei y Zamia furfuracea .</a:t>
            </a:r>
          </a:p>
        </p:txBody>
      </p:sp>
    </p:spTree>
    <p:extLst>
      <p:ext uri="{BB962C8B-B14F-4D97-AF65-F5344CB8AC3E}">
        <p14:creationId xmlns:p14="http://schemas.microsoft.com/office/powerpoint/2010/main" val="10912465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419056" cy="5925272"/>
          </a:xfrm>
        </p:spPr>
        <p:txBody>
          <a:bodyPr>
            <a:normAutofit/>
          </a:bodyPr>
          <a:lstStyle/>
          <a:p>
            <a:r>
              <a:rPr lang="es-ES" dirty="0"/>
              <a:t>En el área dedicada a las palmas uno puede encontrar Chamaerops humilis , la única palmera nativa de Sicilia, y numerosas palmeras exóticas, en la que los jardines son especialmente bendecidos. </a:t>
            </a:r>
          </a:p>
          <a:p>
            <a:r>
              <a:rPr lang="es-ES" dirty="0"/>
              <a:t>Entre las piezas tanto en maceta y totalmente cultivadas, se puede contar con unos buenos 34 géneros y unas 80 especies. El género Washingtonia está representado por W. filifera , que floreció en Palermo por primera vez en la historia, y por W. robusta . </a:t>
            </a:r>
          </a:p>
          <a:p>
            <a:r>
              <a:rPr lang="es-ES" dirty="0"/>
              <a:t>En el género de Phoenix , aparte de la común fecha ( Phoenix dactylifera ) también hay P. rupicola , P. reclinata , P. canariensis , P. roebelinii y P. teophrastii . También hay muchos otros géneros: Chamaedorea , Brahea , Sabal , Erythea , Livistona , Howea y Trachycarpus .</a:t>
            </a:r>
          </a:p>
        </p:txBody>
      </p:sp>
    </p:spTree>
    <p:extLst>
      <p:ext uri="{BB962C8B-B14F-4D97-AF65-F5344CB8AC3E}">
        <p14:creationId xmlns:p14="http://schemas.microsoft.com/office/powerpoint/2010/main" val="1919337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El Giardino d'Inverno (Winter Garden) es el hogar de varias especies nativas de los climas más cálidos de África , América Central , América del Sur , Asia y Australia . </a:t>
            </a:r>
          </a:p>
          <a:p>
            <a:r>
              <a:rPr lang="es-ES" dirty="0"/>
              <a:t>Entre los que merecen una breve mención, tenemos el café de la planta ( Coffea arabica ), papaya ( Carica papaya ), numerosas especies de Bougainvillea , la canela ( Cinnamomum ceylanicum ), ( Parmentiera cereifera ) y mimosa ( Mimosa spegazzinii ). </a:t>
            </a:r>
          </a:p>
          <a:p>
            <a:r>
              <a:rPr lang="es-ES" dirty="0"/>
              <a:t>En la Regione della serra (invernadero de las regiones), existen especímenes en maceta de ( Ravenala madagascariensis ) (la palma del viajero) y varias especies de Anthurium , Codiaeum , Pandanus y otras plantas de climas tropicales y ecuatoriales.</a:t>
            </a:r>
          </a:p>
        </p:txBody>
      </p:sp>
    </p:spTree>
    <p:extLst>
      <p:ext uri="{BB962C8B-B14F-4D97-AF65-F5344CB8AC3E}">
        <p14:creationId xmlns:p14="http://schemas.microsoft.com/office/powerpoint/2010/main" val="14427965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419056" cy="6213304"/>
          </a:xfrm>
        </p:spPr>
        <p:txBody>
          <a:bodyPr>
            <a:normAutofit/>
          </a:bodyPr>
          <a:lstStyle/>
          <a:p>
            <a:r>
              <a:rPr lang="es-ES" dirty="0"/>
              <a:t>Dos invernaderos más pequeños se encuentran junto a éste, la vivienda orquídeas y plantas carnívoras , respectivamente. </a:t>
            </a:r>
          </a:p>
          <a:p>
            <a:r>
              <a:rPr lang="es-ES" dirty="0"/>
              <a:t>También es notable la colección de plantas suculentas que figuran en el invernadero de título similar, entre los que encontramos ejemplares de Echinocactus grusonii de dimensiones considerables.</a:t>
            </a:r>
          </a:p>
          <a:p>
            <a:r>
              <a:rPr lang="es-ES" dirty="0"/>
              <a:t>En el Settore Sperimentale delle e Piante Utili (zona experimental y la zona de las plantaciones de prácticas) plantas que producen alimentos se exhiben, como la caña de azúcar (Saccharum officinarum) y ( Sorgo saccharatum ), ambos utilizados para la producción de azúcar ; aguacate (Persea americana) , diferentes cultivares de banano ( Musa acuminata x balbisiana ). </a:t>
            </a:r>
          </a:p>
        </p:txBody>
      </p:sp>
    </p:spTree>
    <p:extLst>
      <p:ext uri="{BB962C8B-B14F-4D97-AF65-F5344CB8AC3E}">
        <p14:creationId xmlns:p14="http://schemas.microsoft.com/office/powerpoint/2010/main" val="3164526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059016" cy="5493224"/>
          </a:xfrm>
        </p:spPr>
        <p:txBody>
          <a:bodyPr/>
          <a:lstStyle/>
          <a:p>
            <a:r>
              <a:rPr lang="es-ES" dirty="0"/>
              <a:t>Por no hablar de una extensa colección de vegetales de plantas con más de 100 variedades de gran interés histórico y de gran importancia en términos de la conservación de un patrimonio genético local.</a:t>
            </a:r>
          </a:p>
          <a:p>
            <a:r>
              <a:rPr lang="es-ES" dirty="0"/>
              <a:t> Por último tenemos las plantaciones medicinales, incluyendo Artemisia absinthium , Datura stramonium , ginseng ( Withania somnífera ), la camphour ( Cinnamomum camphora ) y el opio de la amapola ( Papaver somniferum ).</a:t>
            </a:r>
          </a:p>
          <a:p>
            <a:endParaRPr lang="es-ES" dirty="0"/>
          </a:p>
        </p:txBody>
      </p:sp>
    </p:spTree>
    <p:extLst>
      <p:ext uri="{BB962C8B-B14F-4D97-AF65-F5344CB8AC3E}">
        <p14:creationId xmlns:p14="http://schemas.microsoft.com/office/powerpoint/2010/main" val="7078302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30927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57608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62238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8" y="0"/>
            <a:ext cx="42862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4938" y="0"/>
            <a:ext cx="4839062" cy="6822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38473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81830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829207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39915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7177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52353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922605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422277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50604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7114903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659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38779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98984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54684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91505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70520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39856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60" y="1371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72425265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2" y="0"/>
            <a:ext cx="4766672" cy="6839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2576"/>
            <a:ext cx="4591824" cy="6858000"/>
          </a:xfrm>
          <a:prstGeom prst="rect">
            <a:avLst/>
          </a:prstGeom>
        </p:spPr>
      </p:pic>
    </p:spTree>
    <p:extLst>
      <p:ext uri="{BB962C8B-B14F-4D97-AF65-F5344CB8AC3E}">
        <p14:creationId xmlns:p14="http://schemas.microsoft.com/office/powerpoint/2010/main" val="18360481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87424"/>
            <a:ext cx="9144000" cy="7245424"/>
          </a:xfrm>
          <a:prstGeom prst="rect">
            <a:avLst/>
          </a:prstGeom>
        </p:spPr>
      </p:pic>
    </p:spTree>
    <p:extLst>
      <p:ext uri="{BB962C8B-B14F-4D97-AF65-F5344CB8AC3E}">
        <p14:creationId xmlns:p14="http://schemas.microsoft.com/office/powerpoint/2010/main" val="36198824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81207594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549" t="4853" r="3208" b="8596"/>
          <a:stretch/>
        </p:blipFill>
        <p:spPr>
          <a:xfrm>
            <a:off x="0" y="0"/>
            <a:ext cx="9144000" cy="6858000"/>
          </a:xfrm>
          <a:prstGeom prst="rect">
            <a:avLst/>
          </a:prstGeom>
        </p:spPr>
      </p:pic>
    </p:spTree>
    <p:extLst>
      <p:ext uri="{BB962C8B-B14F-4D97-AF65-F5344CB8AC3E}">
        <p14:creationId xmlns:p14="http://schemas.microsoft.com/office/powerpoint/2010/main" val="122521919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679478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28476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14483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7626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32799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4167" t="4221" r="2334" b="8668"/>
          <a:stretch/>
        </p:blipFill>
        <p:spPr>
          <a:xfrm>
            <a:off x="0" y="0"/>
            <a:ext cx="4644008" cy="3861048"/>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2464" t="5576" r="2709" b="9589"/>
          <a:stretch/>
        </p:blipFill>
        <p:spPr>
          <a:xfrm>
            <a:off x="4644008" y="0"/>
            <a:ext cx="4499992" cy="386104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2" y="3573016"/>
            <a:ext cx="9144000" cy="3284984"/>
          </a:xfrm>
          <a:prstGeom prst="rect">
            <a:avLst/>
          </a:prstGeom>
        </p:spPr>
      </p:pic>
    </p:spTree>
    <p:extLst>
      <p:ext uri="{BB962C8B-B14F-4D97-AF65-F5344CB8AC3E}">
        <p14:creationId xmlns:p14="http://schemas.microsoft.com/office/powerpoint/2010/main" val="39413341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525" t="6410" r="2475" b="5449"/>
          <a:stretch/>
        </p:blipFill>
        <p:spPr>
          <a:xfrm>
            <a:off x="0" y="0"/>
            <a:ext cx="4495800" cy="285293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11" y="2852936"/>
            <a:ext cx="9144000" cy="425242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5800" y="0"/>
            <a:ext cx="4648200" cy="2852936"/>
          </a:xfrm>
          <a:prstGeom prst="rect">
            <a:avLst/>
          </a:prstGeom>
        </p:spPr>
      </p:pic>
    </p:spTree>
    <p:extLst>
      <p:ext uri="{BB962C8B-B14F-4D97-AF65-F5344CB8AC3E}">
        <p14:creationId xmlns:p14="http://schemas.microsoft.com/office/powerpoint/2010/main" val="158956791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57400"/>
            <a:ext cx="9144000" cy="4572000"/>
          </a:xfrm>
          <a:prstGeom prst="rect">
            <a:avLst/>
          </a:prstGeom>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2780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12629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245745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21368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0" y="0"/>
            <a:ext cx="9252520" cy="6858000"/>
          </a:xfrm>
          <a:prstGeom prst="rect">
            <a:avLst/>
          </a:prstGeom>
        </p:spPr>
      </p:pic>
    </p:spTree>
    <p:extLst>
      <p:ext uri="{BB962C8B-B14F-4D97-AF65-F5344CB8AC3E}">
        <p14:creationId xmlns:p14="http://schemas.microsoft.com/office/powerpoint/2010/main" val="34181760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56"/>
          <a:stretch/>
        </p:blipFill>
        <p:spPr>
          <a:xfrm>
            <a:off x="0" y="0"/>
            <a:ext cx="9144000" cy="6857999"/>
          </a:xfrm>
          <a:prstGeom prst="rect">
            <a:avLst/>
          </a:prstGeom>
        </p:spPr>
      </p:pic>
    </p:spTree>
    <p:extLst>
      <p:ext uri="{BB962C8B-B14F-4D97-AF65-F5344CB8AC3E}">
        <p14:creationId xmlns:p14="http://schemas.microsoft.com/office/powerpoint/2010/main" val="40470455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25783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5393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800850"/>
          </a:xfrm>
          <a:prstGeom prst="rect">
            <a:avLst/>
          </a:prstGeom>
        </p:spPr>
      </p:pic>
    </p:spTree>
    <p:extLst>
      <p:ext uri="{BB962C8B-B14F-4D97-AF65-F5344CB8AC3E}">
        <p14:creationId xmlns:p14="http://schemas.microsoft.com/office/powerpoint/2010/main" val="12211706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673825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678206" cy="25329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32932"/>
            <a:ext cx="2678206" cy="26517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184656"/>
            <a:ext cx="2678206" cy="167334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78206" y="0"/>
            <a:ext cx="6591554" cy="6923137"/>
          </a:xfrm>
          <a:prstGeom prst="rect">
            <a:avLst/>
          </a:prstGeom>
        </p:spPr>
      </p:pic>
    </p:spTree>
    <p:extLst>
      <p:ext uri="{BB962C8B-B14F-4D97-AF65-F5344CB8AC3E}">
        <p14:creationId xmlns:p14="http://schemas.microsoft.com/office/powerpoint/2010/main" val="163299227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447739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686225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45268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34497460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472659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999" t="3960" r="2637" b="8390"/>
          <a:stretch/>
        </p:blipFill>
        <p:spPr>
          <a:xfrm>
            <a:off x="0" y="0"/>
            <a:ext cx="9144000" cy="6858000"/>
          </a:xfrm>
          <a:prstGeom prst="rect">
            <a:avLst/>
          </a:prstGeom>
        </p:spPr>
      </p:pic>
    </p:spTree>
    <p:extLst>
      <p:ext uri="{BB962C8B-B14F-4D97-AF65-F5344CB8AC3E}">
        <p14:creationId xmlns:p14="http://schemas.microsoft.com/office/powerpoint/2010/main" val="4019793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166" t="4606" r="2335" b="7805"/>
          <a:stretch/>
        </p:blipFill>
        <p:spPr>
          <a:xfrm>
            <a:off x="0" y="0"/>
            <a:ext cx="9144000" cy="6858000"/>
          </a:xfrm>
          <a:prstGeom prst="rect">
            <a:avLst/>
          </a:prstGeom>
        </p:spPr>
      </p:pic>
    </p:spTree>
    <p:extLst>
      <p:ext uri="{BB962C8B-B14F-4D97-AF65-F5344CB8AC3E}">
        <p14:creationId xmlns:p14="http://schemas.microsoft.com/office/powerpoint/2010/main" val="116216584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30212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3477"/>
          <a:stretch/>
        </p:blipFill>
        <p:spPr>
          <a:xfrm>
            <a:off x="0" y="0"/>
            <a:ext cx="9144000" cy="6857999"/>
          </a:xfrm>
          <a:prstGeom prst="rect">
            <a:avLst/>
          </a:prstGeom>
        </p:spPr>
      </p:pic>
    </p:spTree>
    <p:extLst>
      <p:ext uri="{BB962C8B-B14F-4D97-AF65-F5344CB8AC3E}">
        <p14:creationId xmlns:p14="http://schemas.microsoft.com/office/powerpoint/2010/main" val="24941444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219609603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7937886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00" t="5356" r="3333" b="9310"/>
          <a:stretch/>
        </p:blipFill>
        <p:spPr>
          <a:xfrm>
            <a:off x="0" y="0"/>
            <a:ext cx="9144000" cy="6857999"/>
          </a:xfrm>
          <a:prstGeom prst="rect">
            <a:avLst/>
          </a:prstGeom>
        </p:spPr>
      </p:pic>
    </p:spTree>
    <p:extLst>
      <p:ext uri="{BB962C8B-B14F-4D97-AF65-F5344CB8AC3E}">
        <p14:creationId xmlns:p14="http://schemas.microsoft.com/office/powerpoint/2010/main" val="298837246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763213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04464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625" t="3252" r="2298" b="7208"/>
          <a:stretch/>
        </p:blipFill>
        <p:spPr>
          <a:xfrm>
            <a:off x="0" y="0"/>
            <a:ext cx="9144000" cy="6858000"/>
          </a:xfrm>
          <a:prstGeom prst="rect">
            <a:avLst/>
          </a:prstGeom>
        </p:spPr>
      </p:pic>
    </p:spTree>
    <p:extLst>
      <p:ext uri="{BB962C8B-B14F-4D97-AF65-F5344CB8AC3E}">
        <p14:creationId xmlns:p14="http://schemas.microsoft.com/office/powerpoint/2010/main" val="335528301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4137" t="3556" r="4831" b="7556"/>
          <a:stretch/>
        </p:blipFill>
        <p:spPr>
          <a:xfrm>
            <a:off x="0" y="0"/>
            <a:ext cx="4556760" cy="6857999"/>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2669" t="3285" r="2251" b="4276"/>
          <a:stretch/>
        </p:blipFill>
        <p:spPr>
          <a:xfrm>
            <a:off x="4556760" y="0"/>
            <a:ext cx="4587240" cy="6858000"/>
          </a:xfrm>
          <a:prstGeom prst="rect">
            <a:avLst/>
          </a:prstGeom>
        </p:spPr>
      </p:pic>
    </p:spTree>
    <p:extLst>
      <p:ext uri="{BB962C8B-B14F-4D97-AF65-F5344CB8AC3E}">
        <p14:creationId xmlns:p14="http://schemas.microsoft.com/office/powerpoint/2010/main" val="335933421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25766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426437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505056" cy="6858000"/>
          </a:xfrm>
          <a:prstGeom prst="rect">
            <a:avLst/>
          </a:prstGeom>
        </p:spPr>
      </p:pic>
    </p:spTree>
    <p:extLst>
      <p:ext uri="{BB962C8B-B14F-4D97-AF65-F5344CB8AC3E}">
        <p14:creationId xmlns:p14="http://schemas.microsoft.com/office/powerpoint/2010/main" val="354783479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8085273"/>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183</TotalTime>
  <Words>3465</Words>
  <Application>Microsoft Office PowerPoint</Application>
  <PresentationFormat>Presentación en pantalla (4:3)</PresentationFormat>
  <Paragraphs>333</Paragraphs>
  <Slides>151</Slides>
  <Notes>125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151</vt:i4>
      </vt:variant>
    </vt:vector>
  </HeadingPairs>
  <TitlesOfParts>
    <vt:vector size="156" baseType="lpstr">
      <vt:lpstr>Arial</vt:lpstr>
      <vt:lpstr>Calibri</vt:lpstr>
      <vt:lpstr>Trebuchet MS</vt:lpstr>
      <vt:lpstr>Wingdings 3</vt:lpstr>
      <vt:lpstr>Faceta</vt:lpstr>
      <vt:lpstr>EUROPA.-LA VUELTA AL MUNDO EN 885 JARDINES.-ITALIA.-SICILIA Jardin Botanico de Catania y Palermo</vt:lpstr>
      <vt:lpstr>ORTO BOTANICO DI CATANIA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di Palermo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JARDINES.-ITALIA.-SICILIA jardin botanico de catania</dc:title>
  <dc:creator>Josep</dc:creator>
  <cp:lastModifiedBy>Usuario</cp:lastModifiedBy>
  <cp:revision>17</cp:revision>
  <dcterms:created xsi:type="dcterms:W3CDTF">2014-02-08T19:23:12Z</dcterms:created>
  <dcterms:modified xsi:type="dcterms:W3CDTF">2018-03-12T11:36:40Z</dcterms:modified>
</cp:coreProperties>
</file>