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6" r:id="rId28"/>
    <p:sldId id="287" r:id="rId29"/>
    <p:sldId id="288" r:id="rId30"/>
    <p:sldId id="289" r:id="rId31"/>
    <p:sldId id="264" r:id="rId32"/>
    <p:sldId id="260" r:id="rId33"/>
    <p:sldId id="293" r:id="rId34"/>
    <p:sldId id="291" r:id="rId35"/>
    <p:sldId id="294" r:id="rId36"/>
    <p:sldId id="275" r:id="rId37"/>
    <p:sldId id="285" r:id="rId38"/>
    <p:sldId id="290" r:id="rId39"/>
    <p:sldId id="292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10" r:id="rId54"/>
    <p:sldId id="315" r:id="rId55"/>
    <p:sldId id="312" r:id="rId56"/>
    <p:sldId id="311" r:id="rId57"/>
    <p:sldId id="313" r:id="rId58"/>
    <p:sldId id="314" r:id="rId59"/>
    <p:sldId id="316" r:id="rId60"/>
    <p:sldId id="317" r:id="rId61"/>
    <p:sldId id="318" r:id="rId62"/>
    <p:sldId id="319" r:id="rId63"/>
    <p:sldId id="320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4" r:id="rId76"/>
    <p:sldId id="335" r:id="rId77"/>
    <p:sldId id="354" r:id="rId78"/>
    <p:sldId id="355" r:id="rId79"/>
    <p:sldId id="356" r:id="rId80"/>
    <p:sldId id="357" r:id="rId81"/>
    <p:sldId id="358" r:id="rId82"/>
    <p:sldId id="359" r:id="rId83"/>
    <p:sldId id="347" r:id="rId84"/>
    <p:sldId id="346" r:id="rId85"/>
    <p:sldId id="370" r:id="rId86"/>
    <p:sldId id="336" r:id="rId87"/>
    <p:sldId id="337" r:id="rId88"/>
    <p:sldId id="338" r:id="rId89"/>
    <p:sldId id="339" r:id="rId90"/>
    <p:sldId id="340" r:id="rId91"/>
    <p:sldId id="353" r:id="rId92"/>
    <p:sldId id="341" r:id="rId93"/>
    <p:sldId id="342" r:id="rId94"/>
    <p:sldId id="343" r:id="rId95"/>
    <p:sldId id="344" r:id="rId96"/>
    <p:sldId id="345" r:id="rId97"/>
    <p:sldId id="348" r:id="rId98"/>
    <p:sldId id="349" r:id="rId99"/>
    <p:sldId id="350" r:id="rId100"/>
    <p:sldId id="351" r:id="rId101"/>
    <p:sldId id="360" r:id="rId102"/>
    <p:sldId id="362" r:id="rId103"/>
    <p:sldId id="363" r:id="rId104"/>
    <p:sldId id="364" r:id="rId105"/>
    <p:sldId id="365" r:id="rId106"/>
    <p:sldId id="366" r:id="rId107"/>
    <p:sldId id="367" r:id="rId108"/>
    <p:sldId id="368" r:id="rId109"/>
    <p:sldId id="369" r:id="rId1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14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42F6E5-0FC6-42A8-95B6-0C62C13590B1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728E9A-6B26-4EFD-B283-5F668234592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9630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5944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4362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8250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9333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2102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6712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9854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  <a:r>
              <a:rPr lang="es-ES" dirty="0"/>
              <a:t>gunnera</a:t>
            </a:r>
            <a:r>
              <a:rPr lang="es-ES" baseline="0" dirty="0"/>
              <a:t> </a:t>
            </a:r>
            <a:r>
              <a:rPr lang="es-ES" dirty="0"/>
              <a:t>manicata</a:t>
            </a:r>
            <a:r>
              <a:rPr lang="es-ES" baseline="0" dirty="0"/>
              <a:t> y </a:t>
            </a:r>
            <a:r>
              <a:rPr lang="es-ES" dirty="0"/>
              <a:t>acorus-calamus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6726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46918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Saluzzo.-Imperata</a:t>
            </a:r>
            <a:r>
              <a:rPr lang="it-IT" baseline="0" dirty="0"/>
              <a:t> </a:t>
            </a:r>
            <a:r>
              <a:rPr lang="it-IT" dirty="0"/>
              <a:t>cylindrica</a:t>
            </a:r>
            <a:r>
              <a:rPr lang="it-IT" baseline="0" dirty="0"/>
              <a:t> R</a:t>
            </a:r>
            <a:r>
              <a:rPr lang="it-IT" dirty="0"/>
              <a:t>ed-baron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1430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Saluzzo.-Imperata cylindrica Red-baron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27024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Saluzzo.-Imperata cylindrica Red-baron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14101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78371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27090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87240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45064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10236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64714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43078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24216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99257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64133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88501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3065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55853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26540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52054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53620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13015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88501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42514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8952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09843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83119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87446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83799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Saluzzo.-Pergola de madera de castaño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78779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51919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42257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Saluzzo.-Tetrapanax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18211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93525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Giardini di Villa Bricherasio di Saluzzo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71162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Giardini di Villa Bricherasio di Saluzzo.-Bambues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240933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Giardini Botanici di Stigliano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771810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Giardini Botanici di Stigliano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81387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Giardini Botanici di Stigliano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141534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Giardini Botanici di Stigliano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206353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Giardini Botanici di Stigliano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204465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Giardini Botanici di Stigliano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417980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547989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945677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049644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064517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082469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004556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960943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516536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358503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425206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166617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13307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999773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034483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50371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704500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307897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803612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352349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610604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716409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481518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Sapienza.-Villa Corsini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470878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158418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696491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Sapienza.-Nannorrhops ritchiana (Griff.) Aitch.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625766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Sapienza.- Butia capitata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964005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43469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110063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264762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316222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Sapienza.-Parkinsonia aculeata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470546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047335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530539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426290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Sapienza.-Parkinsonia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2504724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557975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Sapienza.-Viburnum opulus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302940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Sapienza.-Romneya coulterrii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055550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777477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452021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Sapienza.-Jardin japones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538110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0177679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726215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878461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811059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619808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Orto Botanico dell'Università di Roma  La Sapienza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28E9A-6B26-4EFD-B283-5F6682345923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1010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g"/><Relationship Id="rId4" Type="http://schemas.openxmlformats.org/officeDocument/2006/relationships/image" Target="../media/image49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g"/><Relationship Id="rId5" Type="http://schemas.openxmlformats.org/officeDocument/2006/relationships/image" Target="../media/image87.jpg"/><Relationship Id="rId4" Type="http://schemas.openxmlformats.org/officeDocument/2006/relationships/image" Target="../media/image86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gif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jpg"/><Relationship Id="rId4" Type="http://schemas.openxmlformats.org/officeDocument/2006/relationships/image" Target="../media/image103.jp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279976" cy="2736304"/>
          </a:xfrm>
        </p:spPr>
        <p:txBody>
          <a:bodyPr>
            <a:normAutofit fontScale="90000"/>
          </a:bodyPr>
          <a:lstStyle/>
          <a:p>
            <a:r>
              <a:rPr lang="it-IT" sz="3600" dirty="0"/>
              <a:t>EUROPA.-LA VUELTA AL MUNDO EN 885 JARDINES.-ITALIA.- </a:t>
            </a:r>
            <a:r>
              <a:rPr lang="it-IT" sz="3100" dirty="0"/>
              <a:t>Villa Bricherasio di Saluzzo.-Botanici di Stigliano.-Andre Heller Botanic .-Orto dell'Università di Roma  </a:t>
            </a:r>
            <a:endParaRPr lang="es-ES" sz="31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5094312" cy="1371600"/>
          </a:xfrm>
        </p:spPr>
        <p:txBody>
          <a:bodyPr/>
          <a:lstStyle/>
          <a:p>
            <a:r>
              <a:rPr lang="es-ES" dirty="0"/>
              <a:t>Seleccion de textos y fotografías por</a:t>
            </a:r>
          </a:p>
          <a:p>
            <a:r>
              <a:rPr lang="es-ES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105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Jardín botánico de Villa Bricherasio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s-ES" dirty="0"/>
              <a:t>El jardín botánico de Villa Bricherasio es Saluzzo (CN), cubre 12.000 metros cuadrados, con especies de diferentes zonas climáticas.</a:t>
            </a:r>
          </a:p>
          <a:p>
            <a:r>
              <a:rPr lang="es-ES" dirty="0"/>
              <a:t>Encontramos bambú , camelias y estanques con plantas acuáticas flotantes incluyendo la Victoria Amazónica , que gracias al microclima de la zona no necesita invernaderos. Encontramos la alpineto con muchas especies de Crassulaceae , una colección de rosas botánicas inglesas, arbustos como el alcanfor Cinamoumun , el simplex Firmiana , el  Cupressus casmirianum , los eucaliptos de Tasmania y Nueva Zelanda y Gunera manicata del Brasil. También está el área de las gramineas, los árboles de plátano, hortensias y helechos.</a:t>
            </a:r>
          </a:p>
        </p:txBody>
      </p:sp>
    </p:spTree>
    <p:extLst>
      <p:ext uri="{BB962C8B-B14F-4D97-AF65-F5344CB8AC3E}">
        <p14:creationId xmlns:p14="http://schemas.microsoft.com/office/powerpoint/2010/main" val="3573505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137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789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482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73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30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897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0"/>
          <a:stretch/>
        </p:blipFill>
        <p:spPr>
          <a:xfrm>
            <a:off x="36636" y="0"/>
            <a:ext cx="91073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322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942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56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4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2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77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4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964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92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64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8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878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482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51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814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791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97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1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417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386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735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6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57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62"/>
            <a:ext cx="9144000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688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0125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14862" cy="3359497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862" y="0"/>
            <a:ext cx="4529138" cy="3359497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88" y="3359497"/>
            <a:ext cx="4629150" cy="3498503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861" y="3359496"/>
            <a:ext cx="4515991" cy="351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2538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8616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494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31998"/>
            <a:ext cx="4572000" cy="346099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995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903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3037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374" y="0"/>
            <a:ext cx="38993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3983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044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7011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94" b="8125"/>
          <a:stretch/>
        </p:blipFill>
        <p:spPr>
          <a:xfrm>
            <a:off x="-1" y="0"/>
            <a:ext cx="92440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0288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7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185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7724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0" b="6029"/>
          <a:stretch/>
        </p:blipFill>
        <p:spPr>
          <a:xfrm>
            <a:off x="0" y="0"/>
            <a:ext cx="9029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6686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152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0753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333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530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7" y="42862"/>
            <a:ext cx="5715000" cy="379095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4" y="2204865"/>
            <a:ext cx="4513685" cy="469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8817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7424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Giardini Botanici di Stigliano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El Jardín Botánico de Stigliano (en italiano: Giardini Botanici di Stigliano), es un jardín botánico en Canale Monterano, Italia. Forma parte de la asociación Grandi Giardini Italiani.</a:t>
            </a:r>
          </a:p>
          <a:p>
            <a:r>
              <a:rPr lang="es-ES" dirty="0"/>
              <a:t>Los manantiales sulfurosos que aquí se encuentran, son conocidos desde los tiempos de los Etruscos, y denominados como "Acquae Stygianae" por los Romanos.</a:t>
            </a:r>
          </a:p>
          <a:p>
            <a:r>
              <a:rPr lang="es-ES" dirty="0"/>
              <a:t>El parque del hotel se extiende por unas 20 hectáreas, y contiene las ruinas de una termas Romanas, además de bambús, avellanos, aceres, robles, pinos, tamarindos, y entre la fauna se incluyen halcones, garzas, búhos, tejones, hurones, zorros, puercoespines, y comadrejas.</a:t>
            </a:r>
          </a:p>
        </p:txBody>
      </p:sp>
    </p:spTree>
    <p:extLst>
      <p:ext uri="{BB962C8B-B14F-4D97-AF65-F5344CB8AC3E}">
        <p14:creationId xmlns:p14="http://schemas.microsoft.com/office/powerpoint/2010/main" val="35699080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4571219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472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57301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9144000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509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289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1181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15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279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Andre Heller Botanic 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El Jardín Botánico Fundación André Heller , también conocido como el Giardino Botanico A. Hruska, es un jardín botánico situado en los terrenos de la André Heller Fundación por encima del lago de Garda , en la calle Roma, Gardone Riviera , Provincia de Brescia , Lombardía , Italia .</a:t>
            </a:r>
          </a:p>
          <a:p>
            <a:r>
              <a:rPr lang="es-ES" dirty="0"/>
              <a:t>El jardín fue creado alrededor del año 1901 por Arturo Hruska (1889 - 1971), un austríaco dentista y botánico, que desde 1910-1971 recoge muchas especies por razón de su villa, organizados como un denso bosque de bambú , estanques japoneses, arroyos y cascadas, así como las plantas alpinas en barrancos. </a:t>
            </a:r>
          </a:p>
        </p:txBody>
      </p:sp>
    </p:spTree>
    <p:extLst>
      <p:ext uri="{BB962C8B-B14F-4D97-AF65-F5344CB8AC3E}">
        <p14:creationId xmlns:p14="http://schemas.microsoft.com/office/powerpoint/2010/main" val="7511993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467600" cy="5349208"/>
          </a:xfrm>
        </p:spPr>
        <p:txBody>
          <a:bodyPr/>
          <a:lstStyle/>
          <a:p>
            <a:r>
              <a:rPr lang="es-ES" dirty="0"/>
              <a:t>Desde 1988 ha sido propiedad del artista André Heller , y ahora contiene interesantes esculturas de Keith Haring , Roy Lichtenstein , y así sucesivamente, situado entre más de 500 especies, incluyendo cactus , edelweiss , helechos , incluyendo Osmunda regalis , magnolias , orquídeas , lirios de agua, y los árboles.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5596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4545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572000" cy="350100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9"/>
            <a:ext cx="4571999" cy="335699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01009"/>
            <a:ext cx="4572000" cy="337127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72009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447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1652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0405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6808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6397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287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074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53937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748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716016" cy="3429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429000"/>
            <a:ext cx="4427984" cy="3429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8182"/>
            <a:ext cx="4572000" cy="338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8829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945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9396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5419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" y="-71438"/>
            <a:ext cx="9140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2454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4897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021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36"/>
          <a:stretch/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270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34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16608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4862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136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9197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Orto Botanico dell'Università di Roma  La Sapienza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Jardín Botánico L 'de Roma está situado en las laderas del Janículo , en el antiguo parque de Villa Corsini , fue la residencia de Cristina de Suecia .</a:t>
            </a:r>
          </a:p>
          <a:p>
            <a:r>
              <a:rPr lang="es-ES" dirty="0"/>
              <a:t>La estructura depende del Departamento de Biología Ambiental de la " Universidad de Roma" La Sapienza “.</a:t>
            </a:r>
          </a:p>
          <a:p>
            <a:r>
              <a:rPr lang="es-ES" dirty="0"/>
              <a:t> El antepasado del Jardín Botánico de Roma es el Simpliciarius Pontificius Vaticanus (el jardín de hierbas donde las plantas medicinales se cultivaron y útil, presencia constante en los monasterios), que se menciona bajo el Papa Bonifacio VIII </a:t>
            </a:r>
          </a:p>
        </p:txBody>
      </p:sp>
    </p:spTree>
    <p:extLst>
      <p:ext uri="{BB962C8B-B14F-4D97-AF65-F5344CB8AC3E}">
        <p14:creationId xmlns:p14="http://schemas.microsoft.com/office/powerpoint/2010/main" val="193359305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/>
          </a:bodyPr>
          <a:lstStyle/>
          <a:p>
            <a:r>
              <a:rPr lang="es-ES" dirty="0"/>
              <a:t>Un poco más adelante, al final del siglo XIII , hoy en día una inscripción en Capitol menciona un Pomerius buscado por Nicolás III en la colina del Vaticano : era, sin embargo, todavía de una tierra agrícola - la viña, huerta, alfalfa - en el sitio ahora ocupado por jardines y otros edificios del Vaticano, destinados al servicio de los cultivos a la corte papal.</a:t>
            </a:r>
          </a:p>
          <a:p>
            <a:r>
              <a:rPr lang="es-ES" dirty="0"/>
              <a:t>El primer jardín botánico real de Roma fue construido en el siglo XVI por Alejandro VI , y más tarde reconstruida por Pío IV , que también está equipado con un tutor (que también sirvió como guía). Pío V amplió la de confiarle el jardín botánico Michele Mercati . </a:t>
            </a:r>
          </a:p>
        </p:txBody>
      </p:sp>
    </p:spTree>
    <p:extLst>
      <p:ext uri="{BB962C8B-B14F-4D97-AF65-F5344CB8AC3E}">
        <p14:creationId xmlns:p14="http://schemas.microsoft.com/office/powerpoint/2010/main" val="280914538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476672"/>
            <a:ext cx="7467600" cy="6120680"/>
          </a:xfrm>
        </p:spPr>
        <p:txBody>
          <a:bodyPr>
            <a:normAutofit/>
          </a:bodyPr>
          <a:lstStyle/>
          <a:p>
            <a:r>
              <a:rPr lang="es-ES" dirty="0"/>
              <a:t>Después de un período de abandono, Alejandro VII lo convirtió en uno de los jardines botánicos más importantes de Europa, el agua se utiliza del acueducto que Pablo V había llevado desde Bracciano a la Janículo, restaurando el antiguo acueducto de Trajano.</a:t>
            </a:r>
          </a:p>
          <a:p>
            <a:r>
              <a:rPr lang="es-ES" dirty="0"/>
              <a:t>Aunque la primera cátedra de botánica se había establecido en Roma en 1513 , y los estudiantes y profesores pudieron disfrutar de sus observaciones del Jardín Botánico del Vaticano, este se mantuvo, sin embargo, muy privado.</a:t>
            </a:r>
          </a:p>
          <a:p>
            <a:r>
              <a:rPr lang="es-ES" dirty="0"/>
              <a:t> El director del Jardín del Vaticano desde 1601 hasta 1629, John Faber , "fue el primero en llamar a su tema Botánica."  </a:t>
            </a:r>
          </a:p>
        </p:txBody>
      </p:sp>
    </p:spTree>
    <p:extLst>
      <p:ext uri="{BB962C8B-B14F-4D97-AF65-F5344CB8AC3E}">
        <p14:creationId xmlns:p14="http://schemas.microsoft.com/office/powerpoint/2010/main" val="296415436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408712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primer terreno destinado a este uso (todavía se llama, en ese momento, "jardín de hierbas") fue donado a la Universidad por el Papa Alejandro VII Chigi en 1660 , justo debajo de la Fontanone, sacándolo de la huerta del convento de San Pietro in Montorio .</a:t>
            </a:r>
          </a:p>
          <a:p>
            <a:r>
              <a:rPr lang="es-ES" dirty="0"/>
              <a:t> Con la unidad de Italia, en 1883 , el Jardín Botánico llega a su tamaño actual, cuando el Estado adquiere la propiedad del jardín de Villa Corsini.</a:t>
            </a:r>
          </a:p>
          <a:p>
            <a:r>
              <a:rPr lang="es-ES" dirty="0"/>
              <a:t>El primer director, el que en el parque Corsini prácticamente lo abandonó para instalar las primeras colecciones, fue Pietro Romualdo Pirotta ( Pavía 1853 - Roma, 1936 ), profesor de botánica en la Universidad de Roma desde 1883, socio de ' Academia Nacional de Ciencias desde 1910 , componente entre otras cosas.</a:t>
            </a:r>
          </a:p>
        </p:txBody>
      </p:sp>
    </p:spTree>
    <p:extLst>
      <p:ext uri="{BB962C8B-B14F-4D97-AF65-F5344CB8AC3E}">
        <p14:creationId xmlns:p14="http://schemas.microsoft.com/office/powerpoint/2010/main" val="9228358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Por el 1913 , la primera comisión ministerial para la creación del Parque nacional de Abruzzo , fundador en 1924 de la revista Annals of Botany.</a:t>
            </a:r>
          </a:p>
          <a:p>
            <a:r>
              <a:rPr lang="es-ES" dirty="0"/>
              <a:t>El Jardín Botánico de Roma cuenta actualmente con una superficie de 12 hectáreas, en un lugar protegido de la pendiente de la cara noreste y soleado Janículo en el piso. El riego y algunas corrientes con cultivos acuáticos son alimentados desde arriba Acqua Paola acueducto.</a:t>
            </a:r>
          </a:p>
          <a:p>
            <a:r>
              <a:rPr lang="es-ES" dirty="0"/>
              <a:t>L'Orto (citamos de la página web) tiene funciones educativas, la educación ambiental y la investigación científica. Tiene una capacidad para exposiciones, cursos, conferencias y simposios y tiene casi cien mil visitantes al año. La actividad de las escuelas es muy intenso, con alrededor de 250 visitas guiadas. </a:t>
            </a:r>
          </a:p>
        </p:txBody>
      </p:sp>
    </p:spTree>
    <p:extLst>
      <p:ext uri="{BB962C8B-B14F-4D97-AF65-F5344CB8AC3E}">
        <p14:creationId xmlns:p14="http://schemas.microsoft.com/office/powerpoint/2010/main" val="169725943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/>
          </a:bodyPr>
          <a:lstStyle/>
          <a:p>
            <a:r>
              <a:rPr lang="es-ES" dirty="0"/>
              <a:t> El jardín es también el hogar de la investigación altamente especializada en la ecología del medio ambiente urbano.</a:t>
            </a:r>
          </a:p>
          <a:p>
            <a:r>
              <a:rPr lang="es-ES" dirty="0"/>
              <a:t>El jardín es actualmente el hogar de más de 3.000 especies de plantas. Dar aquí algunos consejos sobre cómo organizar máximo de áreas de exposición.</a:t>
            </a:r>
          </a:p>
          <a:p>
            <a:r>
              <a:rPr lang="es-ES" dirty="0"/>
              <a:t>En la parte inferior se encuentran:</a:t>
            </a:r>
          </a:p>
          <a:p>
            <a:r>
              <a:rPr lang="es-ES" dirty="0"/>
              <a:t>jardín de la sencilla y aroma jardín;</a:t>
            </a:r>
          </a:p>
          <a:p>
            <a:r>
              <a:rPr lang="es-ES" dirty="0"/>
              <a:t>palmeras;</a:t>
            </a:r>
          </a:p>
          <a:p>
            <a:r>
              <a:rPr lang="es-ES" dirty="0"/>
              <a:t>plantas de agua;</a:t>
            </a:r>
          </a:p>
          <a:p>
            <a:r>
              <a:rPr lang="es-ES" dirty="0"/>
              <a:t>invernaderos y colecciones de plantas suculentas ;</a:t>
            </a:r>
          </a:p>
          <a:p>
            <a:r>
              <a:rPr lang="es-ES" dirty="0"/>
              <a:t>arboledas de bambú, el valle de helechos.</a:t>
            </a:r>
          </a:p>
        </p:txBody>
      </p:sp>
    </p:spTree>
    <p:extLst>
      <p:ext uri="{BB962C8B-B14F-4D97-AF65-F5344CB8AC3E}">
        <p14:creationId xmlns:p14="http://schemas.microsoft.com/office/powerpoint/2010/main" val="265520510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/>
          </a:bodyPr>
          <a:lstStyle/>
          <a:p>
            <a:r>
              <a:rPr lang="es-ES" dirty="0"/>
              <a:t>En la parte superior de la colina se ha conservado la estructura original del árbol, de izquierda a los bosques de hoja perenne del Mediterráneo. La zona se llama Bosco romana, y los claros entre los especímenes seculares de encinas y plátanos (acreditado 350-400 años) ofrecen unas vistas panorámicas de la ciudad. muebles de jardín del siglo XVIII se conservan en esta zona de la escalera de las de escape y nichos de espaldas sobre la parte superior de la colina. </a:t>
            </a:r>
          </a:p>
          <a:p>
            <a:r>
              <a:rPr lang="es-ES" dirty="0"/>
              <a:t>En la parte superior también se instalan:</a:t>
            </a:r>
          </a:p>
          <a:p>
            <a:r>
              <a:rPr lang="es-ES" dirty="0"/>
              <a:t>el jardín de rosas y</a:t>
            </a:r>
          </a:p>
          <a:p>
            <a:r>
              <a:rPr lang="es-ES" dirty="0"/>
              <a:t>el jardín japonés, diseñado por Ken Nakajima , también creador del jardín Instituto de Cultura Japonesa en Roma.</a:t>
            </a:r>
          </a:p>
        </p:txBody>
      </p:sp>
    </p:spTree>
    <p:extLst>
      <p:ext uri="{BB962C8B-B14F-4D97-AF65-F5344CB8AC3E}">
        <p14:creationId xmlns:p14="http://schemas.microsoft.com/office/powerpoint/2010/main" val="249788477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6992"/>
            <a:ext cx="4751512" cy="350100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350100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644008" cy="335699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512" y="3501008"/>
            <a:ext cx="4392488" cy="334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62276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36850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48009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13029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4610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7300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71355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75918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63442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61139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88725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8376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98067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73530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5434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1" y="0"/>
            <a:ext cx="562978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771" y="0"/>
            <a:ext cx="3538229" cy="3429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771" y="3429000"/>
            <a:ext cx="3538229" cy="341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64882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4840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20097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55727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1211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2995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87990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41317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73761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408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46647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250" b="7500"/>
          <a:stretch/>
        </p:blipFill>
        <p:spPr>
          <a:xfrm>
            <a:off x="0" y="0"/>
            <a:ext cx="9258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023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147</TotalTime>
  <Words>1995</Words>
  <Application>Microsoft Office PowerPoint</Application>
  <PresentationFormat>Presentación en pantalla (4:3)</PresentationFormat>
  <Paragraphs>235</Paragraphs>
  <Slides>109</Slides>
  <Notes>97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109</vt:i4>
      </vt:variant>
    </vt:vector>
  </HeadingPairs>
  <TitlesOfParts>
    <vt:vector size="114" baseType="lpstr">
      <vt:lpstr>Calibri</vt:lpstr>
      <vt:lpstr>Century Schoolbook</vt:lpstr>
      <vt:lpstr>Wingdings</vt:lpstr>
      <vt:lpstr>Wingdings 2</vt:lpstr>
      <vt:lpstr>Default Theme</vt:lpstr>
      <vt:lpstr>EUROPA.-LA VUELTA AL MUNDO EN 885 JARDINES.-ITALIA.- Villa Bricherasio di Saluzzo.-Botanici di Stigliano.-Andre Heller Botanic .-Orto dell'Università di Roma  </vt:lpstr>
      <vt:lpstr>Jardín botánico de Villa Bricherasio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Giardini Botanici di Stigliano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Andre Heller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Orto Botanico dell'Università di Roma  La Sapienza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Giardini di Villa Bricherasio di Saluzzo.</dc:title>
  <dc:creator>Josep</dc:creator>
  <cp:lastModifiedBy>Usuario</cp:lastModifiedBy>
  <cp:revision>15</cp:revision>
  <dcterms:created xsi:type="dcterms:W3CDTF">2015-07-22T05:48:52Z</dcterms:created>
  <dcterms:modified xsi:type="dcterms:W3CDTF">2018-03-12T09:44:09Z</dcterms:modified>
</cp:coreProperties>
</file>