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2"/>
  </p:notesMasterIdLst>
  <p:sldIdLst>
    <p:sldId id="256" r:id="rId2"/>
    <p:sldId id="257" r:id="rId3"/>
    <p:sldId id="258" r:id="rId4"/>
    <p:sldId id="259" r:id="rId5"/>
    <p:sldId id="403" r:id="rId6"/>
    <p:sldId id="404" r:id="rId7"/>
    <p:sldId id="409" r:id="rId8"/>
    <p:sldId id="421" r:id="rId9"/>
    <p:sldId id="260" r:id="rId10"/>
    <p:sldId id="261" r:id="rId11"/>
    <p:sldId id="262" r:id="rId12"/>
    <p:sldId id="263" r:id="rId13"/>
    <p:sldId id="264" r:id="rId14"/>
    <p:sldId id="265" r:id="rId15"/>
    <p:sldId id="267" r:id="rId16"/>
    <p:sldId id="268" r:id="rId17"/>
    <p:sldId id="269" r:id="rId18"/>
    <p:sldId id="270" r:id="rId19"/>
    <p:sldId id="271" r:id="rId20"/>
    <p:sldId id="272" r:id="rId21"/>
    <p:sldId id="273" r:id="rId22"/>
    <p:sldId id="274" r:id="rId23"/>
    <p:sldId id="275" r:id="rId24"/>
    <p:sldId id="276" r:id="rId25"/>
    <p:sldId id="278" r:id="rId26"/>
    <p:sldId id="406" r:id="rId27"/>
    <p:sldId id="279" r:id="rId28"/>
    <p:sldId id="401" r:id="rId29"/>
    <p:sldId id="398" r:id="rId30"/>
    <p:sldId id="405" r:id="rId31"/>
    <p:sldId id="397" r:id="rId32"/>
    <p:sldId id="399" r:id="rId33"/>
    <p:sldId id="400" r:id="rId34"/>
    <p:sldId id="407" r:id="rId35"/>
    <p:sldId id="408" r:id="rId36"/>
    <p:sldId id="410" r:id="rId37"/>
    <p:sldId id="411" r:id="rId38"/>
    <p:sldId id="413" r:id="rId39"/>
    <p:sldId id="277" r:id="rId40"/>
    <p:sldId id="414" r:id="rId41"/>
    <p:sldId id="415" r:id="rId42"/>
    <p:sldId id="416" r:id="rId43"/>
    <p:sldId id="417" r:id="rId44"/>
    <p:sldId id="418" r:id="rId45"/>
    <p:sldId id="419" r:id="rId46"/>
    <p:sldId id="420" r:id="rId47"/>
    <p:sldId id="422" r:id="rId48"/>
    <p:sldId id="423" r:id="rId49"/>
    <p:sldId id="424" r:id="rId50"/>
    <p:sldId id="425" r:id="rId51"/>
    <p:sldId id="426" r:id="rId52"/>
    <p:sldId id="280" r:id="rId53"/>
    <p:sldId id="281" r:id="rId54"/>
    <p:sldId id="282" r:id="rId55"/>
    <p:sldId id="294" r:id="rId56"/>
    <p:sldId id="283" r:id="rId57"/>
    <p:sldId id="284" r:id="rId58"/>
    <p:sldId id="285" r:id="rId59"/>
    <p:sldId id="286" r:id="rId60"/>
    <p:sldId id="287" r:id="rId61"/>
    <p:sldId id="288" r:id="rId62"/>
    <p:sldId id="289" r:id="rId63"/>
    <p:sldId id="290" r:id="rId64"/>
    <p:sldId id="291" r:id="rId65"/>
    <p:sldId id="292" r:id="rId66"/>
    <p:sldId id="293" r:id="rId67"/>
    <p:sldId id="427" r:id="rId68"/>
    <p:sldId id="428" r:id="rId69"/>
    <p:sldId id="300" r:id="rId70"/>
    <p:sldId id="299" r:id="rId71"/>
    <p:sldId id="301" r:id="rId72"/>
    <p:sldId id="302" r:id="rId73"/>
    <p:sldId id="296" r:id="rId74"/>
    <p:sldId id="295" r:id="rId75"/>
    <p:sldId id="297" r:id="rId76"/>
    <p:sldId id="298" r:id="rId77"/>
    <p:sldId id="303" r:id="rId78"/>
    <p:sldId id="304" r:id="rId79"/>
    <p:sldId id="305" r:id="rId80"/>
    <p:sldId id="306" r:id="rId81"/>
    <p:sldId id="307" r:id="rId82"/>
    <p:sldId id="308" r:id="rId83"/>
    <p:sldId id="309" r:id="rId84"/>
    <p:sldId id="429" r:id="rId85"/>
    <p:sldId id="430" r:id="rId86"/>
    <p:sldId id="431" r:id="rId87"/>
    <p:sldId id="432" r:id="rId88"/>
    <p:sldId id="433" r:id="rId89"/>
    <p:sldId id="434" r:id="rId90"/>
    <p:sldId id="435" r:id="rId91"/>
    <p:sldId id="436" r:id="rId92"/>
    <p:sldId id="437" r:id="rId93"/>
    <p:sldId id="438" r:id="rId94"/>
    <p:sldId id="439" r:id="rId95"/>
    <p:sldId id="440" r:id="rId96"/>
    <p:sldId id="441" r:id="rId97"/>
    <p:sldId id="445" r:id="rId98"/>
    <p:sldId id="446" r:id="rId99"/>
    <p:sldId id="447" r:id="rId100"/>
    <p:sldId id="448" r:id="rId101"/>
    <p:sldId id="449" r:id="rId102"/>
    <p:sldId id="450" r:id="rId103"/>
    <p:sldId id="451" r:id="rId104"/>
    <p:sldId id="452" r:id="rId105"/>
    <p:sldId id="453" r:id="rId106"/>
    <p:sldId id="310" r:id="rId107"/>
    <p:sldId id="395" r:id="rId108"/>
    <p:sldId id="311" r:id="rId109"/>
    <p:sldId id="312" r:id="rId110"/>
    <p:sldId id="313" r:id="rId111"/>
    <p:sldId id="314" r:id="rId112"/>
    <p:sldId id="315" r:id="rId113"/>
    <p:sldId id="316" r:id="rId114"/>
    <p:sldId id="317" r:id="rId115"/>
    <p:sldId id="318" r:id="rId116"/>
    <p:sldId id="319" r:id="rId117"/>
    <p:sldId id="320" r:id="rId118"/>
    <p:sldId id="321" r:id="rId119"/>
    <p:sldId id="322" r:id="rId120"/>
    <p:sldId id="323" r:id="rId121"/>
    <p:sldId id="324" r:id="rId122"/>
    <p:sldId id="325" r:id="rId123"/>
    <p:sldId id="326" r:id="rId124"/>
    <p:sldId id="327" r:id="rId125"/>
    <p:sldId id="328" r:id="rId126"/>
    <p:sldId id="329" r:id="rId127"/>
    <p:sldId id="330" r:id="rId128"/>
    <p:sldId id="331" r:id="rId129"/>
    <p:sldId id="332" r:id="rId130"/>
    <p:sldId id="333" r:id="rId131"/>
    <p:sldId id="334" r:id="rId132"/>
    <p:sldId id="335" r:id="rId133"/>
    <p:sldId id="336" r:id="rId134"/>
    <p:sldId id="337" r:id="rId135"/>
    <p:sldId id="338" r:id="rId136"/>
    <p:sldId id="339" r:id="rId137"/>
    <p:sldId id="340" r:id="rId138"/>
    <p:sldId id="341" r:id="rId139"/>
    <p:sldId id="393" r:id="rId140"/>
    <p:sldId id="342" r:id="rId141"/>
    <p:sldId id="343" r:id="rId142"/>
    <p:sldId id="344" r:id="rId143"/>
    <p:sldId id="345" r:id="rId144"/>
    <p:sldId id="346" r:id="rId145"/>
    <p:sldId id="347" r:id="rId146"/>
    <p:sldId id="348" r:id="rId147"/>
    <p:sldId id="396" r:id="rId148"/>
    <p:sldId id="349" r:id="rId149"/>
    <p:sldId id="351" r:id="rId150"/>
    <p:sldId id="352" r:id="rId151"/>
    <p:sldId id="353" r:id="rId152"/>
    <p:sldId id="354" r:id="rId153"/>
    <p:sldId id="355" r:id="rId154"/>
    <p:sldId id="356" r:id="rId155"/>
    <p:sldId id="357" r:id="rId156"/>
    <p:sldId id="358" r:id="rId157"/>
    <p:sldId id="359" r:id="rId158"/>
    <p:sldId id="360" r:id="rId159"/>
    <p:sldId id="361" r:id="rId160"/>
    <p:sldId id="362" r:id="rId161"/>
    <p:sldId id="363" r:id="rId162"/>
    <p:sldId id="364" r:id="rId163"/>
    <p:sldId id="365" r:id="rId164"/>
    <p:sldId id="366" r:id="rId165"/>
    <p:sldId id="367" r:id="rId166"/>
    <p:sldId id="368" r:id="rId167"/>
    <p:sldId id="369" r:id="rId168"/>
    <p:sldId id="370" r:id="rId169"/>
    <p:sldId id="371" r:id="rId170"/>
    <p:sldId id="372" r:id="rId171"/>
    <p:sldId id="394" r:id="rId172"/>
    <p:sldId id="373" r:id="rId173"/>
    <p:sldId id="375" r:id="rId174"/>
    <p:sldId id="376" r:id="rId175"/>
    <p:sldId id="377" r:id="rId176"/>
    <p:sldId id="378" r:id="rId177"/>
    <p:sldId id="379" r:id="rId178"/>
    <p:sldId id="380" r:id="rId179"/>
    <p:sldId id="381" r:id="rId180"/>
    <p:sldId id="382" r:id="rId181"/>
    <p:sldId id="383" r:id="rId182"/>
    <p:sldId id="384" r:id="rId183"/>
    <p:sldId id="385" r:id="rId184"/>
    <p:sldId id="386" r:id="rId185"/>
    <p:sldId id="387" r:id="rId186"/>
    <p:sldId id="388" r:id="rId187"/>
    <p:sldId id="389" r:id="rId188"/>
    <p:sldId id="390" r:id="rId189"/>
    <p:sldId id="391" r:id="rId190"/>
    <p:sldId id="392" r:id="rId19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presProps" Target="pres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heme" Target="theme/theme1.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FDE6F7-C6CB-4D9C-B66C-C28FB53B42EC}"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8AA18C-52A7-4293-97AE-FF9038CFEBFC}" type="slidenum">
              <a:rPr lang="es-ES" smtClean="0"/>
              <a:t>‹Nº›</a:t>
            </a:fld>
            <a:endParaRPr lang="es-ES" dirty="0"/>
          </a:p>
        </p:txBody>
      </p:sp>
    </p:spTree>
    <p:extLst>
      <p:ext uri="{BB962C8B-B14F-4D97-AF65-F5344CB8AC3E}">
        <p14:creationId xmlns:p14="http://schemas.microsoft.com/office/powerpoint/2010/main" val="2939593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4A56CF-6B2C-404A-840B-5E5E387CB49D}"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5</a:t>
            </a:fld>
            <a:endParaRPr lang="es-ES" dirty="0"/>
          </a:p>
        </p:txBody>
      </p:sp>
    </p:spTree>
    <p:extLst>
      <p:ext uri="{BB962C8B-B14F-4D97-AF65-F5344CB8AC3E}">
        <p14:creationId xmlns:p14="http://schemas.microsoft.com/office/powerpoint/2010/main" val="1268327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6</a:t>
            </a:fld>
            <a:endParaRPr lang="es-ES" dirty="0"/>
          </a:p>
        </p:txBody>
      </p:sp>
    </p:spTree>
    <p:extLst>
      <p:ext uri="{BB962C8B-B14F-4D97-AF65-F5344CB8AC3E}">
        <p14:creationId xmlns:p14="http://schemas.microsoft.com/office/powerpoint/2010/main" val="1221003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7</a:t>
            </a:fld>
            <a:endParaRPr lang="es-ES" dirty="0"/>
          </a:p>
        </p:txBody>
      </p:sp>
    </p:spTree>
    <p:extLst>
      <p:ext uri="{BB962C8B-B14F-4D97-AF65-F5344CB8AC3E}">
        <p14:creationId xmlns:p14="http://schemas.microsoft.com/office/powerpoint/2010/main" val="1778741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8</a:t>
            </a:fld>
            <a:endParaRPr lang="es-ES" dirty="0"/>
          </a:p>
        </p:txBody>
      </p:sp>
    </p:spTree>
    <p:extLst>
      <p:ext uri="{BB962C8B-B14F-4D97-AF65-F5344CB8AC3E}">
        <p14:creationId xmlns:p14="http://schemas.microsoft.com/office/powerpoint/2010/main" val="993413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Castello di Miramare.-Trieste</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7A46B1-C7D4-4AA9-BACA-06C7F7AA5029}"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Castello di Miramare</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98A875-F713-40C6-933E-13F143026D13}"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410C96-A034-4425-8FB9-ADC39089AEE4}"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38B724-DBCB-4A4E-A663-8DB221258D83}"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4EA9B9-54B9-41CD-AE20-5EC26D3BDCC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DC28CA-159E-42B2-A00C-ABD2DD9702F0}"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de Miramare</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A9039F-82FC-4CA2-A78F-9F91564FE18E}"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5D32E0-2AC4-4435-B88A-631095542A47}"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77B244-AB91-4A48-B362-82B992581C63}"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F2860F-89BB-45E5-934A-18F54601BBCB}"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49C027-5578-46CC-893C-9B80995E868A}"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428913-EBA7-4E49-8E8E-25C6F5616FF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A1D753-13DF-4348-B009-E3DBF80C7A0B}"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B6B4D0-51B3-4940-A420-48EA67768A29}"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A66716-5B82-4FD0-AADF-695619776816}"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6DC927-6015-476F-BF44-4F20A2D72B4C}"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6D9F69-64C9-4015-93E0-DE95395D15C4}"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26</a:t>
            </a:fld>
            <a:endParaRPr lang="es-ES" dirty="0"/>
          </a:p>
        </p:txBody>
      </p:sp>
    </p:spTree>
    <p:extLst>
      <p:ext uri="{BB962C8B-B14F-4D97-AF65-F5344CB8AC3E}">
        <p14:creationId xmlns:p14="http://schemas.microsoft.com/office/powerpoint/2010/main" val="240024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B88843-4F7F-42FA-AC8C-127609E12883}"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28</a:t>
            </a:fld>
            <a:endParaRPr lang="es-ES" dirty="0"/>
          </a:p>
        </p:txBody>
      </p:sp>
    </p:spTree>
    <p:extLst>
      <p:ext uri="{BB962C8B-B14F-4D97-AF65-F5344CB8AC3E}">
        <p14:creationId xmlns:p14="http://schemas.microsoft.com/office/powerpoint/2010/main" val="2331013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29</a:t>
            </a:fld>
            <a:endParaRPr lang="es-ES" dirty="0"/>
          </a:p>
        </p:txBody>
      </p:sp>
    </p:spTree>
    <p:extLst>
      <p:ext uri="{BB962C8B-B14F-4D97-AF65-F5344CB8AC3E}">
        <p14:creationId xmlns:p14="http://schemas.microsoft.com/office/powerpoint/2010/main" val="2565307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30</a:t>
            </a:fld>
            <a:endParaRPr lang="es-ES" dirty="0"/>
          </a:p>
        </p:txBody>
      </p:sp>
    </p:spTree>
    <p:extLst>
      <p:ext uri="{BB962C8B-B14F-4D97-AF65-F5344CB8AC3E}">
        <p14:creationId xmlns:p14="http://schemas.microsoft.com/office/powerpoint/2010/main" val="1218543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31</a:t>
            </a:fld>
            <a:endParaRPr lang="es-ES" dirty="0"/>
          </a:p>
        </p:txBody>
      </p:sp>
    </p:spTree>
    <p:extLst>
      <p:ext uri="{BB962C8B-B14F-4D97-AF65-F5344CB8AC3E}">
        <p14:creationId xmlns:p14="http://schemas.microsoft.com/office/powerpoint/2010/main" val="3777843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32</a:t>
            </a:fld>
            <a:endParaRPr lang="es-ES" dirty="0"/>
          </a:p>
        </p:txBody>
      </p:sp>
    </p:spTree>
    <p:extLst>
      <p:ext uri="{BB962C8B-B14F-4D97-AF65-F5344CB8AC3E}">
        <p14:creationId xmlns:p14="http://schemas.microsoft.com/office/powerpoint/2010/main" val="41440939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33</a:t>
            </a:fld>
            <a:endParaRPr lang="es-ES" dirty="0"/>
          </a:p>
        </p:txBody>
      </p:sp>
    </p:spTree>
    <p:extLst>
      <p:ext uri="{BB962C8B-B14F-4D97-AF65-F5344CB8AC3E}">
        <p14:creationId xmlns:p14="http://schemas.microsoft.com/office/powerpoint/2010/main" val="25898118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34</a:t>
            </a:fld>
            <a:endParaRPr lang="es-ES" dirty="0"/>
          </a:p>
        </p:txBody>
      </p:sp>
    </p:spTree>
    <p:extLst>
      <p:ext uri="{BB962C8B-B14F-4D97-AF65-F5344CB8AC3E}">
        <p14:creationId xmlns:p14="http://schemas.microsoft.com/office/powerpoint/2010/main" val="28501873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35</a:t>
            </a:fld>
            <a:endParaRPr lang="es-ES" dirty="0"/>
          </a:p>
        </p:txBody>
      </p:sp>
    </p:spTree>
    <p:extLst>
      <p:ext uri="{BB962C8B-B14F-4D97-AF65-F5344CB8AC3E}">
        <p14:creationId xmlns:p14="http://schemas.microsoft.com/office/powerpoint/2010/main" val="1546024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36</a:t>
            </a:fld>
            <a:endParaRPr lang="es-ES" dirty="0"/>
          </a:p>
        </p:txBody>
      </p:sp>
    </p:spTree>
    <p:extLst>
      <p:ext uri="{BB962C8B-B14F-4D97-AF65-F5344CB8AC3E}">
        <p14:creationId xmlns:p14="http://schemas.microsoft.com/office/powerpoint/2010/main" val="30327146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37</a:t>
            </a:fld>
            <a:endParaRPr lang="es-ES" dirty="0"/>
          </a:p>
        </p:txBody>
      </p:sp>
    </p:spTree>
    <p:extLst>
      <p:ext uri="{BB962C8B-B14F-4D97-AF65-F5344CB8AC3E}">
        <p14:creationId xmlns:p14="http://schemas.microsoft.com/office/powerpoint/2010/main" val="34874679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692BF2-B840-45BA-9A2D-72562BAC719C}"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40</a:t>
            </a:fld>
            <a:endParaRPr lang="es-ES" dirty="0"/>
          </a:p>
        </p:txBody>
      </p:sp>
    </p:spTree>
    <p:extLst>
      <p:ext uri="{BB962C8B-B14F-4D97-AF65-F5344CB8AC3E}">
        <p14:creationId xmlns:p14="http://schemas.microsoft.com/office/powerpoint/2010/main" val="6234841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41</a:t>
            </a:fld>
            <a:endParaRPr lang="es-ES" dirty="0"/>
          </a:p>
        </p:txBody>
      </p:sp>
    </p:spTree>
    <p:extLst>
      <p:ext uri="{BB962C8B-B14F-4D97-AF65-F5344CB8AC3E}">
        <p14:creationId xmlns:p14="http://schemas.microsoft.com/office/powerpoint/2010/main" val="10036681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43</a:t>
            </a:fld>
            <a:endParaRPr lang="es-ES" dirty="0"/>
          </a:p>
        </p:txBody>
      </p:sp>
    </p:spTree>
    <p:extLst>
      <p:ext uri="{BB962C8B-B14F-4D97-AF65-F5344CB8AC3E}">
        <p14:creationId xmlns:p14="http://schemas.microsoft.com/office/powerpoint/2010/main" val="1005984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44</a:t>
            </a:fld>
            <a:endParaRPr lang="es-ES" dirty="0"/>
          </a:p>
        </p:txBody>
      </p:sp>
    </p:spTree>
    <p:extLst>
      <p:ext uri="{BB962C8B-B14F-4D97-AF65-F5344CB8AC3E}">
        <p14:creationId xmlns:p14="http://schemas.microsoft.com/office/powerpoint/2010/main" val="1854365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45</a:t>
            </a:fld>
            <a:endParaRPr lang="es-ES" dirty="0"/>
          </a:p>
        </p:txBody>
      </p:sp>
    </p:spTree>
    <p:extLst>
      <p:ext uri="{BB962C8B-B14F-4D97-AF65-F5344CB8AC3E}">
        <p14:creationId xmlns:p14="http://schemas.microsoft.com/office/powerpoint/2010/main" val="21736043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46</a:t>
            </a:fld>
            <a:endParaRPr lang="es-ES" dirty="0"/>
          </a:p>
        </p:txBody>
      </p:sp>
    </p:spTree>
    <p:extLst>
      <p:ext uri="{BB962C8B-B14F-4D97-AF65-F5344CB8AC3E}">
        <p14:creationId xmlns:p14="http://schemas.microsoft.com/office/powerpoint/2010/main" val="27449596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47</a:t>
            </a:fld>
            <a:endParaRPr lang="es-ES" dirty="0"/>
          </a:p>
        </p:txBody>
      </p:sp>
    </p:spTree>
    <p:extLst>
      <p:ext uri="{BB962C8B-B14F-4D97-AF65-F5344CB8AC3E}">
        <p14:creationId xmlns:p14="http://schemas.microsoft.com/office/powerpoint/2010/main" val="1064533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48</a:t>
            </a:fld>
            <a:endParaRPr lang="es-ES" dirty="0"/>
          </a:p>
        </p:txBody>
      </p:sp>
    </p:spTree>
    <p:extLst>
      <p:ext uri="{BB962C8B-B14F-4D97-AF65-F5344CB8AC3E}">
        <p14:creationId xmlns:p14="http://schemas.microsoft.com/office/powerpoint/2010/main" val="33945512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49</a:t>
            </a:fld>
            <a:endParaRPr lang="es-ES" dirty="0"/>
          </a:p>
        </p:txBody>
      </p:sp>
    </p:spTree>
    <p:extLst>
      <p:ext uri="{BB962C8B-B14F-4D97-AF65-F5344CB8AC3E}">
        <p14:creationId xmlns:p14="http://schemas.microsoft.com/office/powerpoint/2010/main" val="22343097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50</a:t>
            </a:fld>
            <a:endParaRPr lang="es-ES" dirty="0"/>
          </a:p>
        </p:txBody>
      </p:sp>
    </p:spTree>
    <p:extLst>
      <p:ext uri="{BB962C8B-B14F-4D97-AF65-F5344CB8AC3E}">
        <p14:creationId xmlns:p14="http://schemas.microsoft.com/office/powerpoint/2010/main" val="29580418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di Miramare, Trieste </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51</a:t>
            </a:fld>
            <a:endParaRPr lang="es-ES" dirty="0"/>
          </a:p>
        </p:txBody>
      </p:sp>
    </p:spTree>
    <p:extLst>
      <p:ext uri="{BB962C8B-B14F-4D97-AF65-F5344CB8AC3E}">
        <p14:creationId xmlns:p14="http://schemas.microsoft.com/office/powerpoint/2010/main" val="1729171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8974E5-D926-408B-B7F4-DDDE3F2ADAA5}"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696E69-4B9E-4DE4-B4CB-E6951367D498}"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B8CE43-EEE9-4EA7-AA3D-EF7D77C1496A}"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393BF5-6592-4B09-9B87-1BA707A21331}"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96CA95-E741-4684-8946-FBDF3961F40A}"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35414A-2012-4052-9188-2109C9FCD2D1}"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4C93C4-B535-44F0-8133-A9BD8DA03996}"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B0A664-6CE2-4EDC-BED9-24D64BC6552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9A2C40-E377-4145-AA12-5B14CDB3666F}"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7F316D-CF65-4AC6-B075-4101376D94C5}"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A5C7F0-50F9-4323-A448-EB7F04712F42}"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AC7C80-E6E4-4B75-8DE7-2AA4F9FB877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DABFE4-541A-4FE2-887D-51A256AAF3C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della Burcina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67</a:t>
            </a:fld>
            <a:endParaRPr lang="es-ES" dirty="0"/>
          </a:p>
        </p:txBody>
      </p:sp>
    </p:spTree>
    <p:extLst>
      <p:ext uri="{BB962C8B-B14F-4D97-AF65-F5344CB8AC3E}">
        <p14:creationId xmlns:p14="http://schemas.microsoft.com/office/powerpoint/2010/main" val="19812001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della Burcina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68</a:t>
            </a:fld>
            <a:endParaRPr lang="es-ES" dirty="0"/>
          </a:p>
        </p:txBody>
      </p:sp>
    </p:spTree>
    <p:extLst>
      <p:ext uri="{BB962C8B-B14F-4D97-AF65-F5344CB8AC3E}">
        <p14:creationId xmlns:p14="http://schemas.microsoft.com/office/powerpoint/2010/main" val="38590893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ella Burcina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0F1E80-D9FD-4C49-942B-42A2542CC0F3}"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F88C61-DD84-413F-B1FA-A7D5FBA8F9B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220115-F04D-4504-BC70-3C9231E2FE84}"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E8AD5F-679C-4482-9B83-FF580A1723A7}"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FBFD93-926F-4935-9302-4141AA91F53C}"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4AA5DC-DB90-4DB5-BEDD-B0C88FC39FFE}"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Burcina.-Neumatoforos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24DE64-20E5-4E25-8F8C-DB710CCFD445}"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della Burcina</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757702-F99E-42FC-B0EB-C88ABCFB9FB6}"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43072B-F7EB-48B3-AC17-0FADB07BEBCB}"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BF8153-9EFD-4B7D-8928-40A475588246}"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D23AA2-BC66-491F-B75F-B2E007F4714B}"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661368-3FD7-43CB-9ED3-769971154F4E}"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4F0C5D-61D7-4138-BEE1-A433AE3D161E}"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087441-6709-46D7-BE71-82EC064EAEB7}"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84</a:t>
            </a:fld>
            <a:endParaRPr lang="es-ES" dirty="0"/>
          </a:p>
        </p:txBody>
      </p:sp>
    </p:spTree>
    <p:extLst>
      <p:ext uri="{BB962C8B-B14F-4D97-AF65-F5344CB8AC3E}">
        <p14:creationId xmlns:p14="http://schemas.microsoft.com/office/powerpoint/2010/main" val="25547636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85</a:t>
            </a:fld>
            <a:endParaRPr lang="es-ES" dirty="0"/>
          </a:p>
        </p:txBody>
      </p:sp>
    </p:spTree>
    <p:extLst>
      <p:ext uri="{BB962C8B-B14F-4D97-AF65-F5344CB8AC3E}">
        <p14:creationId xmlns:p14="http://schemas.microsoft.com/office/powerpoint/2010/main" val="24267378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86</a:t>
            </a:fld>
            <a:endParaRPr lang="es-ES" dirty="0"/>
          </a:p>
        </p:txBody>
      </p:sp>
    </p:spTree>
    <p:extLst>
      <p:ext uri="{BB962C8B-B14F-4D97-AF65-F5344CB8AC3E}">
        <p14:creationId xmlns:p14="http://schemas.microsoft.com/office/powerpoint/2010/main" val="23108202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87</a:t>
            </a:fld>
            <a:endParaRPr lang="es-ES" dirty="0"/>
          </a:p>
        </p:txBody>
      </p:sp>
    </p:spTree>
    <p:extLst>
      <p:ext uri="{BB962C8B-B14F-4D97-AF65-F5344CB8AC3E}">
        <p14:creationId xmlns:p14="http://schemas.microsoft.com/office/powerpoint/2010/main" val="18902719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88</a:t>
            </a:fld>
            <a:endParaRPr lang="es-ES" dirty="0"/>
          </a:p>
        </p:txBody>
      </p:sp>
    </p:spTree>
    <p:extLst>
      <p:ext uri="{BB962C8B-B14F-4D97-AF65-F5344CB8AC3E}">
        <p14:creationId xmlns:p14="http://schemas.microsoft.com/office/powerpoint/2010/main" val="8975907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89</a:t>
            </a:fld>
            <a:endParaRPr lang="es-ES" dirty="0"/>
          </a:p>
        </p:txBody>
      </p:sp>
    </p:spTree>
    <p:extLst>
      <p:ext uri="{BB962C8B-B14F-4D97-AF65-F5344CB8AC3E}">
        <p14:creationId xmlns:p14="http://schemas.microsoft.com/office/powerpoint/2010/main" val="31669570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90</a:t>
            </a:fld>
            <a:endParaRPr lang="es-ES" dirty="0"/>
          </a:p>
        </p:txBody>
      </p:sp>
    </p:spTree>
    <p:extLst>
      <p:ext uri="{BB962C8B-B14F-4D97-AF65-F5344CB8AC3E}">
        <p14:creationId xmlns:p14="http://schemas.microsoft.com/office/powerpoint/2010/main" val="37379850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91</a:t>
            </a:fld>
            <a:endParaRPr lang="es-ES" dirty="0"/>
          </a:p>
        </p:txBody>
      </p:sp>
    </p:spTree>
    <p:extLst>
      <p:ext uri="{BB962C8B-B14F-4D97-AF65-F5344CB8AC3E}">
        <p14:creationId xmlns:p14="http://schemas.microsoft.com/office/powerpoint/2010/main" val="393941883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92</a:t>
            </a:fld>
            <a:endParaRPr lang="es-ES" dirty="0"/>
          </a:p>
        </p:txBody>
      </p:sp>
    </p:spTree>
    <p:extLst>
      <p:ext uri="{BB962C8B-B14F-4D97-AF65-F5344CB8AC3E}">
        <p14:creationId xmlns:p14="http://schemas.microsoft.com/office/powerpoint/2010/main" val="4362103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93</a:t>
            </a:fld>
            <a:endParaRPr lang="es-ES" dirty="0"/>
          </a:p>
        </p:txBody>
      </p:sp>
    </p:spTree>
    <p:extLst>
      <p:ext uri="{BB962C8B-B14F-4D97-AF65-F5344CB8AC3E}">
        <p14:creationId xmlns:p14="http://schemas.microsoft.com/office/powerpoint/2010/main" val="28849329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94</a:t>
            </a:fld>
            <a:endParaRPr lang="es-ES" dirty="0"/>
          </a:p>
        </p:txBody>
      </p:sp>
    </p:spTree>
    <p:extLst>
      <p:ext uri="{BB962C8B-B14F-4D97-AF65-F5344CB8AC3E}">
        <p14:creationId xmlns:p14="http://schemas.microsoft.com/office/powerpoint/2010/main" val="2762684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95</a:t>
            </a:fld>
            <a:endParaRPr lang="es-ES" dirty="0"/>
          </a:p>
        </p:txBody>
      </p:sp>
    </p:spTree>
    <p:extLst>
      <p:ext uri="{BB962C8B-B14F-4D97-AF65-F5344CB8AC3E}">
        <p14:creationId xmlns:p14="http://schemas.microsoft.com/office/powerpoint/2010/main" val="26943199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96</a:t>
            </a:fld>
            <a:endParaRPr lang="es-ES" dirty="0"/>
          </a:p>
        </p:txBody>
      </p:sp>
    </p:spTree>
    <p:extLst>
      <p:ext uri="{BB962C8B-B14F-4D97-AF65-F5344CB8AC3E}">
        <p14:creationId xmlns:p14="http://schemas.microsoft.com/office/powerpoint/2010/main" val="24185352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97</a:t>
            </a:fld>
            <a:endParaRPr lang="es-ES" dirty="0"/>
          </a:p>
        </p:txBody>
      </p:sp>
    </p:spTree>
    <p:extLst>
      <p:ext uri="{BB962C8B-B14F-4D97-AF65-F5344CB8AC3E}">
        <p14:creationId xmlns:p14="http://schemas.microsoft.com/office/powerpoint/2010/main" val="28145904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98</a:t>
            </a:fld>
            <a:endParaRPr lang="es-ES" dirty="0"/>
          </a:p>
        </p:txBody>
      </p:sp>
    </p:spTree>
    <p:extLst>
      <p:ext uri="{BB962C8B-B14F-4D97-AF65-F5344CB8AC3E}">
        <p14:creationId xmlns:p14="http://schemas.microsoft.com/office/powerpoint/2010/main" val="35427567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99</a:t>
            </a:fld>
            <a:endParaRPr lang="es-ES" dirty="0"/>
          </a:p>
        </p:txBody>
      </p:sp>
    </p:spTree>
    <p:extLst>
      <p:ext uri="{BB962C8B-B14F-4D97-AF65-F5344CB8AC3E}">
        <p14:creationId xmlns:p14="http://schemas.microsoft.com/office/powerpoint/2010/main" val="178181621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100</a:t>
            </a:fld>
            <a:endParaRPr lang="es-ES" dirty="0"/>
          </a:p>
        </p:txBody>
      </p:sp>
    </p:spTree>
    <p:extLst>
      <p:ext uri="{BB962C8B-B14F-4D97-AF65-F5344CB8AC3E}">
        <p14:creationId xmlns:p14="http://schemas.microsoft.com/office/powerpoint/2010/main" val="335341855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101</a:t>
            </a:fld>
            <a:endParaRPr lang="es-ES" dirty="0"/>
          </a:p>
        </p:txBody>
      </p:sp>
    </p:spTree>
    <p:extLst>
      <p:ext uri="{BB962C8B-B14F-4D97-AF65-F5344CB8AC3E}">
        <p14:creationId xmlns:p14="http://schemas.microsoft.com/office/powerpoint/2010/main" val="312746584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102</a:t>
            </a:fld>
            <a:endParaRPr lang="es-ES" dirty="0"/>
          </a:p>
        </p:txBody>
      </p:sp>
    </p:spTree>
    <p:extLst>
      <p:ext uri="{BB962C8B-B14F-4D97-AF65-F5344CB8AC3E}">
        <p14:creationId xmlns:p14="http://schemas.microsoft.com/office/powerpoint/2010/main" val="192707692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p:txBody>
      </p:sp>
      <p:sp>
        <p:nvSpPr>
          <p:cNvPr id="4" name="3 Marcador de número de diapositiva"/>
          <p:cNvSpPr>
            <a:spLocks noGrp="1"/>
          </p:cNvSpPr>
          <p:nvPr>
            <p:ph type="sldNum" sz="quarter" idx="10"/>
          </p:nvPr>
        </p:nvSpPr>
        <p:spPr/>
        <p:txBody>
          <a:bodyPr/>
          <a:lstStyle/>
          <a:p>
            <a:fld id="{F08AA18C-52A7-4293-97AE-FF9038CFEBFC}" type="slidenum">
              <a:rPr lang="es-ES" smtClean="0"/>
              <a:t>103</a:t>
            </a:fld>
            <a:endParaRPr lang="es-ES" dirty="0"/>
          </a:p>
        </p:txBody>
      </p:sp>
    </p:spTree>
    <p:extLst>
      <p:ext uri="{BB962C8B-B14F-4D97-AF65-F5344CB8AC3E}">
        <p14:creationId xmlns:p14="http://schemas.microsoft.com/office/powerpoint/2010/main" val="424427936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Landriana.-Physalis alkekengii</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104</a:t>
            </a:fld>
            <a:endParaRPr lang="es-ES" dirty="0"/>
          </a:p>
        </p:txBody>
      </p:sp>
    </p:spTree>
    <p:extLst>
      <p:ext uri="{BB962C8B-B14F-4D97-AF65-F5344CB8AC3E}">
        <p14:creationId xmlns:p14="http://schemas.microsoft.com/office/powerpoint/2010/main" val="77347006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F08AA18C-52A7-4293-97AE-FF9038CFEBFC}" type="slidenum">
              <a:rPr lang="es-ES" smtClean="0"/>
              <a:t>105</a:t>
            </a:fld>
            <a:endParaRPr lang="es-ES" dirty="0"/>
          </a:p>
        </p:txBody>
      </p:sp>
    </p:spTree>
    <p:extLst>
      <p:ext uri="{BB962C8B-B14F-4D97-AF65-F5344CB8AC3E}">
        <p14:creationId xmlns:p14="http://schemas.microsoft.com/office/powerpoint/2010/main" val="232060428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Giardini Castelo de Trauttmansdorff</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CF7505-63FD-4DF3-A049-F2AEABF768C0}"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Castelo de Trauttmansdorff</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C0D8D3-50AE-4E11-A850-78B32F8F6AC6}"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Castelo Trauttmansdorff</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BB4AB4-3FA5-4907-9B33-B9B90F6A3CC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Castelo de Trauttmansdorff</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F2EAFE-AC7C-4C0D-8263-CFAEE0F2015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Castelo di Trauttmansdorff</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CDC707-A112-4DD3-878B-3FCA1F836E34}"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Castelo di Trauttmansdorff</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26F0FB-B879-44BC-8B47-AB9717F56D13}"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Giardini di Castelo Trauttmansdorff</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D51B70-F2B8-4D64-AF40-DBDFB91D997A}"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Castelo di Trauttmansdorff</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B4ACAE-8208-44AF-A773-27EABE2BD780}"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Bardini</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866C36-2F01-41F3-9D71-3D6CD770F24A}"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Bardini</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AFA098-F0DE-4CD2-A963-D93A4414244C}"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Bardini</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A6F4CB-B805-4C20-B5BB-11C3A877F9B2}"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Giardini Bardini</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7DD6CC-E0CF-4973-8F9B-310E9C65514E}"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Bardini</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9E5191-F335-49D0-857D-885C6D318A18}"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Bardini</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E83CFE-683A-4B84-9B72-8BAB179D183D}"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92A99E-53FA-46B1-A666-4224A086A5D9}"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9A0DB0-D0AA-4F94-BC98-1F7DDFA379D2}"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B6C1A6-E485-4F7B-99CB-AAABCF626DEF}"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7BDBEB-84F5-41C1-8A47-A6279A0C188B}"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ACFF08-AED9-4834-89BC-8AA23DA739DE}"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50584D-8269-443A-A8C2-20628AC701FB}"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D587C4-FB88-4532-B803-81574D1BA267}"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Mortola</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FBC6BA-D048-443F-B906-3CA23C83756B}"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Mortola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D7DDC3-157A-4700-8CED-53E6F8E3B854}"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Palazzo dei Principe.-Genova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A938A2-DE69-4A62-AAD3-2A0E45C55C06}"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Palazzo dei Principe</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E5021D-D7BA-47AF-9291-8B8F7C2DAA46}"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Palazzo dei Principe</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070F37-3D32-4954-8CCA-3DA15B29543F}"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Palazzo dei Principe</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1EE023-B041-4A28-B52D-D9272F08497B}"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Palazzo dei Principe</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AF69AA-CC7E-4F36-8B6A-BB3C0691FB1E}"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B063DC-7D0F-4289-8706-1341A43DAFD9}"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66E446-9B8C-4C29-BBA0-A32EF56328F0}"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298E15-2C25-449A-AA3F-9341A1B95248}"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91C68E-1F32-47C9-AE0F-3EB52F8DF713}"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FDC4EF-11F0-4B2E-A4A5-181039D994E5}"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664018-057C-4ACC-B372-24837818AD80}"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FACEEB-705F-4679-ABEE-5B7812581F9C}"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88AB9E-7CB3-418B-86D0-4A4E94FDB9BB}"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7476A1-DCA4-4A38-856D-BFACC41F0E64}"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B9A24C-2C38-442E-A3E5-678722150995}"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A2B77D-9BDE-4DA2-B6FF-48D59DC6657E}"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56B0A9-6599-4C52-A6C8-39A70B8FACB2}"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Casserta Regia in Napoles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1E8204-A871-41A3-A326-0A5972C3C3AA}"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Castelo Ruspoli</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99DB72-2383-469D-9A3B-BF86454FCA23}"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C075CF0D-2737-4167-B726-90F5F3BAF875}"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A9F222A1-5C6D-4DA4-8721-2893BF67B0A2}"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173F3AD1-0C79-4CA3-B79B-DA4EAB2A981D}"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5D197ADE-F802-4304-995A-2020BB0F174D}"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FEA3D7A9-7620-406F-B2FA-95B3D97A5F77}" type="slidenum">
              <a:rPr lang="es-ES">
                <a:solidFill>
                  <a:prstClr val="black"/>
                </a:solidFill>
              </a:rPr>
              <a:pPr>
                <a:defRPr/>
              </a:pPr>
              <a:t>169</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7232EA-5751-46DE-9DEE-CA9294896766}" type="slidenum">
              <a:rPr lang="es-ES">
                <a:solidFill>
                  <a:prstClr val="black"/>
                </a:solidFill>
              </a:rPr>
              <a:pPr>
                <a:defRPr/>
              </a:pPr>
              <a:t>173</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49F6FD-3E78-49EC-AA41-F95FE77AD09C}" type="slidenum">
              <a:rPr lang="es-ES">
                <a:solidFill>
                  <a:prstClr val="black"/>
                </a:solidFill>
              </a:rPr>
              <a:pPr>
                <a:defRPr/>
              </a:pPr>
              <a:t>174</a:t>
            </a:fld>
            <a:endParaRPr lang="es-ES" dirty="0">
              <a:solidFill>
                <a:prstClr val="black"/>
              </a:solidFil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2FB363-9C6F-4CC4-8F18-2A0775A2BCFA}" type="slidenum">
              <a:rPr lang="es-ES">
                <a:solidFill>
                  <a:prstClr val="black"/>
                </a:solidFill>
              </a:rPr>
              <a:pPr>
                <a:defRPr/>
              </a:pPr>
              <a:t>175</a:t>
            </a:fld>
            <a:endParaRPr lang="es-ES" dirty="0">
              <a:solidFill>
                <a:prstClr val="black"/>
              </a:solidFil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345AE9-30EB-4B5D-90F4-8FAC2CF81A2D}" type="slidenum">
              <a:rPr lang="es-ES">
                <a:solidFill>
                  <a:prstClr val="black"/>
                </a:solidFill>
              </a:rPr>
              <a:pPr>
                <a:defRPr/>
              </a:pPr>
              <a:t>176</a:t>
            </a:fld>
            <a:endParaRPr lang="es-ES" dirty="0">
              <a:solidFill>
                <a:prstClr val="black"/>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1E9400-5077-49D1-8399-21A625A658F2}" type="slidenum">
              <a:rPr lang="es-ES">
                <a:solidFill>
                  <a:prstClr val="black"/>
                </a:solidFill>
              </a:rPr>
              <a:pPr>
                <a:defRPr/>
              </a:pPr>
              <a:t>177</a:t>
            </a:fld>
            <a:endParaRPr lang="es-ES" dirty="0">
              <a:solidFill>
                <a:prstClr val="black"/>
              </a:solidFil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Pojega</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A661C1-4C20-475E-AE97-E2EE28068422}" type="slidenum">
              <a:rPr lang="es-ES">
                <a:solidFill>
                  <a:prstClr val="black"/>
                </a:solidFill>
              </a:rPr>
              <a:pPr>
                <a:defRPr/>
              </a:pPr>
              <a:t>179</a:t>
            </a:fld>
            <a:endParaRPr lang="es-ES" dirty="0">
              <a:solidFill>
                <a:prstClr val="black"/>
              </a:solidFil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Giardini di Pojega</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C46604-A4B4-46AF-B1C8-B11ECB033DEE}" type="slidenum">
              <a:rPr lang="es-ES">
                <a:solidFill>
                  <a:prstClr val="black"/>
                </a:solidFill>
              </a:rPr>
              <a:pPr>
                <a:defRPr/>
              </a:pPr>
              <a:t>180</a:t>
            </a:fld>
            <a:endParaRPr lang="es-ES" dirty="0">
              <a:solidFill>
                <a:prstClr val="black"/>
              </a:solidFil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CE21BA1B-FD3C-4A93-A762-8318E61AF82C}" type="slidenum">
              <a:rPr lang="es-ES">
                <a:solidFill>
                  <a:prstClr val="black"/>
                </a:solidFill>
              </a:rPr>
              <a:pPr>
                <a:defRPr/>
              </a:pPr>
              <a:t>181</a:t>
            </a:fld>
            <a:endParaRPr lang="es-ES" dirty="0">
              <a:solidFill>
                <a:prstClr val="black"/>
              </a:solidFil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7892FBDF-5246-48AB-BC1F-C66E7C064DFF}" type="slidenum">
              <a:rPr lang="es-ES">
                <a:solidFill>
                  <a:prstClr val="black"/>
                </a:solidFill>
              </a:rPr>
              <a:pPr>
                <a:defRPr/>
              </a:pPr>
              <a:t>182</a:t>
            </a:fld>
            <a:endParaRPr lang="es-ES" dirty="0">
              <a:solidFill>
                <a:prstClr val="black"/>
              </a:solidFil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22387989-1D55-4A01-BDF1-0157F6503CC3}" type="slidenum">
              <a:rPr lang="es-ES">
                <a:solidFill>
                  <a:prstClr val="black"/>
                </a:solidFill>
              </a:rPr>
              <a:pPr>
                <a:defRPr/>
              </a:pPr>
              <a:t>183</a:t>
            </a:fld>
            <a:endParaRPr lang="es-ES" dirty="0">
              <a:solidFill>
                <a:prstClr val="black"/>
              </a:solidFil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2D1D3775-444C-408B-BD9B-D20838AAE869}" type="slidenum">
              <a:rPr lang="es-ES">
                <a:solidFill>
                  <a:prstClr val="black"/>
                </a:solidFill>
              </a:rPr>
              <a:pPr>
                <a:defRPr/>
              </a:pPr>
              <a:t>184</a:t>
            </a:fld>
            <a:endParaRPr lang="es-ES" dirty="0">
              <a:solidFill>
                <a:prstClr val="black"/>
              </a:solidFil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DD217080-A60C-424A-B92B-B30B5E23F89C}" type="slidenum">
              <a:rPr lang="es-ES">
                <a:solidFill>
                  <a:prstClr val="black"/>
                </a:solidFill>
              </a:rPr>
              <a:pPr>
                <a:defRPr/>
              </a:pPr>
              <a:t>185</a:t>
            </a:fld>
            <a:endParaRPr lang="es-ES" dirty="0">
              <a:solidFill>
                <a:prstClr val="black"/>
              </a:solidFil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3504BEDB-BF32-407C-9244-8FE1C0C461F7}" type="slidenum">
              <a:rPr lang="es-ES">
                <a:solidFill>
                  <a:prstClr val="black"/>
                </a:solidFill>
              </a:rPr>
              <a:pPr>
                <a:defRPr/>
              </a:pPr>
              <a:t>186</a:t>
            </a:fld>
            <a:endParaRPr lang="es-ES" dirty="0">
              <a:solidFill>
                <a:prstClr val="black"/>
              </a:solidFil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DF8A0D5F-D11A-42B4-90F7-252A5CC87500}" type="slidenum">
              <a:rPr lang="es-ES">
                <a:solidFill>
                  <a:prstClr val="black"/>
                </a:solidFill>
              </a:rPr>
              <a:pPr>
                <a:defRPr/>
              </a:pPr>
              <a:t>187</a:t>
            </a:fld>
            <a:endParaRPr lang="es-ES" dirty="0">
              <a:solidFill>
                <a:prstClr val="black"/>
              </a:solidFill>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2075B726-3E90-4A96-9548-6FE42D5C42E2}" type="slidenum">
              <a:rPr lang="es-ES">
                <a:solidFill>
                  <a:prstClr val="black"/>
                </a:solidFill>
              </a:rPr>
              <a:pPr>
                <a:defRPr/>
              </a:pPr>
              <a:t>188</a:t>
            </a:fld>
            <a:endParaRPr lang="es-ES" dirty="0">
              <a:solidFill>
                <a:prstClr val="black"/>
              </a:solidFill>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CF35965E-E508-41B7-BD7A-3228A04621AC}" type="slidenum">
              <a:rPr lang="es-ES">
                <a:solidFill>
                  <a:prstClr val="black"/>
                </a:solidFill>
              </a:rPr>
              <a:pPr>
                <a:defRPr/>
              </a:pPr>
              <a:t>189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76.jpg"/><Relationship Id="rId5" Type="http://schemas.openxmlformats.org/officeDocument/2006/relationships/image" Target="../media/image75.jpg"/><Relationship Id="rId4" Type="http://schemas.openxmlformats.org/officeDocument/2006/relationships/image" Target="../media/image70.jpeg"/></Relationships>
</file>

<file path=ppt/slides/_rels/slide8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9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83.jpg"/></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12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3.xml"/><Relationship Id="rId1" Type="http://schemas.openxmlformats.org/officeDocument/2006/relationships/slideLayout" Target="../slideLayouts/slideLayout7.xml"/><Relationship Id="rId4" Type="http://schemas.openxmlformats.org/officeDocument/2006/relationships/image" Target="../media/image134.jpeg"/></Relationships>
</file>

<file path=ppt/slides/_rels/slide157.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5.xml"/><Relationship Id="rId1" Type="http://schemas.openxmlformats.org/officeDocument/2006/relationships/slideLayout" Target="../slideLayouts/slideLayout7.xml"/><Relationship Id="rId4" Type="http://schemas.openxmlformats.org/officeDocument/2006/relationships/image" Target="../media/image137.jpeg"/></Relationships>
</file>

<file path=ppt/slides/_rels/slide159.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404664"/>
            <a:ext cx="6408712" cy="4608512"/>
          </a:xfrm>
        </p:spPr>
        <p:txBody>
          <a:bodyPr>
            <a:normAutofit fontScale="90000"/>
          </a:bodyPr>
          <a:lstStyle/>
          <a:p>
            <a:r>
              <a:rPr lang="es-ES" sz="3600" dirty="0"/>
              <a:t>EUROPA.-LA VUELTA AL MUNDO EN 885 JARDINES.-ITALIAN GARDENS.-</a:t>
            </a:r>
            <a:r>
              <a:rPr lang="es-ES" sz="3200" dirty="0"/>
              <a:t>Castelo de Miramare.-Parco de la Burcina.-Giardino della Landriana.-Castillo de Trauttmansdorf.-Giardino Bardini.-La Mortella</a:t>
            </a:r>
            <a:br>
              <a:rPr lang="es-ES" dirty="0"/>
            </a:br>
            <a:endParaRPr lang="es-ES" dirty="0"/>
          </a:p>
        </p:txBody>
      </p:sp>
      <p:sp>
        <p:nvSpPr>
          <p:cNvPr id="3" name="2 Subtítulo"/>
          <p:cNvSpPr>
            <a:spLocks noGrp="1"/>
          </p:cNvSpPr>
          <p:nvPr>
            <p:ph type="subTitle" idx="1"/>
          </p:nvPr>
        </p:nvSpPr>
        <p:spPr>
          <a:xfrm>
            <a:off x="2555776" y="5157192"/>
            <a:ext cx="4608512" cy="1083568"/>
          </a:xfrm>
        </p:spPr>
        <p:txBody>
          <a:bodyPr/>
          <a:lstStyle/>
          <a:p>
            <a:r>
              <a:rPr lang="es-ES" dirty="0"/>
              <a:t>Seleccion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pPr eaLnBrk="1" hangingPunct="1"/>
            <a:r>
              <a:rPr lang="es-ES" dirty="0"/>
              <a:t>Castelo de Miramare</a:t>
            </a:r>
          </a:p>
        </p:txBody>
      </p:sp>
      <p:sp>
        <p:nvSpPr>
          <p:cNvPr id="10243" name="2 Marcador de contenido"/>
          <p:cNvSpPr>
            <a:spLocks noGrp="1"/>
          </p:cNvSpPr>
          <p:nvPr>
            <p:ph sz="quarter" idx="1"/>
          </p:nvPr>
        </p:nvSpPr>
        <p:spPr/>
        <p:txBody>
          <a:bodyPr>
            <a:normAutofit fontScale="92500"/>
          </a:bodyPr>
          <a:lstStyle/>
          <a:p>
            <a:pPr eaLnBrk="1" hangingPunct="1"/>
            <a:r>
              <a:rPr lang="es-ES" sz="2400" dirty="0"/>
              <a:t>El </a:t>
            </a:r>
            <a:r>
              <a:rPr lang="es-ES" sz="2400" b="1" dirty="0"/>
              <a:t>castillo de Miramare</a:t>
            </a:r>
            <a:r>
              <a:rPr lang="es-ES" sz="2400" dirty="0"/>
              <a:t> (forma original italianizado español </a:t>
            </a:r>
            <a:r>
              <a:rPr lang="es-ES" sz="2400" i="1" dirty="0"/>
              <a:t>Miramar)</a:t>
            </a:r>
            <a:r>
              <a:rPr lang="es-ES" sz="2400" dirty="0"/>
              <a:t> fue construido por orden de Maximiliano de Habsburgo, archiduque de Austria y emperador de México, para hacer de su casa para compartir con su esposa, Carlota de Bélgica.</a:t>
            </a:r>
          </a:p>
          <a:p>
            <a:pPr eaLnBrk="1" hangingPunct="1"/>
            <a:r>
              <a:rPr lang="es-ES" sz="2400" dirty="0"/>
              <a:t>Construido en el Golfo de Trieste, a pocos kilómetros al norte de la ciudad del mismo nombre, fue diseñado por el "arquitecto vienés Carl Junker entre 1856 y 1860. Está rodeado por un amplio parque de aproximadamente 22 hectáreas con una variedad de plantas, muchas de las cuales son elegidas por el archiduque a sí mismo durante sus viajes alrededor del mundo, que aparece como almirante de la marina de guerra de Austria. </a:t>
            </a:r>
          </a:p>
          <a:p>
            <a:pPr eaLnBrk="1" hangingPunct="1"/>
            <a:endParaRPr lang="es-ES" dirty="0"/>
          </a:p>
        </p:txBody>
      </p:sp>
    </p:spTree>
    <p:extLst>
      <p:ext uri="{BB962C8B-B14F-4D97-AF65-F5344CB8AC3E}">
        <p14:creationId xmlns:p14="http://schemas.microsoft.com/office/powerpoint/2010/main" val="3408019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500063"/>
            <a:ext cx="7499176" cy="5656262"/>
          </a:xfrm>
        </p:spPr>
        <p:txBody>
          <a:bodyPr/>
          <a:lstStyle/>
          <a:p>
            <a:pPr eaLnBrk="1" hangingPunct="1"/>
            <a:r>
              <a:rPr lang="es-ES" sz="2400" dirty="0"/>
              <a:t>El parque es también el castillo, un pequeño edificio que sirvió de residencia de la pareja durante la construcción del castillo en sí, sino que se convirtió en una prisión de facto de Charlotte, cuando perdió la razón tras el asesinato de su marido en México . </a:t>
            </a:r>
          </a:p>
          <a:p>
            <a:pPr eaLnBrk="1" hangingPunct="1"/>
            <a:r>
              <a:rPr lang="es-ES" sz="2400" dirty="0"/>
              <a:t>Dentro, el castillo está dividido en muchas habitaciones, la planta baja se diseñó como residencia del emperador Maximilian I y su esposa Carlota, mientras que el piso superior fue utilizado como residencia en el período siguiente a la Amedeo duque de Aosta, que vivía durante unos siete años y cambió algunas de las habitaciones en el estilo de la época. </a:t>
            </a:r>
          </a:p>
        </p:txBody>
      </p:sp>
    </p:spTree>
    <p:extLst>
      <p:ext uri="{BB962C8B-B14F-4D97-AF65-F5344CB8AC3E}">
        <p14:creationId xmlns:p14="http://schemas.microsoft.com/office/powerpoint/2010/main" val="1417560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Castello_diMirama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775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4005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940041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36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405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Castello de MIrama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0904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Castello di Miramar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327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Castello Mirama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229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astello Mirama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187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astello Mirama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797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astello Mirama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949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astello Miramar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152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astello Miramar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245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astello_diMirama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468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rco dei Castello Mirama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8298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arco dei Castello Miramar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5750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arco dei Castello Miramar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066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rco dei Castello Miramar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010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co dei Castello Miramare.-Tri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056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co dei Castello_Miramare_0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072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rco dei Castello Miramar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448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arco dei Castello-miramare-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05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8188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arco dei Castelo Mirama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9111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447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2498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5272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4486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5"/>
            <a:ext cx="9144000" cy="6855209"/>
          </a:xfrm>
          <a:prstGeom prst="rect">
            <a:avLst/>
          </a:prstGeom>
        </p:spPr>
      </p:pic>
    </p:spTree>
    <p:extLst>
      <p:ext uri="{BB962C8B-B14F-4D97-AF65-F5344CB8AC3E}">
        <p14:creationId xmlns:p14="http://schemas.microsoft.com/office/powerpoint/2010/main" val="3309722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5"/>
            <a:ext cx="9144000" cy="6855209"/>
          </a:xfrm>
          <a:prstGeom prst="rect">
            <a:avLst/>
          </a:prstGeom>
        </p:spPr>
      </p:pic>
    </p:spTree>
    <p:extLst>
      <p:ext uri="{BB962C8B-B14F-4D97-AF65-F5344CB8AC3E}">
        <p14:creationId xmlns:p14="http://schemas.microsoft.com/office/powerpoint/2010/main" val="230716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489877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5"/>
            <a:ext cx="9144000" cy="6855209"/>
          </a:xfrm>
          <a:prstGeom prst="rect">
            <a:avLst/>
          </a:prstGeom>
        </p:spPr>
      </p:pic>
    </p:spTree>
    <p:extLst>
      <p:ext uri="{BB962C8B-B14F-4D97-AF65-F5344CB8AC3E}">
        <p14:creationId xmlns:p14="http://schemas.microsoft.com/office/powerpoint/2010/main" val="2942940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6412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72497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3884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arco dei Castello Miramar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268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19900"/>
          </a:xfrm>
          <a:prstGeom prst="rect">
            <a:avLst/>
          </a:prstGeom>
        </p:spPr>
      </p:pic>
    </p:spTree>
    <p:extLst>
      <p:ext uri="{BB962C8B-B14F-4D97-AF65-F5344CB8AC3E}">
        <p14:creationId xmlns:p14="http://schemas.microsoft.com/office/powerpoint/2010/main" val="31154673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96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66058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1997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76044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52176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127144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31854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2322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4433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994072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 y="0"/>
            <a:ext cx="9144000" cy="6858000"/>
          </a:xfrm>
          <a:prstGeom prst="rect">
            <a:avLst/>
          </a:prstGeom>
        </p:spPr>
      </p:pic>
    </p:spTree>
    <p:extLst>
      <p:ext uri="{BB962C8B-B14F-4D97-AF65-F5344CB8AC3E}">
        <p14:creationId xmlns:p14="http://schemas.microsoft.com/office/powerpoint/2010/main" val="41058758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pPr eaLnBrk="1" hangingPunct="1"/>
            <a:r>
              <a:rPr lang="es-ES" dirty="0"/>
              <a:t>PARCO DELLA BURCINA</a:t>
            </a:r>
          </a:p>
        </p:txBody>
      </p:sp>
      <p:sp>
        <p:nvSpPr>
          <p:cNvPr id="33795"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Parque Burcina "Felice Piacenza", se</a:t>
            </a:r>
            <a:r>
              <a:rPr lang="es-ES" sz="2400" dirty="0"/>
              <a:t> extiende a lo largo de la ladera de una colina de 826 metros sobre el nivel del mar </a:t>
            </a:r>
            <a:br>
              <a:rPr lang="es-ES" sz="2400" dirty="0"/>
            </a:br>
            <a:r>
              <a:rPr lang="es-ES" sz="2400" dirty="0"/>
              <a:t>En la segunda mitad del siglo pasado, el industrial de la lana </a:t>
            </a:r>
            <a:r>
              <a:rPr lang="es-ES" sz="2400" b="1" dirty="0"/>
              <a:t>Giovanni Piacenza,</a:t>
            </a:r>
            <a:r>
              <a:rPr lang="es-ES" sz="2400" dirty="0"/>
              <a:t> entusiasta de la jardinería, decidió transformar la colina en un jardín informal de acuerdo a los gustos de muchas plantas que el coloca allí. </a:t>
            </a:r>
          </a:p>
          <a:p>
            <a:pPr eaLnBrk="1" hangingPunct="1"/>
            <a:r>
              <a:rPr lang="es-ES" sz="2400" dirty="0"/>
              <a:t>Más tarde, Felice Piacenza enriqueció la colina con muchos </a:t>
            </a:r>
            <a:r>
              <a:rPr lang="es-ES" sz="2400" b="1" dirty="0"/>
              <a:t>rododendros y azaleas,</a:t>
            </a:r>
            <a:r>
              <a:rPr lang="es-ES" sz="2400" dirty="0"/>
              <a:t> la temporada de floración, ofrecen un magnífico espectáculo para el visitante. </a:t>
            </a:r>
            <a:br>
              <a:rPr lang="es-ES" sz="2400" dirty="0"/>
            </a:br>
            <a:endParaRPr lang="es-ES" sz="2400" dirty="0"/>
          </a:p>
        </p:txBody>
      </p:sp>
    </p:spTree>
    <p:extLst>
      <p:ext uri="{BB962C8B-B14F-4D97-AF65-F5344CB8AC3E}">
        <p14:creationId xmlns:p14="http://schemas.microsoft.com/office/powerpoint/2010/main" val="26352072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457200" y="500063"/>
            <a:ext cx="7571184" cy="5656262"/>
          </a:xfrm>
        </p:spPr>
        <p:txBody>
          <a:bodyPr/>
          <a:lstStyle/>
          <a:p>
            <a:r>
              <a:rPr lang="es-ES" dirty="0"/>
              <a:t>Hay también muchas coníferas exóticas y de hoja caduca perfectamente integradas con la vegetación.</a:t>
            </a:r>
          </a:p>
          <a:p>
            <a:pPr eaLnBrk="1" hangingPunct="1"/>
            <a:r>
              <a:rPr lang="es-ES" sz="2400" dirty="0"/>
              <a:t>El parque ha ido adquiriendo importancia para el descubrimiento arqueológico en 1959 de los resultados y una pared seca, en forma de herradura, que según estudios recientes, debe interpretarse como una tumba de la Edad de Bronce (siglo XIII aC). </a:t>
            </a:r>
            <a:br>
              <a:rPr lang="es-ES" sz="2400" dirty="0"/>
            </a:br>
            <a:r>
              <a:rPr lang="es-ES" sz="2400" dirty="0"/>
              <a:t>Propiedad de la Comuna de Biella, en 1935, el parque alcanza una superficie de 57 hectáreas y se ha convertido en una </a:t>
            </a:r>
            <a:r>
              <a:rPr lang="es-ES" sz="2400" b="1" dirty="0"/>
              <a:t>Reserva Natural Especial</a:t>
            </a:r>
            <a:r>
              <a:rPr lang="es-ES" sz="2400" dirty="0"/>
              <a:t> desde 1980.</a:t>
            </a:r>
          </a:p>
        </p:txBody>
      </p:sp>
    </p:spTree>
    <p:extLst>
      <p:ext uri="{BB962C8B-B14F-4D97-AF65-F5344CB8AC3E}">
        <p14:creationId xmlns:p14="http://schemas.microsoft.com/office/powerpoint/2010/main" val="32686019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arco della Burci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9131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arco_della_Burcina--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4631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arco_della_Burcina-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0243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arco della Burcin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7176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Parco della Burcin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0732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arco della Burci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1325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rco della Burcin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6257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arco_della_Burci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7201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arco_della_Burci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4775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arco_della_Burcina.-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8134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Parco_della_Burcina.-1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2065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arco_della_Burcina--2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032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arco_della_Burcina--1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0528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44996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42982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co della Burcin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8890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co della Burcin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22692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co_della_Burcina-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1595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arco_della_Burcin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5154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rco de llla Burcina.-1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0620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Parco_della_Burcina--1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5531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rco della Burcina.-Neumatofor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0874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arco della Burcin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9026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r>
              <a:rPr lang="es-ES" dirty="0"/>
              <a:t>GIARDINO della LANDRIANA</a:t>
            </a:r>
          </a:p>
        </p:txBody>
      </p:sp>
      <p:sp>
        <p:nvSpPr>
          <p:cNvPr id="57347" name="2 Marcador de contenido"/>
          <p:cNvSpPr>
            <a:spLocks noGrp="1"/>
          </p:cNvSpPr>
          <p:nvPr>
            <p:ph sz="quarter" idx="1"/>
          </p:nvPr>
        </p:nvSpPr>
        <p:spPr>
          <a:xfrm>
            <a:off x="457200" y="1484313"/>
            <a:ext cx="7643192" cy="4672012"/>
          </a:xfrm>
        </p:spPr>
        <p:txBody>
          <a:bodyPr/>
          <a:lstStyle/>
          <a:p>
            <a:pPr eaLnBrk="1" hangingPunct="1"/>
            <a:r>
              <a:rPr lang="es-ES" sz="2400" dirty="0"/>
              <a:t>Los Jardines de Landriana son jardines diseñados por Russell Page, un arquitecto de paisajes famosos, que se unió a la excepcional colección de plantas y flores diseñado por Lavinia Taberna en su propiedad "El Landriana" en el curso de diez años. </a:t>
            </a:r>
            <a:br>
              <a:rPr lang="es-ES" sz="2400" dirty="0"/>
            </a:br>
            <a:r>
              <a:rPr lang="es-ES" sz="2400" dirty="0"/>
              <a:t>La propiedad está construida alrededor de una serie de jardines temáticos (huerto de naranjos, un jardín de brezo, valle de las rosas, etc.),.</a:t>
            </a:r>
          </a:p>
          <a:p>
            <a:pPr eaLnBrk="1" hangingPunct="1"/>
            <a:r>
              <a:rPr lang="es-ES" sz="2400" dirty="0"/>
              <a:t>De ahí el nombre de la finca.</a:t>
            </a:r>
          </a:p>
        </p:txBody>
      </p:sp>
    </p:spTree>
    <p:extLst>
      <p:ext uri="{BB962C8B-B14F-4D97-AF65-F5344CB8AC3E}">
        <p14:creationId xmlns:p14="http://schemas.microsoft.com/office/powerpoint/2010/main" val="10198506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Giardini della Landrian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4241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iardini della Landr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4393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iardini della Landri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9048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iardini della Landria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2 Imagen" descr="Giardini della Landriana.-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365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Giardini della Landrian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3325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Giardini della Landrian.-Feri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6612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4517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27398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68984"/>
            <a:ext cx="4572000" cy="3389015"/>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65724" cy="3645024"/>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645024"/>
            <a:ext cx="4565724" cy="3212975"/>
          </a:xfrm>
          <a:prstGeom prst="rect">
            <a:avLst/>
          </a:prstGeom>
        </p:spPr>
      </p:pic>
    </p:spTree>
    <p:extLst>
      <p:ext uri="{BB962C8B-B14F-4D97-AF65-F5344CB8AC3E}">
        <p14:creationId xmlns:p14="http://schemas.microsoft.com/office/powerpoint/2010/main" val="38333740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1161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13110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4601777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80609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83611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82050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2"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8621428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82638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750"/>
            <a:ext cx="9144000" cy="6709618"/>
          </a:xfrm>
          <a:prstGeom prst="rect">
            <a:avLst/>
          </a:prstGeom>
        </p:spPr>
      </p:pic>
    </p:spTree>
    <p:extLst>
      <p:ext uri="{BB962C8B-B14F-4D97-AF65-F5344CB8AC3E}">
        <p14:creationId xmlns:p14="http://schemas.microsoft.com/office/powerpoint/2010/main" val="25217089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01931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247752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1147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59092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47624"/>
            <a:ext cx="9324528" cy="6810375"/>
          </a:xfrm>
          <a:prstGeom prst="rect">
            <a:avLst/>
          </a:prstGeom>
        </p:spPr>
      </p:pic>
    </p:spTree>
    <p:extLst>
      <p:ext uri="{BB962C8B-B14F-4D97-AF65-F5344CB8AC3E}">
        <p14:creationId xmlns:p14="http://schemas.microsoft.com/office/powerpoint/2010/main" val="25872073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74985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76054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3261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35957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062068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Título"/>
          <p:cNvSpPr>
            <a:spLocks noGrp="1"/>
          </p:cNvSpPr>
          <p:nvPr>
            <p:ph type="title"/>
          </p:nvPr>
        </p:nvSpPr>
        <p:spPr/>
        <p:txBody>
          <a:bodyPr/>
          <a:lstStyle/>
          <a:p>
            <a:pPr eaLnBrk="1" hangingPunct="1"/>
            <a:r>
              <a:rPr lang="es-ES" dirty="0"/>
              <a:t>CASTILLO  di TRAUTTMANSDORFF</a:t>
            </a:r>
          </a:p>
        </p:txBody>
      </p:sp>
      <p:sp>
        <p:nvSpPr>
          <p:cNvPr id="64515" name="2 Marcador de contenido"/>
          <p:cNvSpPr>
            <a:spLocks noGrp="1"/>
          </p:cNvSpPr>
          <p:nvPr>
            <p:ph sz="quarter" idx="1"/>
          </p:nvPr>
        </p:nvSpPr>
        <p:spPr>
          <a:xfrm>
            <a:off x="457200" y="2132856"/>
            <a:ext cx="7467600" cy="4341096"/>
          </a:xfrm>
        </p:spPr>
        <p:txBody>
          <a:bodyPr>
            <a:normAutofit lnSpcReduction="10000"/>
          </a:bodyPr>
          <a:lstStyle/>
          <a:p>
            <a:pPr eaLnBrk="1" hangingPunct="1"/>
            <a:r>
              <a:rPr lang="es-ES" sz="2400" b="1" dirty="0"/>
              <a:t>Castel Trauttmansdorf</a:t>
            </a:r>
            <a:r>
              <a:rPr lang="es-ES" sz="2400" dirty="0"/>
              <a:t> (también llamado </a:t>
            </a:r>
            <a:r>
              <a:rPr lang="es-ES" sz="2400" b="1" dirty="0"/>
              <a:t>Castel di Nova,</a:t>
            </a:r>
            <a:r>
              <a:rPr lang="es-ES" sz="2400" dirty="0"/>
              <a:t> es un castillo que está en Merano (BZ). Casas de museo turístico, el Museo de Turismo. </a:t>
            </a:r>
          </a:p>
          <a:p>
            <a:pPr eaLnBrk="1" hangingPunct="1"/>
            <a:r>
              <a:rPr lang="es-ES" sz="2400" dirty="0"/>
              <a:t>En 2001 se abrió  el jardín botánico que rodea el castillo. </a:t>
            </a:r>
          </a:p>
          <a:p>
            <a:pPr eaLnBrk="1" hangingPunct="1"/>
            <a:r>
              <a:rPr lang="es-ES" sz="2400" dirty="0"/>
              <a:t>En 1846 Joseph von Trauttmansdorff, conde de Estiria, se trasladó a Merano, volver a comprar el castillo de 150 años después de sus parientes lo habían abandonado. </a:t>
            </a:r>
          </a:p>
          <a:p>
            <a:pPr eaLnBrk="1" hangingPunct="1"/>
            <a:r>
              <a:rPr lang="es-ES" sz="2400" dirty="0"/>
              <a:t> </a:t>
            </a:r>
          </a:p>
        </p:txBody>
      </p:sp>
    </p:spTree>
    <p:extLst>
      <p:ext uri="{BB962C8B-B14F-4D97-AF65-F5344CB8AC3E}">
        <p14:creationId xmlns:p14="http://schemas.microsoft.com/office/powerpoint/2010/main" val="14045948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 También amplió el edificio, con una gran cantidad de neo-gótico. </a:t>
            </a:r>
          </a:p>
          <a:p>
            <a:r>
              <a:rPr lang="es-ES" dirty="0"/>
              <a:t>En 1870 albergó a Isabel de Baviera, la princesa Sissi, y sus hijas Gisela y María Valeria, la emperatriz ocupo el piso superior del edificio. </a:t>
            </a:r>
          </a:p>
          <a:p>
            <a:r>
              <a:rPr lang="es-ES" dirty="0"/>
              <a:t>El invitado fue la emperatriz Moritz von León, pero se vio obligado a vender todas sus pertenencias, incluyendo el castillo, Friedrich von Deuster..</a:t>
            </a:r>
          </a:p>
          <a:p>
            <a:r>
              <a:rPr lang="es-ES" dirty="0"/>
              <a:t>El castillo de esplendor, se terminó con la aparición de la Primera Guerra Mundial. </a:t>
            </a:r>
          </a:p>
          <a:p>
            <a:endParaRPr lang="es-ES" dirty="0"/>
          </a:p>
          <a:p>
            <a:endParaRPr lang="es-ES" dirty="0"/>
          </a:p>
        </p:txBody>
      </p:sp>
    </p:spTree>
    <p:extLst>
      <p:ext uri="{BB962C8B-B14F-4D97-AF65-F5344CB8AC3E}">
        <p14:creationId xmlns:p14="http://schemas.microsoft.com/office/powerpoint/2010/main" val="39963656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643192" cy="5832647"/>
          </a:xfrm>
        </p:spPr>
        <p:txBody>
          <a:bodyPr>
            <a:normAutofit/>
          </a:bodyPr>
          <a:lstStyle/>
          <a:p>
            <a:pPr marL="274320" indent="-274320" eaLnBrk="1" fontAlgn="auto" hangingPunct="1">
              <a:spcAft>
                <a:spcPts val="0"/>
              </a:spcAft>
              <a:buFont typeface="Wingdings 3"/>
              <a:buChar char=""/>
              <a:defRPr/>
            </a:pPr>
            <a:r>
              <a:rPr lang="es-ES" dirty="0"/>
              <a:t>Cuando el fascismo se convirtió en sede de «combatientes de la Ópera Nacional y fue llamado </a:t>
            </a:r>
            <a:r>
              <a:rPr lang="es-ES" b="1" dirty="0"/>
              <a:t>Castel Nova</a:t>
            </a:r>
            <a:r>
              <a:rPr lang="es-ES" dirty="0"/>
              <a:t> (el nombre del río que pasa cerca.) </a:t>
            </a:r>
          </a:p>
          <a:p>
            <a:pPr marL="274320" indent="-274320" eaLnBrk="1" fontAlgn="auto" hangingPunct="1">
              <a:spcAft>
                <a:spcPts val="0"/>
              </a:spcAft>
              <a:buFont typeface="Wingdings 3"/>
              <a:buChar char=""/>
              <a:defRPr/>
            </a:pPr>
            <a:r>
              <a:rPr lang="es-ES" dirty="0"/>
              <a:t>Durante la ocupación alemana de la provincia después de la 'Septiembre 8 fue utilizado por la Wehrmacht. </a:t>
            </a:r>
            <a:br>
              <a:rPr lang="es-ES" dirty="0"/>
            </a:br>
            <a:r>
              <a:rPr lang="es-ES" dirty="0"/>
              <a:t>En 1977 la Asociación Nacional de Combatientes se disolvió y la propiedad pasó a "la administración provincial, que en 1990 lo transformó en un  museo turístico, inaugurado en 2003 después de años de restauración.</a:t>
            </a:r>
          </a:p>
          <a:p>
            <a:pPr marL="274320" indent="-274320" eaLnBrk="1" fontAlgn="auto" hangingPunct="1">
              <a:spcAft>
                <a:spcPts val="0"/>
              </a:spcAft>
              <a:buFont typeface="Wingdings 3"/>
              <a:buChar char=""/>
              <a:defRPr/>
            </a:pPr>
            <a:r>
              <a:rPr lang="es-ES" dirty="0"/>
              <a:t> En 2001 se abrió como el 'Botánico Jardín de Merano.</a:t>
            </a:r>
          </a:p>
          <a:p>
            <a:pPr marL="274320" indent="-274320" eaLnBrk="1" fontAlgn="auto" hangingPunct="1">
              <a:spcAft>
                <a:spcPts val="0"/>
              </a:spcAft>
              <a:buFont typeface="Wingdings 3"/>
              <a:buChar char=""/>
              <a:defRPr/>
            </a:pPr>
            <a:endParaRPr lang="es-ES" dirty="0"/>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40674423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Giardino del Castelo de Trauttmansdorff.-Meran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305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Giardini-di-castel-trauttmansdorff-udo-bernha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6539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Giardini do Castelo de Trauttmansdorff.-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05028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Giardino del Catselo di Trauttmansdorf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4887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Giardino di Castelo de Trauttmansdorf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67850" cy="761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195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Giardino di Castelo de Trauttmansdorff.-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5990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Giardino di Castelo deTrauttmansdorff_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75800" cy="732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24667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Giardino di Castelo Trauttmandorf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3413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Giardino do Castelo de Trauttmansdorff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7894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p:txBody>
          <a:bodyPr/>
          <a:lstStyle/>
          <a:p>
            <a:pPr eaLnBrk="1" hangingPunct="1"/>
            <a:r>
              <a:rPr lang="es-ES" dirty="0"/>
              <a:t>GIARDINO BARDINI</a:t>
            </a:r>
          </a:p>
        </p:txBody>
      </p:sp>
      <p:sp>
        <p:nvSpPr>
          <p:cNvPr id="64515" name="2 Marcador de contenido"/>
          <p:cNvSpPr>
            <a:spLocks noGrp="1"/>
          </p:cNvSpPr>
          <p:nvPr>
            <p:ph sz="quarter" idx="1"/>
          </p:nvPr>
        </p:nvSpPr>
        <p:spPr>
          <a:xfrm>
            <a:off x="457200" y="1600200"/>
            <a:ext cx="7467600" cy="5069160"/>
          </a:xfrm>
        </p:spPr>
        <p:txBody>
          <a:bodyPr>
            <a:normAutofit lnSpcReduction="10000"/>
          </a:bodyPr>
          <a:lstStyle/>
          <a:p>
            <a:pPr marL="274320" indent="-274320" eaLnBrk="1" fontAlgn="auto" hangingPunct="1">
              <a:spcAft>
                <a:spcPts val="0"/>
              </a:spcAft>
              <a:buFont typeface="Wingdings 3"/>
              <a:buChar char=""/>
              <a:defRPr/>
            </a:pPr>
            <a:r>
              <a:rPr lang="es-ES" dirty="0"/>
              <a:t>El </a:t>
            </a:r>
            <a:r>
              <a:rPr lang="es-ES" b="1" dirty="0"/>
              <a:t> Giardino Bardini</a:t>
            </a:r>
            <a:r>
              <a:rPr lang="es-ES" dirty="0"/>
              <a:t> es un jardín renacentista en Florencia, Italia.</a:t>
            </a:r>
          </a:p>
          <a:p>
            <a:pPr marL="274320" indent="-274320" eaLnBrk="1" fontAlgn="auto" hangingPunct="1">
              <a:spcAft>
                <a:spcPts val="0"/>
              </a:spcAft>
              <a:buFont typeface="Wingdings 3"/>
              <a:buChar char=""/>
              <a:defRPr/>
            </a:pPr>
            <a:r>
              <a:rPr lang="es-ES" dirty="0"/>
              <a:t>Sólo abierto recientemente al público, es relativamente poco conocido.</a:t>
            </a:r>
          </a:p>
          <a:p>
            <a:pPr marL="274320" indent="-274320" eaLnBrk="1" fontAlgn="auto" hangingPunct="1">
              <a:spcAft>
                <a:spcPts val="0"/>
              </a:spcAft>
              <a:buFont typeface="Wingdings 3"/>
              <a:buChar char=""/>
              <a:defRPr/>
            </a:pPr>
            <a:r>
              <a:rPr lang="es-ES" dirty="0"/>
              <a:t>Se accede a través de la Via de Bardi, justo sobre la carretera desde el Museo Bardini en el distrito de Oltrarno de la ciudad, aunque la salida de los jardines en la Costa di San Giorgio, en la que el Forte di Belvedere y el Giardino di Boboli se conectan a su vez. </a:t>
            </a:r>
          </a:p>
          <a:p>
            <a:pPr marL="274320" indent="-274320" eaLnBrk="1" fontAlgn="auto" hangingPunct="1">
              <a:spcAft>
                <a:spcPts val="0"/>
              </a:spcAft>
              <a:buFont typeface="Wingdings 3"/>
              <a:buChar char=""/>
              <a:defRPr/>
            </a:pPr>
            <a:r>
              <a:rPr lang="es-ES" dirty="0"/>
              <a:t>El jardín cuenta con muchas estatuas y vistas panorámicas sobre la ciudad.</a:t>
            </a:r>
          </a:p>
          <a:p>
            <a:pPr marL="274320" indent="-274320" eaLnBrk="1" fontAlgn="auto" hangingPunct="1">
              <a:spcAft>
                <a:spcPts val="0"/>
              </a:spcAft>
              <a:buFont typeface="Wingdings 3"/>
              <a:buChar char=""/>
              <a:defRPr/>
            </a:pPr>
            <a:r>
              <a:rPr lang="es-ES" dirty="0"/>
              <a:t> La vida silvestre en el jardín incluye palomas, mirlos y palomas torcaces.</a:t>
            </a:r>
          </a:p>
        </p:txBody>
      </p:sp>
    </p:spTree>
    <p:extLst>
      <p:ext uri="{BB962C8B-B14F-4D97-AF65-F5344CB8AC3E}">
        <p14:creationId xmlns:p14="http://schemas.microsoft.com/office/powerpoint/2010/main" val="39791293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Giardino Bardini.-Firen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58449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Giardino Bardi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4751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Giardino_bardini,_canale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23393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Giardino_bardini,_pergola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2 Imagen" descr="Giardino_bardini,_terrazzamento_0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1347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Giardino Bardi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86622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Giardino_bardini,_terrazzin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0270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hangingPunct="1"/>
            <a:r>
              <a:rPr lang="es-ES" dirty="0"/>
              <a:t>LA MORTELLA</a:t>
            </a:r>
          </a:p>
        </p:txBody>
      </p:sp>
      <p:sp>
        <p:nvSpPr>
          <p:cNvPr id="82947"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jardín</a:t>
            </a:r>
            <a:r>
              <a:rPr lang="es-ES" sz="2400" dirty="0"/>
              <a:t> del </a:t>
            </a:r>
            <a:r>
              <a:rPr lang="es-ES" sz="2400" b="1" dirty="0"/>
              <a:t>museo de Lady Walton,</a:t>
            </a:r>
            <a:r>
              <a:rPr lang="es-ES" sz="2400" dirty="0"/>
              <a:t> comúnmente conocido como </a:t>
            </a:r>
            <a:r>
              <a:rPr lang="es-ES" sz="2400" b="1" dirty="0"/>
              <a:t>El Aude</a:t>
            </a:r>
            <a:r>
              <a:rPr lang="es-ES" sz="2400" dirty="0"/>
              <a:t> es un jardín creado por Susana Walton, la esposa del compositor Inglés William, en Forio, en la parte occidental d 'Ischia.</a:t>
            </a:r>
          </a:p>
          <a:p>
            <a:pPr eaLnBrk="1" hangingPunct="1"/>
            <a:r>
              <a:rPr lang="es-ES" sz="2400" dirty="0"/>
              <a:t> Desde 1990 el jardín está abierto al público.</a:t>
            </a:r>
          </a:p>
          <a:p>
            <a:pPr eaLnBrk="1" hangingPunct="1"/>
            <a:r>
              <a:rPr lang="es-ES" sz="2400" dirty="0"/>
              <a:t> La Mortella, el término indica </a:t>
            </a:r>
            <a:r>
              <a:rPr lang="es-ES" sz="2400" i="1" dirty="0"/>
              <a:t>mirto,</a:t>
            </a:r>
            <a:r>
              <a:rPr lang="es-ES" sz="2400" dirty="0"/>
              <a:t> en dialecto napolitano, el "divino Myrtle (Myrtus communis), una planta que crece en abundancia en las rocas de la colina en la que el jardín y la propagación de la mayor importancia en la mitología griego – latina ,a veces representan la belleza y la virginidad, a veces el amor o la pagana fortuna</a:t>
            </a:r>
            <a:r>
              <a:rPr lang="es-ES" dirty="0"/>
              <a:t>.</a:t>
            </a:r>
          </a:p>
        </p:txBody>
      </p:sp>
    </p:spTree>
    <p:extLst>
      <p:ext uri="{BB962C8B-B14F-4D97-AF65-F5344CB8AC3E}">
        <p14:creationId xmlns:p14="http://schemas.microsoft.com/office/powerpoint/2010/main" val="56962231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643192" cy="6312172"/>
          </a:xfrm>
        </p:spPr>
        <p:txBody>
          <a:bodyPr>
            <a:normAutofit lnSpcReduction="10000"/>
          </a:bodyPr>
          <a:lstStyle/>
          <a:p>
            <a:pPr marL="274320" indent="-274320" eaLnBrk="1" fontAlgn="auto" hangingPunct="1">
              <a:spcAft>
                <a:spcPts val="0"/>
              </a:spcAft>
              <a:buFont typeface="Wingdings 3"/>
              <a:buChar char=""/>
              <a:defRPr/>
            </a:pPr>
            <a:r>
              <a:rPr lang="es-ES" dirty="0"/>
              <a:t>En 1949 el compositor William Walton decidió instalarse en la isla d 'Ischia  con su esposa Susana. La pareja construyo al pie del Monte Zaro, un flujo de lava y  una villa rodeada por un jardín botánico magnífico.</a:t>
            </a:r>
          </a:p>
          <a:p>
            <a:pPr marL="274320" indent="-274320" eaLnBrk="1" fontAlgn="auto" hangingPunct="1">
              <a:spcAft>
                <a:spcPts val="0"/>
              </a:spcAft>
              <a:buFont typeface="Wingdings 3"/>
              <a:buChar char=""/>
              <a:defRPr/>
            </a:pPr>
            <a:r>
              <a:rPr lang="es-ES" dirty="0"/>
              <a:t>La creación del jardín (cuyo diseño se remonta a 1956) fue confiado, en los años '60, al " arquitecto paisajista Russell Page, quien realizó el diseño del jardín en el Valle, l entre las formaciones rocosas y pintorescas. </a:t>
            </a:r>
          </a:p>
          <a:p>
            <a:pPr marL="274320" indent="-274320" eaLnBrk="1" fontAlgn="auto" hangingPunct="1">
              <a:spcAft>
                <a:spcPts val="0"/>
              </a:spcAft>
              <a:buFont typeface="Wingdings 3"/>
              <a:buChar char=""/>
              <a:defRPr/>
            </a:pPr>
            <a:r>
              <a:rPr lang="es-ES" dirty="0"/>
              <a:t>Hoy La Mortella consta de dos partes diferentes .</a:t>
            </a:r>
          </a:p>
          <a:p>
            <a:pPr marL="274320" indent="-274320" eaLnBrk="1" fontAlgn="auto" hangingPunct="1">
              <a:spcAft>
                <a:spcPts val="0"/>
              </a:spcAft>
              <a:buFont typeface="Wingdings 3"/>
              <a:buChar char=""/>
              <a:defRPr/>
            </a:pPr>
            <a:r>
              <a:rPr lang="es-ES" dirty="0"/>
              <a:t> El Valle, de hecho, diseñado por Russell Page, que se caracteriza por un clima subtropical, húmedo y protegido del viento, y el Cerro o el jardín superior, completamente diseñado y desarrollado por Lady Walton, con áreas soleadas y ventosas  que se caracteriza por la vegetación de las zonas del Mediterráneo.</a:t>
            </a:r>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35963749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457200" y="428625"/>
            <a:ext cx="7427168" cy="5727700"/>
          </a:xfrm>
        </p:spPr>
        <p:txBody>
          <a:bodyPr>
            <a:normAutofit lnSpcReduction="10000"/>
          </a:bodyPr>
          <a:lstStyle/>
          <a:p>
            <a:pPr eaLnBrk="1" hangingPunct="1"/>
            <a:r>
              <a:rPr lang="es-ES" sz="2400" dirty="0"/>
              <a:t>El jardín se extiende sobre un área de aproximadamente 2 has. y contiene más de 3000 especies de plantas exóticas y raras..</a:t>
            </a:r>
          </a:p>
          <a:p>
            <a:pPr eaLnBrk="1" hangingPunct="1"/>
            <a:r>
              <a:rPr lang="es-ES" sz="2400" dirty="0"/>
              <a:t>También está enriquecido por los arroyos y estanques, fuentes, piscinas, cursos de agua que permiten el cultivo de plantas acuáticas como el papiro, de loto y nenúfares tropicales, mientras que en las terrazas se puede disfrutar de uno de los más evocadores puntos de vista de la Bahía de Forio.</a:t>
            </a:r>
          </a:p>
          <a:p>
            <a:pPr eaLnBrk="1" hangingPunct="1"/>
            <a:r>
              <a:rPr lang="es-ES" sz="2400" dirty="0"/>
              <a:t>En el jardín hay colecciones de especies de plantas de varios países: los helechos arborescentes del continente sur, proteas y áloe de Sur África, y agaves e México, así como palmeras, cicadacee, magnolias y camelias, Bauhinia. </a:t>
            </a:r>
          </a:p>
        </p:txBody>
      </p:sp>
    </p:spTree>
    <p:extLst>
      <p:ext uri="{BB962C8B-B14F-4D97-AF65-F5344CB8AC3E}">
        <p14:creationId xmlns:p14="http://schemas.microsoft.com/office/powerpoint/2010/main" val="4424105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457200" y="620713"/>
            <a:ext cx="7427168" cy="5535612"/>
          </a:xfrm>
        </p:spPr>
        <p:txBody>
          <a:bodyPr/>
          <a:lstStyle/>
          <a:p>
            <a:pPr eaLnBrk="1" hangingPunct="1"/>
            <a:r>
              <a:rPr lang="es-ES" sz="2400" dirty="0"/>
              <a:t>Los arboles son Spathodea campanulata muy raras originales de África tropical, la Jacaranda mimosifolia de Argentina, la Dracaena draco las Canarias, la Puya berteroniana de Chile, el Metrosideros de Nueva Zelanda,la  Chorisia speciosa y muchas especímenes de orquídeas. </a:t>
            </a:r>
            <a:br>
              <a:rPr lang="es-ES" sz="2400" dirty="0"/>
            </a:br>
            <a:r>
              <a:rPr lang="es-ES" sz="2400" dirty="0"/>
              <a:t>En Serra Victoria también se cultiva la Victoria amazonica de nenúfares y el raro subir de  la Strongylondo  macrobotys  de Filipinas famoso por las flores de jade verde. </a:t>
            </a:r>
          </a:p>
          <a:p>
            <a:pPr eaLnBrk="1" hangingPunct="1"/>
            <a:endParaRPr lang="es-ES" dirty="0"/>
          </a:p>
        </p:txBody>
      </p:sp>
    </p:spTree>
    <p:extLst>
      <p:ext uri="{BB962C8B-B14F-4D97-AF65-F5344CB8AC3E}">
        <p14:creationId xmlns:p14="http://schemas.microsoft.com/office/powerpoint/2010/main" val="3410182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a Mortella.-Ischia Napol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7451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a Mortell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18921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a Mortella.-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4274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a Mortell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0234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a Mortell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12653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a Mortell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9288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a Mortella.-Victor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84860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a Mort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25851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a_mort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71151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Título"/>
          <p:cNvSpPr>
            <a:spLocks noGrp="1"/>
          </p:cNvSpPr>
          <p:nvPr>
            <p:ph type="title"/>
          </p:nvPr>
        </p:nvSpPr>
        <p:spPr/>
        <p:txBody>
          <a:bodyPr/>
          <a:lstStyle/>
          <a:p>
            <a:pPr eaLnBrk="1" hangingPunct="1"/>
            <a:r>
              <a:rPr lang="es-ES" dirty="0"/>
              <a:t>PALAZZO DEI PRINCIPE.-GENOVA</a:t>
            </a:r>
          </a:p>
        </p:txBody>
      </p:sp>
      <p:sp>
        <p:nvSpPr>
          <p:cNvPr id="81923" name="2 Marcador de contenido"/>
          <p:cNvSpPr>
            <a:spLocks noGrp="1"/>
          </p:cNvSpPr>
          <p:nvPr>
            <p:ph sz="quarter" idx="1"/>
          </p:nvPr>
        </p:nvSpPr>
        <p:spPr>
          <a:xfrm>
            <a:off x="457200" y="2132856"/>
            <a:ext cx="7467600" cy="4341096"/>
          </a:xfrm>
        </p:spPr>
        <p:txBody>
          <a:bodyPr>
            <a:normAutofit/>
          </a:bodyPr>
          <a:lstStyle/>
          <a:p>
            <a:pPr marL="274320" indent="-274320" eaLnBrk="1" fontAlgn="auto" hangingPunct="1">
              <a:spcAft>
                <a:spcPts val="0"/>
              </a:spcAft>
              <a:buFont typeface="Wingdings 3"/>
              <a:buChar char=""/>
              <a:defRPr/>
            </a:pPr>
            <a:r>
              <a:rPr lang="es-ES" dirty="0"/>
              <a:t>Génova tiene 82.000 metros cuadrados de parques públicos en el centro de la ciudad, tales como Villetta Di Negro que se encuentra junto al corazón de Génova, dominando el centro histórico. </a:t>
            </a:r>
          </a:p>
          <a:p>
            <a:pPr marL="274320" indent="-274320" eaLnBrk="1" fontAlgn="auto" hangingPunct="1">
              <a:spcAft>
                <a:spcPts val="0"/>
              </a:spcAft>
              <a:buFont typeface="Wingdings 3"/>
              <a:buChar char=""/>
              <a:defRPr/>
            </a:pPr>
            <a:r>
              <a:rPr lang="es-ES" dirty="0"/>
              <a:t>Hay muchos amplios espacios verdes lejos del centro: al este están los Parques de Nervi (96.000 metros cuadrados) junto al mar, al oeste se encuentran los jardines de Villa Durazzo Pallavicini (265.000 metros cuadrados).</a:t>
            </a:r>
          </a:p>
          <a:p>
            <a:pPr marL="274320" indent="-274320" eaLnBrk="1" fontAlgn="auto" hangingPunct="1">
              <a:spcAft>
                <a:spcPts val="0"/>
              </a:spcAft>
              <a:buFont typeface="Wingdings 3"/>
              <a:buChar char=""/>
              <a:defRPr/>
            </a:pPr>
            <a:r>
              <a:rPr lang="es-ES" dirty="0"/>
              <a:t>.</a:t>
            </a:r>
          </a:p>
        </p:txBody>
      </p:sp>
    </p:spTree>
    <p:extLst>
      <p:ext uri="{BB962C8B-B14F-4D97-AF65-F5344CB8AC3E}">
        <p14:creationId xmlns:p14="http://schemas.microsoft.com/office/powerpoint/2010/main" val="293750921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Las numerosas villas y palacios de la ciudad tienen, también, sus propios jardines, como Palazzo del Principe, Villa Doria, Palazzo Bianco and Palazzo Tursi, Palazzo Nicolosio Lomellino, Albertis Castle, Villa Croce, Villa Imperiale Cattaneo o Villa Bombrini, entre otras.</a:t>
            </a:r>
          </a:p>
          <a:p>
            <a:endParaRPr lang="es-ES" dirty="0"/>
          </a:p>
        </p:txBody>
      </p:sp>
    </p:spTree>
    <p:extLst>
      <p:ext uri="{BB962C8B-B14F-4D97-AF65-F5344CB8AC3E}">
        <p14:creationId xmlns:p14="http://schemas.microsoft.com/office/powerpoint/2010/main" val="161363025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lazzo del Principe - Giardin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72734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lazzo_del_Principe-Genova-XVI_seco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44465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lazzo del Principe.-Genov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46543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lazzo_principe_da_sud_Geno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6695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lazzo-del-principe-geno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995741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p:txBody>
          <a:bodyPr/>
          <a:lstStyle/>
          <a:p>
            <a:pPr eaLnBrk="1" hangingPunct="1"/>
            <a:r>
              <a:rPr lang="es-ES" dirty="0"/>
              <a:t>PARCO DI BOMARZO</a:t>
            </a:r>
          </a:p>
        </p:txBody>
      </p:sp>
      <p:sp>
        <p:nvSpPr>
          <p:cNvPr id="88067" name="2 Marcador de contenido"/>
          <p:cNvSpPr>
            <a:spLocks noGrp="1"/>
          </p:cNvSpPr>
          <p:nvPr>
            <p:ph sz="quarter" idx="1"/>
          </p:nvPr>
        </p:nvSpPr>
        <p:spPr/>
        <p:txBody>
          <a:bodyPr>
            <a:normAutofit/>
          </a:bodyPr>
          <a:lstStyle/>
          <a:p>
            <a:pPr marL="274320" indent="-274320" eaLnBrk="1" fontAlgn="auto" hangingPunct="1">
              <a:spcAft>
                <a:spcPts val="0"/>
              </a:spcAft>
              <a:buFont typeface="Wingdings 3"/>
              <a:buChar char=""/>
              <a:defRPr/>
            </a:pPr>
            <a:r>
              <a:rPr lang="es-ES" dirty="0"/>
              <a:t>El llamado </a:t>
            </a:r>
            <a:r>
              <a:rPr lang="es-ES" b="1" dirty="0"/>
              <a:t>Monster Park</a:t>
            </a:r>
            <a:r>
              <a:rPr lang="es-ES" dirty="0"/>
              <a:t> o </a:t>
            </a:r>
            <a:r>
              <a:rPr lang="es-ES" b="1" dirty="0"/>
              <a:t>el bosque sagrado</a:t>
            </a:r>
            <a:r>
              <a:rPr lang="es-ES" dirty="0"/>
              <a:t> de Bomarzo, en la provincia de Viterbo,es un monumento situado en las laderas de un anfiteatro natural real. </a:t>
            </a:r>
          </a:p>
          <a:p>
            <a:pPr marL="274320" indent="-274320" eaLnBrk="1" fontAlgn="auto" hangingPunct="1">
              <a:spcAft>
                <a:spcPts val="0"/>
              </a:spcAft>
              <a:buFont typeface="Wingdings 3"/>
              <a:buChar char=""/>
              <a:defRPr/>
            </a:pPr>
            <a:r>
              <a:rPr lang="es-ES" dirty="0"/>
              <a:t>Aquí Vicino Orsini había construido en el siglo XVI algunos monumentos que representan animales y monstruos mitológicos</a:t>
            </a:r>
          </a:p>
          <a:p>
            <a:pPr marL="274320" indent="-274320" eaLnBrk="1" fontAlgn="auto" hangingPunct="1">
              <a:spcAft>
                <a:spcPts val="0"/>
              </a:spcAft>
              <a:buFont typeface="Wingdings 3"/>
              <a:buChar char=""/>
              <a:defRPr/>
            </a:pPr>
            <a:r>
              <a:rPr lang="es-ES" dirty="0"/>
              <a:t>Llamó al Parque </a:t>
            </a:r>
            <a:r>
              <a:rPr lang="es-ES" i="1" dirty="0"/>
              <a:t>bosque sagrado</a:t>
            </a:r>
            <a:r>
              <a:rPr lang="es-ES" dirty="0"/>
              <a:t> y lo dedicó a su esposa, Giulia Farnese(no la concubina del Papa Alexander VI).</a:t>
            </a:r>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269792205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457200" y="1124744"/>
            <a:ext cx="7571184" cy="5031581"/>
          </a:xfrm>
        </p:spPr>
        <p:txBody>
          <a:bodyPr>
            <a:normAutofit/>
          </a:bodyPr>
          <a:lstStyle/>
          <a:p>
            <a:r>
              <a:rPr lang="es-ES" dirty="0"/>
              <a:t>También hay arquitecturas imposibles, como la casa inclinada o alguna enigmática estatua que representa quizá las etapas de un viaje de la alquimia matriz. </a:t>
            </a:r>
          </a:p>
          <a:p>
            <a:pPr eaLnBrk="1" hangingPunct="1"/>
            <a:r>
              <a:rPr lang="es-ES" sz="2400" dirty="0"/>
              <a:t>Las inscripciones en los monumentos de asombrar y confundir al visitante.. Tal vez esta era la intención del príncipe (que se puede pasear por los viajes del mundo para ver las maravillas vaga y sorprendente alto venir aquí, donde me horrendo rostro, elefantes, leones, ogros y dragones.</a:t>
            </a:r>
          </a:p>
          <a:p>
            <a:pPr eaLnBrk="1" hangingPunct="1"/>
            <a:r>
              <a:rPr lang="es-ES" sz="2400" dirty="0"/>
              <a:t>También tienen implicaciones morales: (Animus quiesce ergo prudentior FIT). </a:t>
            </a:r>
          </a:p>
          <a:p>
            <a:pPr eaLnBrk="1" hangingPunct="1"/>
            <a:endParaRPr lang="es-ES" dirty="0"/>
          </a:p>
          <a:p>
            <a:pPr eaLnBrk="1" hangingPunct="1"/>
            <a:endParaRPr lang="es-ES" dirty="0"/>
          </a:p>
        </p:txBody>
      </p:sp>
    </p:spTree>
    <p:extLst>
      <p:ext uri="{BB962C8B-B14F-4D97-AF65-F5344CB8AC3E}">
        <p14:creationId xmlns:p14="http://schemas.microsoft.com/office/powerpoint/2010/main" val="237304059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O tal vez el complejo se ha hecho simplemente "para el arte" en un doble sentido (no se olvide usted que entran aquí con un lado a otro y luego me pregunta si los sueños se hacen para el engaño o incluso para el arte).</a:t>
            </a:r>
          </a:p>
          <a:p>
            <a:r>
              <a:rPr lang="es-ES" dirty="0"/>
              <a:t>Los científicos, historiadores y filólogos han hecho varios intentos para explicar el laberinto de los símbolos, y encontraron viejos temas y motivos de la literatura del Renacimiento, por ejemplo, del Cancionero de Petrarca,el "Orlando Furioso de Ludovico Ariosto y los poemas de Amadís y Floridante de Bernardo Tasso ( este último parece, por ejemplo, un acero de dragón con una habitación interior, y de cuya boca salían amazonas a caballo). </a:t>
            </a:r>
          </a:p>
          <a:p>
            <a:endParaRPr lang="es-ES" dirty="0"/>
          </a:p>
          <a:p>
            <a:endParaRPr lang="es-ES" dirty="0"/>
          </a:p>
          <a:p>
            <a:endParaRPr lang="es-ES" dirty="0"/>
          </a:p>
        </p:txBody>
      </p:sp>
    </p:spTree>
    <p:extLst>
      <p:ext uri="{BB962C8B-B14F-4D97-AF65-F5344CB8AC3E}">
        <p14:creationId xmlns:p14="http://schemas.microsoft.com/office/powerpoint/2010/main" val="279076707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457200" y="571500"/>
            <a:ext cx="7427168" cy="5584825"/>
          </a:xfrm>
        </p:spPr>
        <p:txBody>
          <a:bodyPr>
            <a:normAutofit lnSpcReduction="10000"/>
          </a:bodyPr>
          <a:lstStyle/>
          <a:p>
            <a:pPr eaLnBrk="1" hangingPunct="1"/>
            <a:r>
              <a:rPr lang="es-ES" sz="2400" dirty="0"/>
              <a:t>Fueron, sin embargo, tantos misterios que un régimen de interpretación universal, al final, tal vez se podría encontrar, en un pilar, sin embargo, parece posible clave de acceso "Sol de ventilación hasta la médula.“</a:t>
            </a:r>
          </a:p>
          <a:p>
            <a:r>
              <a:rPr lang="es-ES" dirty="0"/>
              <a:t>John Shearman, que cita varias veces el parque en su manierismo, habla de "increíble, agradable y claro ficciones - los productos literarios y artísticos de la evasión."  </a:t>
            </a:r>
          </a:p>
          <a:p>
            <a:r>
              <a:rPr lang="es-ES" dirty="0"/>
              <a:t>Tras la muerte del príncipe Orsini en 1585 el parque fue abandonado, en la segunda mitad del siglo XX fue restaurada por la pareja y Tina Severi Giancarlo Bettini, que están enterrados en el templo en el interior del parque, que quizá es también la tumba de Giulia Farnese. </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366533519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arco Bomarz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94515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rco Bomarzo_parco_mostri_or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941728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rco Bomarzo leaning-par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189307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rco Bomarzo Leaning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99562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rco 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028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rco Bomarzo_parco_mostri_nettun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31239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rco Bomarzo_Park_Elef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313662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rco bomarz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2 Imagen" descr="Parco Bomarzo_parco_mostri_proteo_glauc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368652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rco Bomarzo_Park_Sire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34450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co -bomarzo-hercules-g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descr="Parco di Bomarzo.-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96277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co di 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51711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omarzo_0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89655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3 Imagen" descr="Caserta - Reggia - Giardino inglese laghetto con ninf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60841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Título"/>
          <p:cNvSpPr>
            <a:spLocks noGrp="1"/>
          </p:cNvSpPr>
          <p:nvPr>
            <p:ph type="title"/>
          </p:nvPr>
        </p:nvSpPr>
        <p:spPr/>
        <p:txBody>
          <a:bodyPr/>
          <a:lstStyle/>
          <a:p>
            <a:pPr eaLnBrk="1" hangingPunct="1"/>
            <a:r>
              <a:rPr lang="es-ES" dirty="0"/>
              <a:t>Giardino Castelo di Ruspoli</a:t>
            </a:r>
          </a:p>
        </p:txBody>
      </p:sp>
      <p:sp>
        <p:nvSpPr>
          <p:cNvPr id="119811" name="2 Marcador de contenido"/>
          <p:cNvSpPr>
            <a:spLocks noGrp="1"/>
          </p:cNvSpPr>
          <p:nvPr>
            <p:ph sz="quarter" idx="1"/>
          </p:nvPr>
        </p:nvSpPr>
        <p:spPr/>
        <p:txBody>
          <a:bodyPr/>
          <a:lstStyle/>
          <a:p>
            <a:pPr eaLnBrk="1" hangingPunct="1"/>
            <a:r>
              <a:rPr lang="es-ES" sz="2400" b="1" dirty="0"/>
              <a:t>Nemi</a:t>
            </a:r>
            <a:r>
              <a:rPr lang="es-ES" sz="2400" dirty="0"/>
              <a:t> es una ciudad y </a:t>
            </a:r>
            <a:r>
              <a:rPr lang="es-ES" sz="2400" i="1" dirty="0"/>
              <a:t>comuna</a:t>
            </a:r>
            <a:r>
              <a:rPr lang="es-ES" sz="2400" dirty="0"/>
              <a:t> en la provincia de Roma (centro Italia), en las colinas de Alban vistas del lago Nemi, un lago de cráter volcánico. </a:t>
            </a:r>
          </a:p>
          <a:p>
            <a:pPr eaLnBrk="1" hangingPunct="1"/>
            <a:r>
              <a:rPr lang="es-ES" sz="2400" dirty="0"/>
              <a:t>Se encuentra a 6 km (4 millas) al noroeste de Velletri y cerca de 30 kilómetros (18 millas) al sudeste de Roma.</a:t>
            </a:r>
          </a:p>
          <a:p>
            <a:pPr eaLnBrk="1" hangingPunct="1"/>
            <a:r>
              <a:rPr lang="es-ES" sz="2400" dirty="0"/>
              <a:t>El Castillo de Ruspoli es uno de sus monumentos mas visitados</a:t>
            </a:r>
            <a:r>
              <a:rPr lang="es-ES" dirty="0"/>
              <a:t>.</a:t>
            </a:r>
          </a:p>
        </p:txBody>
      </p:sp>
    </p:spTree>
    <p:extLst>
      <p:ext uri="{BB962C8B-B14F-4D97-AF65-F5344CB8AC3E}">
        <p14:creationId xmlns:p14="http://schemas.microsoft.com/office/powerpoint/2010/main" val="360419166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iardino Castello Ruspo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61823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50806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4389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02770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847246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14132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68830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Título"/>
          <p:cNvSpPr>
            <a:spLocks noGrp="1"/>
          </p:cNvSpPr>
          <p:nvPr>
            <p:ph type="title"/>
          </p:nvPr>
        </p:nvSpPr>
        <p:spPr/>
        <p:txBody>
          <a:bodyPr/>
          <a:lstStyle/>
          <a:p>
            <a:pPr eaLnBrk="1" hangingPunct="1"/>
            <a:r>
              <a:rPr lang="es-ES" dirty="0"/>
              <a:t>GIARDINO DUCALE DI PARMA</a:t>
            </a:r>
          </a:p>
        </p:txBody>
      </p:sp>
      <p:sp>
        <p:nvSpPr>
          <p:cNvPr id="104451" name="2 Marcador de contenido"/>
          <p:cNvSpPr>
            <a:spLocks noGrp="1"/>
          </p:cNvSpPr>
          <p:nvPr>
            <p:ph sz="quarter" idx="1"/>
          </p:nvPr>
        </p:nvSpPr>
        <p:spPr/>
        <p:txBody>
          <a:bodyPr>
            <a:normAutofit lnSpcReduction="10000"/>
          </a:bodyPr>
          <a:lstStyle/>
          <a:p>
            <a:pPr marL="274320" indent="-274320" eaLnBrk="1" fontAlgn="auto" hangingPunct="1">
              <a:spcAft>
                <a:spcPts val="0"/>
              </a:spcAft>
              <a:buFont typeface="Wingdings 3"/>
              <a:buChar char=""/>
              <a:defRPr/>
            </a:pPr>
            <a:r>
              <a:rPr lang="es-ES" dirty="0"/>
              <a:t>Familiarmente llamada por los partidarios de "jardín" está situado en el centro histórico en la orilla oeste del río y sus 208.700 m²  es el pulmón verde de la ciudad..</a:t>
            </a:r>
          </a:p>
          <a:p>
            <a:pPr marL="274320" indent="-274320" eaLnBrk="1" fontAlgn="auto" hangingPunct="1">
              <a:spcAft>
                <a:spcPts val="0"/>
              </a:spcAft>
              <a:buFont typeface="Wingdings 3"/>
              <a:buChar char=""/>
              <a:defRPr/>
            </a:pPr>
            <a:r>
              <a:rPr lang="es-ES" dirty="0"/>
              <a:t> El parque está abierto al público y sus 3,2  kilometros de calles que marcan su perímetro son a menudo utilizados por los ciudadanos para practicar footing. </a:t>
            </a:r>
          </a:p>
          <a:p>
            <a:pPr marL="274320" indent="-274320" eaLnBrk="1" fontAlgn="auto" hangingPunct="1">
              <a:spcAft>
                <a:spcPts val="0"/>
              </a:spcAft>
              <a:buFont typeface="Wingdings 3"/>
              <a:buChar char=""/>
              <a:defRPr/>
            </a:pPr>
            <a:r>
              <a:rPr lang="es-ES" dirty="0"/>
              <a:t>El nacimiento del parque se debe a Ottavio Farnese, quien en 1561 dio mandato al arquitecto John Boscoli obtener una residencia nueva, más digna de su casa en la zona ocupada por el castillo del siglo XIV construida por Visconti Ghiara Bernabó.</a:t>
            </a:r>
          </a:p>
        </p:txBody>
      </p:sp>
    </p:spTree>
    <p:extLst>
      <p:ext uri="{BB962C8B-B14F-4D97-AF65-F5344CB8AC3E}">
        <p14:creationId xmlns:p14="http://schemas.microsoft.com/office/powerpoint/2010/main" val="277316600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la extensa zona verde que rodea el palacio a la vez hizo un jardín italiano equipado con una avenida central, en consonancia con la fachada simétrica, flanqueada por las fuentes y parterres de flores.</a:t>
            </a:r>
          </a:p>
          <a:p>
            <a:r>
              <a:rPr lang="es-ES" dirty="0"/>
              <a:t>En 1690, Ranuccio II para la boda de su hijo Edward Farnese con Sofía de Neoburgo, cavó un gran estanque de peces en frente de la villa. </a:t>
            </a:r>
          </a:p>
          <a:p>
            <a:r>
              <a:rPr lang="es-ES" dirty="0"/>
              <a:t>En medio de la isla de este estanque en 1920 se colocó la fuente de Trianon (el nombre se refiere a la fuente en los jardines de Versalles), establecida en 1712 por Giuliano Mozzani que representan los ríos y Parma y Taro.</a:t>
            </a:r>
          </a:p>
          <a:p>
            <a:endParaRPr lang="es-ES" dirty="0"/>
          </a:p>
          <a:p>
            <a:endParaRPr lang="es-ES" dirty="0"/>
          </a:p>
        </p:txBody>
      </p:sp>
    </p:spTree>
    <p:extLst>
      <p:ext uri="{BB962C8B-B14F-4D97-AF65-F5344CB8AC3E}">
        <p14:creationId xmlns:p14="http://schemas.microsoft.com/office/powerpoint/2010/main" val="300328915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457200" y="980727"/>
            <a:ext cx="7499176" cy="5175597"/>
          </a:xfrm>
        </p:spPr>
        <p:txBody>
          <a:bodyPr/>
          <a:lstStyle/>
          <a:p>
            <a:pPr eaLnBrk="1" hangingPunct="1"/>
            <a:r>
              <a:rPr lang="it-IT" sz="2400" dirty="0"/>
              <a:t>En el siglo XVIII los Borbones convertido el jardín "francés" adornado con esculturas de Boudard neoclásico.</a:t>
            </a:r>
          </a:p>
          <a:p>
            <a:pPr eaLnBrk="1" hangingPunct="1"/>
            <a:r>
              <a:rPr lang="it-IT" sz="2400" dirty="0"/>
              <a:t>Más tarde, con la llegada a Parma en 1816, el Luigia María Duquesa,el parque fue rediseñado en parte a la labor de Nicola Bettoli y se creó también un huerto.</a:t>
            </a:r>
          </a:p>
          <a:p>
            <a:r>
              <a:rPr lang="es-ES" dirty="0"/>
              <a:t>El Parque Ducal ha sido renovado recientemente y ha recuperado su antiguo esplendor, las estatuas, los templos, vasijas decoradas y la geometría de las calles arboladas hacen de él uno de los mas bonitos de la ciudad más encantadora y romántica.</a:t>
            </a:r>
            <a:endParaRPr lang="es-ES" sz="2400" dirty="0"/>
          </a:p>
        </p:txBody>
      </p:sp>
    </p:spTree>
    <p:extLst>
      <p:ext uri="{BB962C8B-B14F-4D97-AF65-F5344CB8AC3E}">
        <p14:creationId xmlns:p14="http://schemas.microsoft.com/office/powerpoint/2010/main" val="226709980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Giardino Ducale di Parm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06977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Giardino Ducale di Parm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 y="0"/>
            <a:ext cx="9061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900188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Giardino Ducale di Par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73306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Giardino Ducale di Parm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43465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Giardino Ducale di Parm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29199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Título"/>
          <p:cNvSpPr>
            <a:spLocks noGrp="1"/>
          </p:cNvSpPr>
          <p:nvPr>
            <p:ph type="title"/>
          </p:nvPr>
        </p:nvSpPr>
        <p:spPr>
          <a:xfrm>
            <a:off x="457200" y="152400"/>
            <a:ext cx="8229600" cy="973138"/>
          </a:xfrm>
        </p:spPr>
        <p:txBody>
          <a:bodyPr/>
          <a:lstStyle/>
          <a:p>
            <a:pPr eaLnBrk="1" hangingPunct="1"/>
            <a:r>
              <a:rPr lang="es-ES" dirty="0"/>
              <a:t>GIARDINO DI POJEGA</a:t>
            </a:r>
          </a:p>
        </p:txBody>
      </p:sp>
      <p:sp>
        <p:nvSpPr>
          <p:cNvPr id="136195" name="2 Marcador de contenido"/>
          <p:cNvSpPr>
            <a:spLocks noGrp="1"/>
          </p:cNvSpPr>
          <p:nvPr>
            <p:ph sz="quarter" idx="1"/>
          </p:nvPr>
        </p:nvSpPr>
        <p:spPr>
          <a:xfrm>
            <a:off x="457200" y="1989138"/>
            <a:ext cx="7571184" cy="4680222"/>
          </a:xfrm>
        </p:spPr>
        <p:txBody>
          <a:bodyPr>
            <a:normAutofit lnSpcReduction="10000"/>
          </a:bodyPr>
          <a:lstStyle/>
          <a:p>
            <a:pPr eaLnBrk="1" hangingPunct="1"/>
            <a:r>
              <a:rPr lang="it-IT" sz="2400" dirty="0"/>
              <a:t>Giardino di Pojega . Pojeda, Negrar (VR), Veneto, Italia, </a:t>
            </a:r>
          </a:p>
          <a:p>
            <a:pPr eaLnBrk="1" hangingPunct="1"/>
            <a:r>
              <a:rPr lang="es-ES" sz="2400" dirty="0"/>
              <a:t>Los jardines fueron diseñados por Luigi Trezza en 1783 para el recuento de Antonio Rizzardi entre los viñedos Pojega. </a:t>
            </a:r>
          </a:p>
          <a:p>
            <a:pPr eaLnBrk="1" hangingPunct="1"/>
            <a:r>
              <a:rPr lang="es-ES" sz="2400" dirty="0"/>
              <a:t>Están en tres niveles y la característica más conocida es un “teatro verde " con la caja y los setos de ciprés. </a:t>
            </a:r>
          </a:p>
          <a:p>
            <a:pPr eaLnBrk="1" hangingPunct="1"/>
            <a:r>
              <a:rPr lang="es-ES" sz="2400" dirty="0"/>
              <a:t>Hay un mirador, un callejón carpes, un templo de estalactita, fuentes, estatuas y parterres.</a:t>
            </a:r>
            <a:br>
              <a:rPr lang="es-ES" dirty="0"/>
            </a:br>
            <a:br>
              <a:rPr lang="es-ES" dirty="0"/>
            </a:br>
            <a:endParaRPr lang="es-ES" dirty="0"/>
          </a:p>
        </p:txBody>
      </p:sp>
    </p:spTree>
    <p:extLst>
      <p:ext uri="{BB962C8B-B14F-4D97-AF65-F5344CB8AC3E}">
        <p14:creationId xmlns:p14="http://schemas.microsoft.com/office/powerpoint/2010/main" val="199260459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Giardino_di_Pojeg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40426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Giardino_di_Poje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85492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38369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706085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54018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654995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19676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12500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12924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05044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07223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2851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TotalTime>
  <Words>2883</Words>
  <Application>Microsoft Office PowerPoint</Application>
  <PresentationFormat>Presentación en pantalla (4:3)</PresentationFormat>
  <Paragraphs>403</Paragraphs>
  <Slides>190</Slides>
  <Notes>160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190</vt:i4>
      </vt:variant>
    </vt:vector>
  </HeadingPairs>
  <TitlesOfParts>
    <vt:vector size="196" baseType="lpstr">
      <vt:lpstr>Calibri</vt:lpstr>
      <vt:lpstr>Century Schoolbook</vt:lpstr>
      <vt:lpstr>Wingdings</vt:lpstr>
      <vt:lpstr>Wingdings 2</vt:lpstr>
      <vt:lpstr>Wingdings 3</vt:lpstr>
      <vt:lpstr>Default Theme</vt:lpstr>
      <vt:lpstr>EUROPA.-LA VUELTA AL MUNDO EN 885 JARDINES.-ITALIAN GARDENS.-Castelo de Miramare.-Parco de la Burcina.-Giardino della Landriana.-Castillo de Trauttmansdorf.-Giardino Bardini.-La Mortella </vt:lpstr>
      <vt:lpstr>Castelo de Miramare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PARCO DELLA BURCINA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della LANDRIANA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CASTILLO  di TRAUTTMANSDORFF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BARDINI</vt:lpstr>
      <vt:lpstr>Presentación de PowerPoint</vt:lpstr>
      <vt:lpstr>Presentación de PowerPoint</vt:lpstr>
      <vt:lpstr>Presentación de PowerPoint</vt:lpstr>
      <vt:lpstr>Presentación de PowerPoint</vt:lpstr>
      <vt:lpstr>Presentación de PowerPoint</vt:lpstr>
      <vt:lpstr>Presentación de PowerPoint</vt:lpstr>
      <vt:lpstr>LA MORTELLA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PALAZZO DEI PRINCIPE.-GENOVA</vt:lpstr>
      <vt:lpstr>Presentación de PowerPoint</vt:lpstr>
      <vt:lpstr>Presentación de PowerPoint</vt:lpstr>
      <vt:lpstr>Presentación de PowerPoint</vt:lpstr>
      <vt:lpstr>Presentación de PowerPoint</vt:lpstr>
      <vt:lpstr>Presentación de PowerPoint</vt:lpstr>
      <vt:lpstr>Presentación de PowerPoint</vt:lpstr>
      <vt:lpstr>PARCO DI BOMARZO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Castelo di Ruspoli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DUCALE DI PARMA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DI POJEGA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25</cp:revision>
  <dcterms:created xsi:type="dcterms:W3CDTF">2013-09-08T06:06:48Z</dcterms:created>
  <dcterms:modified xsi:type="dcterms:W3CDTF">2018-03-12T15:41:37Z</dcterms:modified>
</cp:coreProperties>
</file>