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20ED7-E635-4095-BF68-16F2DB0A2CF0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700E4-81D0-4E61-B00F-50B4555AC3F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9195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Barbarigo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42FA1B1-C13E-4B19-99B0-E7B49F947F8E}" type="slidenum">
              <a:rPr lang="es-ES">
                <a:solidFill>
                  <a:prstClr val="black"/>
                </a:solidFill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Barbarigo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4A9BF2E-67CA-4511-B0CD-11D3066CE6C1}" type="slidenum">
              <a:rPr lang="es-ES">
                <a:solidFill>
                  <a:prstClr val="black"/>
                </a:solidFill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Barbarigo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37C2A1D-6A26-4188-B1DC-BE6C592675BD}" type="slidenum">
              <a:rPr lang="es-ES">
                <a:solidFill>
                  <a:prstClr val="black"/>
                </a:solidFill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Vila Barbarigo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5FA778-A29F-469E-935C-CCC8C8EF7BF9}" type="slidenum">
              <a:rPr lang="es-ES">
                <a:solidFill>
                  <a:prstClr val="black"/>
                </a:solidFill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Barbarigo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A6065AB-CB7B-4AC3-99EA-DBD1E2373135}" type="slidenum">
              <a:rPr lang="es-ES">
                <a:solidFill>
                  <a:prstClr val="black"/>
                </a:solidFill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Barbarigo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D051FA7-8E46-44AB-92C9-1A986EEF65F6}" type="slidenum">
              <a:rPr lang="es-ES">
                <a:solidFill>
                  <a:prstClr val="black"/>
                </a:solidFill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Vila Barbarigo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43F098-FCB5-4F14-86F8-6CE9D563D662}" type="slidenum">
              <a:rPr lang="es-ES">
                <a:solidFill>
                  <a:prstClr val="black"/>
                </a:solidFill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Barbarigo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F8D8113-5802-4342-9662-291A0B14A603}" type="slidenum">
              <a:rPr lang="es-ES">
                <a:solidFill>
                  <a:prstClr val="black"/>
                </a:solidFill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Barbarigo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D61EB5A-039E-42BF-AE79-604066AAA87C}" type="slidenum">
              <a:rPr lang="es-ES">
                <a:solidFill>
                  <a:prstClr val="black"/>
                </a:solidFill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Barbarigo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6C7374-0480-4A0D-97C2-A371E8B9000D}" type="slidenum">
              <a:rPr lang="es-ES">
                <a:solidFill>
                  <a:prstClr val="black"/>
                </a:solidFill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Emo Capodilista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4E3ED27-9038-4E9B-AAAC-CB409AA2F818}" type="slidenum">
              <a:rPr lang="es-ES">
                <a:solidFill>
                  <a:prstClr val="black"/>
                </a:solidFill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Emo Capodilista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DE8BE2C-E3F4-436C-BB3F-08435AD705E9}" type="slidenum">
              <a:rPr lang="es-ES">
                <a:solidFill>
                  <a:prstClr val="black"/>
                </a:solidFill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Emo Capodilista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7A70297-6DBA-4A66-A66B-C3B86A0411EC}" type="slidenum">
              <a:rPr lang="es-ES">
                <a:solidFill>
                  <a:prstClr val="black"/>
                </a:solidFill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Giusti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8385212-4684-40E7-9CBA-F0653F06E6DA}" type="slidenum">
              <a:rPr lang="es-ES">
                <a:solidFill>
                  <a:prstClr val="black"/>
                </a:solidFill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Giusti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96358B7-EBBC-4421-95B0-12D4D5571645}" type="slidenum">
              <a:rPr lang="es-ES">
                <a:solidFill>
                  <a:prstClr val="black"/>
                </a:solidFill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Giusti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4996435-FE05-4898-8C29-58490BAD79BC}" type="slidenum">
              <a:rPr lang="es-ES">
                <a:solidFill>
                  <a:prstClr val="black"/>
                </a:solidFill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Giusti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262B1CA-6200-4931-BEE4-3323277CEEA1}" type="slidenum">
              <a:rPr lang="es-ES">
                <a:solidFill>
                  <a:prstClr val="black"/>
                </a:solidFill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Giusti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40A4459-5956-4AF7-87CB-09C2071E8DD0}" type="slidenum">
              <a:rPr lang="es-ES">
                <a:solidFill>
                  <a:prstClr val="black"/>
                </a:solidFill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Giusti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C0E60EB-31A3-4FE6-8039-22B05405078E}" type="slidenum">
              <a:rPr lang="es-ES">
                <a:solidFill>
                  <a:prstClr val="black"/>
                </a:solidFill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Giusti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403AFC-A19C-436E-8215-BAF29E09E353}" type="slidenum">
              <a:rPr lang="es-ES">
                <a:solidFill>
                  <a:prstClr val="black"/>
                </a:solidFill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Giusti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3D7CD19-332B-4EAB-91B3-87218422C85E}" type="slidenum">
              <a:rPr lang="es-ES">
                <a:solidFill>
                  <a:prstClr val="black"/>
                </a:solidFill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Giusti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CCD858E-B6D0-433A-BFE4-2B985B5E3A62}" type="slidenum">
              <a:rPr lang="es-ES">
                <a:solidFill>
                  <a:prstClr val="black"/>
                </a:solidFill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Giusti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9381B43-807F-49CB-A46E-DF001CE61B80}" type="slidenum">
              <a:rPr lang="es-ES">
                <a:solidFill>
                  <a:prstClr val="black"/>
                </a:solidFill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Vila Giusti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09B9DA3-CB53-4C4C-9D34-9C8F869ECED7}" type="slidenum">
              <a:rPr lang="es-ES">
                <a:solidFill>
                  <a:prstClr val="black"/>
                </a:solidFill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Vila Rizzardi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7CE8471-95DD-461E-9385-87B96915155B}" type="slidenum">
              <a:rPr lang="es-ES">
                <a:solidFill>
                  <a:prstClr val="black"/>
                </a:solidFill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Villa Rizzardii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551841F-8DC0-4032-B300-5C3A79ED0875}" type="slidenum">
              <a:rPr lang="es-ES">
                <a:solidFill>
                  <a:prstClr val="black"/>
                </a:solidFill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Villa Rizzardi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F87C6D-888C-4F6F-9F01-7BB8D5A0FCAC}" type="slidenum">
              <a:rPr lang="es-ES">
                <a:solidFill>
                  <a:prstClr val="black"/>
                </a:solidFill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17BCD6-4703-4FC0-8796-2377416831AB}" type="slidenum">
              <a:rPr lang="es-ES">
                <a:solidFill>
                  <a:prstClr val="black"/>
                </a:solidFill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Orto Botánico di Padova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9A033A9-13EC-4512-82EE-7A6DB536CC8A}" type="slidenum">
              <a:rPr lang="es-ES">
                <a:solidFill>
                  <a:prstClr val="black"/>
                </a:solidFill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Orto Botánico di Padova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2DF94C-440B-464D-88EF-15EEA32698D8}" type="slidenum">
              <a:rPr lang="es-ES">
                <a:solidFill>
                  <a:prstClr val="black"/>
                </a:solidFill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Orto Botánico di Padova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9C7B110-F75D-416D-8FC7-4FD3E2227520}" type="slidenum">
              <a:rPr lang="es-ES">
                <a:solidFill>
                  <a:prstClr val="black"/>
                </a:solidFill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Orto Botánico di Padova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8242F85-E662-40F5-91EA-8B2D9604E890}" type="slidenum">
              <a:rPr lang="es-ES">
                <a:solidFill>
                  <a:prstClr val="black"/>
                </a:solidFill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Orto Botánico di Padova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5A04BE-2BD1-43FD-92F4-D74FB8C97C1E}" type="slidenum">
              <a:rPr lang="es-ES">
                <a:solidFill>
                  <a:prstClr val="black"/>
                </a:solidFill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Orto Botánico di Padova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D4BDB6-4DA7-4BC5-8762-2772659DB476}" type="slidenum">
              <a:rPr lang="es-ES">
                <a:solidFill>
                  <a:prstClr val="black"/>
                </a:solidFill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Orto Botánico di Padova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17E0243-56A1-466B-85C9-56A4F28E987D}" type="slidenum">
              <a:rPr lang="es-ES">
                <a:solidFill>
                  <a:prstClr val="black"/>
                </a:solidFill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Orto Botánico di Padova.-Platanus orientalis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0086FB6-75A8-43C4-9F67-7F4E286585A6}" type="slidenum">
              <a:rPr lang="es-ES">
                <a:solidFill>
                  <a:prstClr val="black"/>
                </a:solidFill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Pisani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D6C747A-D87B-4BDE-8A69-B02AEA707A44}" type="slidenum">
              <a:rPr lang="es-ES">
                <a:solidFill>
                  <a:prstClr val="black"/>
                </a:solidFill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Vila Pisani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7ACBF14-A0EF-46EC-8CD1-3DE78540CEE6}" type="slidenum">
              <a:rPr lang="es-ES">
                <a:solidFill>
                  <a:prstClr val="black"/>
                </a:solidFill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Pisani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5DD701-EABB-4FB2-B39F-0405BEA1CD54}" type="slidenum">
              <a:rPr lang="es-ES">
                <a:solidFill>
                  <a:prstClr val="black"/>
                </a:solidFill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Pisani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84A4B01-990B-42F0-8C78-42AFBCCF9F31}" type="slidenum">
              <a:rPr lang="es-ES">
                <a:solidFill>
                  <a:prstClr val="black"/>
                </a:solidFill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Pisani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70B7E41-A447-44C1-A369-0AD956E543AA}" type="slidenum">
              <a:rPr lang="es-ES">
                <a:solidFill>
                  <a:prstClr val="black"/>
                </a:solidFill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Pisani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7671FF3-9F44-41B7-95CB-A4CBC87A40E4}" type="slidenum">
              <a:rPr lang="es-ES">
                <a:solidFill>
                  <a:prstClr val="black"/>
                </a:solidFill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Pisani.-Laberinto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A63D56C-FF91-47FA-9284-29049B58A37C}" type="slidenum">
              <a:rPr lang="es-ES">
                <a:solidFill>
                  <a:prstClr val="black"/>
                </a:solidFill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Villa Capra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35FF984-50F0-443A-98AE-34F7F542E0C4}" type="slidenum">
              <a:rPr lang="es-ES">
                <a:solidFill>
                  <a:prstClr val="black"/>
                </a:solidFill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Villa Capra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DEC45C4-1168-45A5-8B64-A9F4432C88FD}" type="slidenum">
              <a:rPr lang="es-ES">
                <a:solidFill>
                  <a:prstClr val="black"/>
                </a:solidFill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Villa Capra La Rotonda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573F61E-FBBD-4DF5-83A1-D023E58DF279}" type="slidenum">
              <a:rPr lang="es-ES">
                <a:solidFill>
                  <a:prstClr val="black"/>
                </a:solidFill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B1BB831-5CC0-4085-B1A1-7D436EE5ED64}" type="slidenum">
              <a:rPr lang="es-ES">
                <a:solidFill>
                  <a:prstClr val="black"/>
                </a:solidFill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2197D8A-8225-4A53-BFE9-7FE88A4DE129}" type="slidenum">
              <a:rPr lang="es-ES">
                <a:solidFill>
                  <a:prstClr val="black"/>
                </a:solidFill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7E34C27-6D62-4AB1-8DD4-659A0EC99D34}" type="slidenum">
              <a:rPr lang="es-ES">
                <a:solidFill>
                  <a:prstClr val="black"/>
                </a:solidFill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96D9739-8391-4F82-9583-81DC876F8B26}" type="slidenum">
              <a:rPr lang="es-ES">
                <a:solidFill>
                  <a:prstClr val="black"/>
                </a:solidFill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09FE7B5-8E66-4ABA-A867-B2B0905E4111}" type="slidenum">
              <a:rPr lang="es-ES">
                <a:solidFill>
                  <a:prstClr val="black"/>
                </a:solidFill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1053D99-3A47-4974-B477-96719CAF22D1}" type="slidenum">
              <a:rPr lang="es-ES">
                <a:solidFill>
                  <a:prstClr val="black"/>
                </a:solidFill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AA2C38B-672A-4105-98D7-F4E92A6E7239}" type="slidenum">
              <a:rPr lang="es-ES">
                <a:solidFill>
                  <a:prstClr val="black"/>
                </a:solidFill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036B43F-F1BF-46D6-B6D5-72FCC693D1C3}" type="slidenum">
              <a:rPr lang="es-ES">
                <a:solidFill>
                  <a:prstClr val="black"/>
                </a:solidFill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EDC808D-962B-4E1D-B562-CAE6EFD2EC5F}" type="slidenum">
              <a:rPr lang="es-ES">
                <a:solidFill>
                  <a:prstClr val="black"/>
                </a:solidFill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D33808C-9ACD-4C33-8250-F0072E708FE6}" type="slidenum">
              <a:rPr lang="es-ES">
                <a:solidFill>
                  <a:prstClr val="black"/>
                </a:solidFill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9E52142-C66F-4583-AD68-6086CA3C850F}" type="slidenum">
              <a:rPr lang="es-ES">
                <a:solidFill>
                  <a:prstClr val="black"/>
                </a:solidFill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11AEC4F-A3EA-4175-8EB0-5EE3F9714BFA}" type="slidenum">
              <a:rPr lang="es-ES">
                <a:solidFill>
                  <a:prstClr val="black"/>
                </a:solidFill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4BC654-2966-4CCC-B4A7-ECE2B731F31B}" type="slidenum">
              <a:rPr lang="es-ES">
                <a:solidFill>
                  <a:prstClr val="black"/>
                </a:solidFill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792C3AF-B558-4F9F-AF11-80108BC22A97}" type="slidenum">
              <a:rPr lang="es-ES">
                <a:solidFill>
                  <a:prstClr val="black"/>
                </a:solidFill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209182-174D-4A42-8464-000358021F5A}" type="slidenum">
              <a:rPr lang="es-ES">
                <a:solidFill>
                  <a:prstClr val="black"/>
                </a:solidFill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B0A8F96-FE7E-4536-89DB-CDB5365A161C}" type="slidenum">
              <a:rPr lang="es-ES">
                <a:solidFill>
                  <a:prstClr val="black"/>
                </a:solidFill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28CF2AA-2E5F-43BD-9F90-83FC91041A8D}" type="slidenum">
              <a:rPr lang="es-ES">
                <a:solidFill>
                  <a:prstClr val="black"/>
                </a:solidFill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E74FB04-58AF-4AA7-9E11-5F4D92F165E2}" type="slidenum">
              <a:rPr lang="es-ES">
                <a:solidFill>
                  <a:prstClr val="black"/>
                </a:solidFill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5680661-5045-416B-A509-54E1EDAE7C93}" type="slidenum">
              <a:rPr lang="es-ES">
                <a:solidFill>
                  <a:prstClr val="black"/>
                </a:solidFill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Parco Sigurta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F0C472A-25B2-4858-A5FA-1FA93EF2CC3C}" type="slidenum">
              <a:rPr lang="es-ES">
                <a:solidFill>
                  <a:prstClr val="black"/>
                </a:solidFill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Isola Borghese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2A721AA-844B-4253-836F-6F0F9DE63F30}" type="slidenum">
              <a:rPr lang="es-ES">
                <a:solidFill>
                  <a:prstClr val="black"/>
                </a:solidFill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Isola Borghese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47BCEF1-942C-426D-B7B0-A120B0E0AFD6}" type="slidenum">
              <a:rPr lang="es-ES">
                <a:solidFill>
                  <a:prstClr val="black"/>
                </a:solidFill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Isola Borghese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0167203-3622-47E3-9531-4F009DA5A93B}" type="slidenum">
              <a:rPr lang="es-ES">
                <a:solidFill>
                  <a:prstClr val="black"/>
                </a:solidFill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Isola Borghese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E4111A3-A2D8-48AB-B5C7-A07DD617FC51}" type="slidenum">
              <a:rPr lang="es-ES">
                <a:solidFill>
                  <a:prstClr val="black"/>
                </a:solidFill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Isola Borghese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F0DDD48-BFBF-4AAF-B0D3-9F543ED27B58}" type="slidenum">
              <a:rPr lang="es-ES">
                <a:solidFill>
                  <a:prstClr val="black"/>
                </a:solidFill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90456" cy="230425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JARDINES.-ITALIAN GARDENS.-</a:t>
            </a:r>
            <a:br>
              <a:rPr lang="es-ES" sz="3600" dirty="0"/>
            </a:br>
            <a:r>
              <a:rPr lang="es-ES" sz="3600" dirty="0"/>
              <a:t> JARDINES DE  VILLAS .-A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653136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Seleccion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EL JARDIN ITALIANO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s-ES" sz="2400" dirty="0"/>
              <a:t>Muy importante  el emplazamiento de la villa.-Dominio Visual</a:t>
            </a:r>
          </a:p>
          <a:p>
            <a:pPr>
              <a:defRPr/>
            </a:pPr>
            <a:r>
              <a:rPr lang="es-ES" sz="2400" dirty="0"/>
              <a:t>Tres niveles de percepción.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       Nivel del suelo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       Nivel visual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       Nivel de techo</a:t>
            </a:r>
          </a:p>
          <a:p>
            <a:pPr>
              <a:defRPr/>
            </a:pPr>
            <a:r>
              <a:rPr lang="es-ES" sz="2400" dirty="0"/>
              <a:t>Disposición de los arboles.-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       Ambos lados del paseo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       Equidistantes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       Configuración rectilínea.</a:t>
            </a:r>
          </a:p>
        </p:txBody>
      </p:sp>
    </p:spTree>
    <p:extLst>
      <p:ext uri="{BB962C8B-B14F-4D97-AF65-F5344CB8AC3E}">
        <p14:creationId xmlns:p14="http://schemas.microsoft.com/office/powerpoint/2010/main" val="1109981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530225"/>
            <a:ext cx="8183562" cy="5399088"/>
          </a:xfrm>
        </p:spPr>
        <p:txBody>
          <a:bodyPr/>
          <a:lstStyle/>
          <a:p>
            <a:r>
              <a:rPr lang="es-ES" sz="2400" dirty="0"/>
              <a:t>Plantas sometidas al arte topiario.</a:t>
            </a:r>
          </a:p>
          <a:p>
            <a:r>
              <a:rPr lang="es-ES" sz="2400" dirty="0"/>
              <a:t>Figuras geométricas regulares.-Cuadros</a:t>
            </a:r>
          </a:p>
          <a:p>
            <a:r>
              <a:rPr lang="es-ES" sz="2400" dirty="0"/>
              <a:t>Mármol-plantas agua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El ciprés es muy habitual.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Arquitecturas vegetales. Pérgolas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                                   Túneles verdes.</a:t>
            </a:r>
          </a:p>
          <a:p>
            <a:r>
              <a:rPr lang="es-ES" sz="2400" dirty="0"/>
              <a:t>Interpretaciones de textos antiguos clásicos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             El paisaje de las ninfas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             Los baños de Apolón</a:t>
            </a:r>
          </a:p>
          <a:p>
            <a:r>
              <a:rPr lang="es-ES" sz="2400" dirty="0"/>
              <a:t>El jardin italiano se consolida con dos obras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de Bramante y Rafael.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  <a:p>
            <a:pPr>
              <a:buFont typeface="Wingdings 2" pitchFamily="18" charset="2"/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5649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530225"/>
            <a:ext cx="8183562" cy="5851525"/>
          </a:xfrm>
        </p:spPr>
        <p:txBody>
          <a:bodyPr/>
          <a:lstStyle/>
          <a:p>
            <a:r>
              <a:rPr lang="es-ES" sz="2400" dirty="0"/>
              <a:t>El Patio Belvedere. Un eje único articula y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une la arquitectura con el jardin.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Un punto de arranque y un punto de remate.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Tres terrazas resuelven el desnivel,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Concatenan y dinamizan el espacio: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     Un anfiteatro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     La terraza intermedia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     Gradas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     Escaleras que parten del eje.</a:t>
            </a:r>
          </a:p>
          <a:p>
            <a:r>
              <a:rPr lang="es-ES" sz="2400" dirty="0"/>
              <a:t> Vinculación con el exterior a través de una permeabilidad al paisaje.</a:t>
            </a:r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0196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s-ES" dirty="0"/>
              <a:t>PRINCIPIOS COMPOSITIVOS DEL JARDIN RENACENTISTA</a:t>
            </a:r>
          </a:p>
        </p:txBody>
      </p:sp>
      <p:sp>
        <p:nvSpPr>
          <p:cNvPr id="10243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2132856"/>
            <a:ext cx="7165106" cy="3168352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Conexión con el paisaje.-Coordinación visual entre el edificio, el jardín el paisaje.</a:t>
            </a:r>
          </a:p>
          <a:p>
            <a:r>
              <a:rPr lang="es-ES" sz="2400" dirty="0"/>
              <a:t>Jardin sometido a una estructura regular y simple.</a:t>
            </a:r>
          </a:p>
          <a:p>
            <a:r>
              <a:rPr lang="es-ES" sz="2400" dirty="0"/>
              <a:t>Visión unitaria del espacio a través de un eje con puntos de arranque y de remate.</a:t>
            </a:r>
          </a:p>
          <a:p>
            <a:r>
              <a:rPr lang="es-ES" sz="2400" dirty="0"/>
              <a:t>Concatenación de elementos logrando efectos visuales.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055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530225"/>
            <a:ext cx="7525146" cy="5113338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s-ES" sz="2400" dirty="0"/>
          </a:p>
          <a:p>
            <a:r>
              <a:rPr lang="es-ES" sz="2400" dirty="0"/>
              <a:t>Ejes transversales de los muros de contención de las terrazas.</a:t>
            </a:r>
          </a:p>
          <a:p>
            <a:r>
              <a:rPr lang="es-ES" sz="2400" dirty="0"/>
              <a:t>Puntos singulares de encuentro entre el eje transversal y el principal.</a:t>
            </a:r>
          </a:p>
          <a:p>
            <a:r>
              <a:rPr lang="es-ES" sz="2400" dirty="0"/>
              <a:t>Vegetación persistente.</a:t>
            </a:r>
          </a:p>
          <a:p>
            <a:r>
              <a:rPr lang="es-ES" sz="2400" dirty="0"/>
              <a:t>No cambio de imagen.</a:t>
            </a:r>
          </a:p>
          <a:p>
            <a:r>
              <a:rPr lang="es-ES" sz="2400" dirty="0"/>
              <a:t>Poca variedad 4-5 especies.</a:t>
            </a:r>
          </a:p>
          <a:p>
            <a:r>
              <a:rPr lang="es-ES" sz="2400" dirty="0"/>
              <a:t>Follaje denso que admita recorte.</a:t>
            </a:r>
          </a:p>
          <a:p>
            <a:r>
              <a:rPr lang="es-ES" sz="2400" dirty="0"/>
              <a:t>Boj-Ciprés-Laurel-Encina</a:t>
            </a:r>
          </a:p>
        </p:txBody>
      </p:sp>
    </p:spTree>
    <p:extLst>
      <p:ext uri="{BB962C8B-B14F-4D97-AF65-F5344CB8AC3E}">
        <p14:creationId xmlns:p14="http://schemas.microsoft.com/office/powerpoint/2010/main" val="2655659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908050"/>
            <a:ext cx="7309122" cy="4949825"/>
          </a:xfrm>
        </p:spPr>
        <p:txBody>
          <a:bodyPr/>
          <a:lstStyle/>
          <a:p>
            <a:pPr>
              <a:defRPr/>
            </a:pPr>
            <a:r>
              <a:rPr lang="es-ES" sz="2400" dirty="0"/>
              <a:t>Color en los cuadros de plantación de anuales.</a:t>
            </a:r>
          </a:p>
          <a:p>
            <a:pPr>
              <a:defRPr/>
            </a:pPr>
            <a:r>
              <a:rPr lang="es-ES" sz="2400" dirty="0"/>
              <a:t>Presencia de grandes macetones de terracota plantados con cítricos.</a:t>
            </a:r>
          </a:p>
          <a:p>
            <a:pPr>
              <a:defRPr/>
            </a:pPr>
            <a:r>
              <a:rPr lang="es-ES" sz="2400" dirty="0"/>
              <a:t>Si hay arboles, la plantación es simétrica.</a:t>
            </a:r>
          </a:p>
          <a:p>
            <a:pPr>
              <a:defRPr/>
            </a:pPr>
            <a:r>
              <a:rPr lang="es-ES" sz="2400" dirty="0"/>
              <a:t>Expresividad.-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Nuevos elementos plásticos.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Fuentes que incorporan personajes</a:t>
            </a:r>
          </a:p>
          <a:p>
            <a:pPr>
              <a:buFont typeface="Wingdings 2" pitchFamily="18" charset="2"/>
              <a:buNone/>
              <a:defRPr/>
            </a:pPr>
            <a:r>
              <a:rPr lang="es-ES" sz="2400" dirty="0"/>
              <a:t>           mitológicos. </a:t>
            </a:r>
          </a:p>
          <a:p>
            <a:pPr>
              <a:buFont typeface="Wingdings 2" pitchFamily="18" charset="2"/>
              <a:buNone/>
              <a:defRPr/>
            </a:pPr>
            <a:r>
              <a:rPr lang="es-ES" sz="2400" dirty="0"/>
              <a:t>          Muros de contención que contienen</a:t>
            </a:r>
          </a:p>
          <a:p>
            <a:pPr>
              <a:buFont typeface="Wingdings 2" pitchFamily="18" charset="2"/>
              <a:buNone/>
              <a:defRPr/>
            </a:pPr>
            <a:r>
              <a:rPr lang="es-ES" sz="2400" dirty="0"/>
              <a:t>           nichos. </a:t>
            </a:r>
          </a:p>
        </p:txBody>
      </p:sp>
    </p:spTree>
    <p:extLst>
      <p:ext uri="{BB962C8B-B14F-4D97-AF65-F5344CB8AC3E}">
        <p14:creationId xmlns:p14="http://schemas.microsoft.com/office/powerpoint/2010/main" val="3787799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1268413"/>
            <a:ext cx="7597154" cy="4589462"/>
          </a:xfrm>
        </p:spPr>
        <p:txBody>
          <a:bodyPr/>
          <a:lstStyle/>
          <a:p>
            <a:r>
              <a:rPr lang="es-ES" sz="2400" dirty="0"/>
              <a:t>Balaustradas, esculturas y fuentes de taza.</a:t>
            </a:r>
          </a:p>
          <a:p>
            <a:r>
              <a:rPr lang="es-ES" sz="2400" dirty="0"/>
              <a:t>Elementos retomados de la antigüedad clásica.</a:t>
            </a:r>
          </a:p>
          <a:p>
            <a:r>
              <a:rPr lang="es-ES" sz="2400" dirty="0"/>
              <a:t>Grutas y laberintos.</a:t>
            </a:r>
          </a:p>
          <a:p>
            <a:r>
              <a:rPr lang="es-ES" sz="2400" dirty="0"/>
              <a:t>Los Medici.- Siglo XVI</a:t>
            </a:r>
          </a:p>
          <a:p>
            <a:r>
              <a:rPr lang="es-ES" sz="2400" dirty="0"/>
              <a:t>Concepción de la villa.-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         Jardin –edificio-Entorno</a:t>
            </a:r>
          </a:p>
          <a:p>
            <a:r>
              <a:rPr lang="es-ES" sz="2400" dirty="0"/>
              <a:t>  Nuevos métodos de cultivo y presencia de       villas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1848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530225"/>
            <a:ext cx="8183562" cy="5327650"/>
          </a:xfrm>
        </p:spPr>
        <p:txBody>
          <a:bodyPr/>
          <a:lstStyle/>
          <a:p>
            <a:pPr>
              <a:defRPr/>
            </a:pPr>
            <a:r>
              <a:rPr lang="es-ES" sz="2400" dirty="0"/>
              <a:t>1ª Fase.-Reconversión de antiguas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fortalezas medievales.</a:t>
            </a:r>
          </a:p>
          <a:p>
            <a:pPr>
              <a:defRPr/>
            </a:pPr>
            <a:endParaRPr lang="es-ES" sz="2400" dirty="0"/>
          </a:p>
          <a:p>
            <a:pPr>
              <a:defRPr/>
            </a:pPr>
            <a:r>
              <a:rPr lang="es-ES" sz="2400" dirty="0"/>
              <a:t>2ª Fase.-Villas de nueva creación.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Delicia-Placer-Producción </a:t>
            </a:r>
          </a:p>
          <a:p>
            <a:pPr>
              <a:defRPr/>
            </a:pPr>
            <a:endParaRPr lang="es-ES" sz="2400" dirty="0"/>
          </a:p>
          <a:p>
            <a:pPr>
              <a:defRPr/>
            </a:pPr>
            <a:r>
              <a:rPr lang="es-ES" sz="2400" dirty="0"/>
              <a:t>3ª Fase.-Jardines representativos y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de recepciones, teatro,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conciertos etc...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sz="2400" dirty="0"/>
              <a:t>             Jardin Florentino Manierista        </a:t>
            </a:r>
          </a:p>
        </p:txBody>
      </p:sp>
    </p:spTree>
    <p:extLst>
      <p:ext uri="{BB962C8B-B14F-4D97-AF65-F5344CB8AC3E}">
        <p14:creationId xmlns:p14="http://schemas.microsoft.com/office/powerpoint/2010/main" val="4160834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VILLA BARBARIGO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1556792"/>
            <a:ext cx="7525146" cy="5040559"/>
          </a:xfrm>
        </p:spPr>
        <p:txBody>
          <a:bodyPr rtlCol="0">
            <a:normAutofit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La </a:t>
            </a:r>
            <a:r>
              <a:rPr lang="es-ES" b="1" dirty="0"/>
              <a:t>Villa Barbarigo</a:t>
            </a:r>
            <a:r>
              <a:rPr lang="es-ES" dirty="0"/>
              <a:t> (también conocida como </a:t>
            </a:r>
            <a:r>
              <a:rPr lang="es-ES" i="1" dirty="0"/>
              <a:t>Villa Barbarigo Pizzoni Ardemani</a:t>
            </a:r>
            <a:r>
              <a:rPr lang="es-ES" dirty="0"/>
              <a:t> por sus diferentes propietarios ) es una villa rural del siglo XVI, situada en más de (160.000 m </a:t>
            </a:r>
            <a:r>
              <a:rPr lang="es-ES" baseline="30000" dirty="0"/>
              <a:t>2)</a:t>
            </a:r>
            <a:r>
              <a:rPr lang="es-ES" dirty="0"/>
              <a:t> en Valsanzibio, una </a:t>
            </a:r>
            <a:r>
              <a:rPr lang="es-ES" i="1" dirty="0"/>
              <a:t>fracción</a:t>
            </a:r>
            <a:r>
              <a:rPr lang="es-ES" dirty="0"/>
              <a:t> de Galzignano Terme, al sur de Padua, Italia del norte.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Fue construida por la familia de la aristocracia veneciana de  Barbarigo.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Esta compuesta por un jardín barroco notable, con estatuas obras hidráulicas, arquitectura, e incluso un laberinto de boj.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 Construida originalmente en 1669 por Francesco Zuane Barbarigo, la villa fue accesible por el canal de Venecia.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09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42938"/>
            <a:ext cx="7571184" cy="5666382"/>
          </a:xfrm>
        </p:spPr>
        <p:txBody>
          <a:bodyPr/>
          <a:lstStyle/>
          <a:p>
            <a:pPr eaLnBrk="1" hangingPunct="1"/>
            <a:r>
              <a:rPr lang="es-ES" sz="2400" dirty="0"/>
              <a:t>La construcción continuó bajo el hijo de Zune, Gregorio Barbarigo, un cardenal y futuro santo, con planes de Luigi Bernini.</a:t>
            </a:r>
          </a:p>
          <a:p>
            <a:pPr eaLnBrk="1" hangingPunct="1"/>
            <a:r>
              <a:rPr lang="es-ES" sz="2400" dirty="0"/>
              <a:t>La escultura fue efectuada principalmente por Enrico Merengo. </a:t>
            </a:r>
          </a:p>
          <a:p>
            <a:pPr eaLnBrk="1" hangingPunct="1"/>
            <a:r>
              <a:rPr lang="es-ES" sz="2400" dirty="0"/>
              <a:t>El plan estaba destinado a definir el enfoque de la villa como una alegoría del progreso del hombre hacia su propia perfectibilidad o la salvación. </a:t>
            </a:r>
          </a:p>
          <a:p>
            <a:pPr eaLnBrk="1" hangingPunct="1"/>
            <a:r>
              <a:rPr lang="es-ES" sz="2400" dirty="0"/>
              <a:t>Esta villa no se debe confundir con Villa Barbarigo en Noventa Vicentina. </a:t>
            </a:r>
          </a:p>
        </p:txBody>
      </p:sp>
    </p:spTree>
    <p:extLst>
      <p:ext uri="{BB962C8B-B14F-4D97-AF65-F5344CB8AC3E}">
        <p14:creationId xmlns:p14="http://schemas.microsoft.com/office/powerpoint/2010/main" val="3021561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Villa_Barbarigo_Noventa_Vicentina_by_Marcok_itwiki_2009-08-08_n03_ret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327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3 Imagen" descr="Villa Barbarigo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697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Villa Barbarigo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74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Villa_Barbarigo_Pizzoni_Ardeman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516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Villa_Barbarigo_Pizzoni_Ardeman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202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Villa Barbarigo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035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Villa Barbarigo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228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ValsanzibioFontana_della_Pil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787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Villa Barbarigo.-Pizo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952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Villa Barbarigo.-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408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VILLA EMO CAPODILISTA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1772816"/>
            <a:ext cx="7597154" cy="4536504"/>
          </a:xfrm>
        </p:spPr>
        <p:txBody>
          <a:bodyPr rtlCol="0">
            <a:normAutofit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Fruto del pintor y arquitecto de talento Darío Varotari, el estudiante Pablo Veronés, la Villa Capodilista fue construida en 1568 como tienda de pensamiento para la caza. </a:t>
            </a:r>
            <a:br>
              <a:rPr lang="es-ES" sz="2400" dirty="0"/>
            </a:br>
            <a:r>
              <a:rPr lang="es-ES" sz="2400" dirty="0"/>
              <a:t>Las pinturas de los frescos de las salas de retirar las escenas de la mitología y la historia de la familia, los niños, grotesco y frisos.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En armonía con el paisaje montañoso, Varotari ha elaborado un edificio perfectamente simétrico con una planta cuadrada. </a:t>
            </a:r>
          </a:p>
        </p:txBody>
      </p:sp>
    </p:spTree>
    <p:extLst>
      <p:ext uri="{BB962C8B-B14F-4D97-AF65-F5344CB8AC3E}">
        <p14:creationId xmlns:p14="http://schemas.microsoft.com/office/powerpoint/2010/main" val="2942166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7643192" cy="4977458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Char char="•"/>
            </a:pPr>
            <a:r>
              <a:rPr lang="es-ES" sz="2400" dirty="0"/>
              <a:t>Cada cara se introduce con galerías en dos plantas.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 La simetría perfecta minuciosamente produce un agradable contraste con las logias, los frescos y los frontones decorados. 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La disposición interior de las habitaciones sigue el principio de la simetría. 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Las cuatro habitaciones en la planta baja y los de la primera planta están conectados por una escalera de cuatro rampas. 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La estructura del jardín "italiano" es interrumpido por las extensiones, hizo que la mitad de círculo, se llame "exedra".</a:t>
            </a:r>
          </a:p>
        </p:txBody>
      </p:sp>
    </p:spTree>
    <p:extLst>
      <p:ext uri="{BB962C8B-B14F-4D97-AF65-F5344CB8AC3E}">
        <p14:creationId xmlns:p14="http://schemas.microsoft.com/office/powerpoint/2010/main" val="1777494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81075"/>
            <a:ext cx="7499176" cy="5145088"/>
          </a:xfrm>
        </p:spPr>
        <p:txBody>
          <a:bodyPr/>
          <a:lstStyle/>
          <a:p>
            <a:pPr eaLnBrk="1" hangingPunct="1"/>
            <a:r>
              <a:rPr lang="es-ES" sz="2400" dirty="0"/>
              <a:t>Villa Emo fue construida en el período 1559-65 por Palladio.</a:t>
            </a:r>
          </a:p>
          <a:p>
            <a:pPr eaLnBrk="1" hangingPunct="1"/>
            <a:r>
              <a:rPr lang="es-ES" sz="2400" dirty="0"/>
              <a:t> El espacio residencial, cuenta con cuatro columnas (dos de ellos dedicadas) en la forma de un frente de templo griego..</a:t>
            </a:r>
          </a:p>
          <a:p>
            <a:pPr eaLnBrk="1" hangingPunct="1"/>
            <a:r>
              <a:rPr lang="es-ES" sz="2400" dirty="0"/>
              <a:t> Como en la cercana Villa Barbaro, (edificios de la granja) se extienden de forma simétrica en la izquierda y derecha de la estructura central, con los extremos de los edificios coronados por palomares.</a:t>
            </a:r>
          </a:p>
        </p:txBody>
      </p:sp>
    </p:spTree>
    <p:extLst>
      <p:ext uri="{BB962C8B-B14F-4D97-AF65-F5344CB8AC3E}">
        <p14:creationId xmlns:p14="http://schemas.microsoft.com/office/powerpoint/2010/main" val="1065826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3 Imagen" descr="Villa  emo capodilista gior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283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Villa Emo Capodilist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80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villa emo capodilista esterno con giardi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379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VILLA GIUSTI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1916832"/>
            <a:ext cx="7525146" cy="4248472"/>
          </a:xfrm>
        </p:spPr>
        <p:txBody>
          <a:bodyPr rtlCol="0">
            <a:normAutofit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/>
              <a:t>Palazzo Giusti</a:t>
            </a:r>
            <a:r>
              <a:rPr lang="es-ES" dirty="0"/>
              <a:t> es un palacio del siglo XVI en Padua, Italia.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Se trata de un neo-diseño clásico, y está rodeado por el Giardino Giusti, un parque espléndido Renacimiento situado sobre una colina.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La familia Giusti, dueña del palacio desde el siglo XVI, tenía derecho por el emperador austro-húngaro a cambiar su apellido original por el de Giusti del Giardino sólo por la importancia del parque.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4622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613"/>
            <a:ext cx="7427168" cy="5164137"/>
          </a:xfrm>
        </p:spPr>
        <p:txBody>
          <a:bodyPr/>
          <a:lstStyle/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El armisticio de Villa Giusti terminó la guerra entre Italia y Austria-Hungría en el frente italiano durante la Primera Guerra Mundial .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El armisticio fue firmado el 3 de noviembre de 1918 y entró en vigor 24 horas después. </a:t>
            </a:r>
          </a:p>
          <a:p>
            <a:pPr eaLnBrk="1" hangingPunct="1">
              <a:defRPr/>
            </a:pPr>
            <a:r>
              <a:rPr lang="es-ES" sz="2400" dirty="0"/>
              <a:t>Los </a:t>
            </a:r>
            <a:r>
              <a:rPr lang="es-ES" sz="2400" b="1" i="1" dirty="0"/>
              <a:t>Jardines Giusti</a:t>
            </a:r>
            <a:r>
              <a:rPr lang="es-ES" sz="2400" dirty="0"/>
              <a:t> fueron plantados en 1580  alrededor de la Villa Giusti, en Verona, Italia.</a:t>
            </a:r>
          </a:p>
          <a:p>
            <a:pPr eaLnBrk="1" hangingPunct="1">
              <a:defRPr/>
            </a:pPr>
            <a:r>
              <a:rPr lang="es-ES" sz="2400" dirty="0"/>
              <a:t> Son considerados como unos de los jardines más bellos del Renacimiento en Europa.</a:t>
            </a:r>
          </a:p>
          <a:p>
            <a:pPr eaLnBrk="1" hangingPunct="1">
              <a:defRPr/>
            </a:pPr>
            <a:r>
              <a:rPr lang="es-ES" sz="2400" dirty="0"/>
              <a:t>Estos incluyen una torre (construida en 1701) y un laberinto de setos.</a:t>
            </a:r>
          </a:p>
        </p:txBody>
      </p:sp>
    </p:spTree>
    <p:extLst>
      <p:ext uri="{BB962C8B-B14F-4D97-AF65-F5344CB8AC3E}">
        <p14:creationId xmlns:p14="http://schemas.microsoft.com/office/powerpoint/2010/main" val="2410261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3 Imagen" descr="Giusti Gardens.-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213"/>
            <a:ext cx="9144000" cy="675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46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3 Imagen" descr="Giusti Garden-Overlook inde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059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Giusti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084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3 Imagen" descr="Giusti Gardens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6075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Giusti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9484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Giusti Gardens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364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Giusti Gardens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8994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Giusti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4849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3 Imagen" descr="Giusti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8701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Giusti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2 Imagen" descr="Giusti Gardens.-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1091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iusti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517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VILLA RIZZARDI</a:t>
            </a:r>
          </a:p>
        </p:txBody>
      </p:sp>
      <p:sp>
        <p:nvSpPr>
          <p:cNvPr id="47107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1916831"/>
            <a:ext cx="7453138" cy="4536505"/>
          </a:xfrm>
        </p:spPr>
        <p:txBody>
          <a:bodyPr/>
          <a:lstStyle/>
          <a:p>
            <a:r>
              <a:rPr lang="es-ES" sz="2400" dirty="0"/>
              <a:t>Se encuentra ubicado en el municipio de Negrar </a:t>
            </a:r>
            <a:r>
              <a:rPr lang="es-ES" sz="2400" i="1" dirty="0"/>
              <a:t>(Poiega</a:t>
            </a:r>
            <a:r>
              <a:rPr lang="es-ES" sz="2400" dirty="0"/>
              <a:t> en la localidad) en Valpolicella , en la provincia de Verona . </a:t>
            </a:r>
          </a:p>
          <a:p>
            <a:r>
              <a:rPr lang="es-ES" sz="2400" dirty="0"/>
              <a:t>La villa fue construida por los condes Rizzardi, maestros de los territorios donde se levanta desde 1677 y siguen siendo los dueños.  </a:t>
            </a:r>
          </a:p>
          <a:p>
            <a:r>
              <a:rPr lang="es-ES" sz="2400" b="1" dirty="0"/>
              <a:t>Villa Rizzardi</a:t>
            </a:r>
            <a:r>
              <a:rPr lang="es-ES" sz="2400" dirty="0"/>
              <a:t> es una villa veneciana que data de finales del siglo XIX (probablemente entre 1868 y 1870 ). </a:t>
            </a:r>
          </a:p>
        </p:txBody>
      </p:sp>
    </p:spTree>
    <p:extLst>
      <p:ext uri="{BB962C8B-B14F-4D97-AF65-F5344CB8AC3E}">
        <p14:creationId xmlns:p14="http://schemas.microsoft.com/office/powerpoint/2010/main" val="13145480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530225"/>
            <a:ext cx="7525146" cy="5707063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edificio se levanta sobre una colina al noreste de la ciudad de Negrar, con excelentes vistas sobre el valle. </a:t>
            </a:r>
          </a:p>
          <a:p>
            <a:r>
              <a:rPr lang="es-ES" sz="2400" dirty="0"/>
              <a:t>  En los últimos años, la casa fue habitada por el escultor español Miguel Berrocal . </a:t>
            </a:r>
          </a:p>
          <a:p>
            <a:r>
              <a:rPr lang="es-ES" sz="2400" dirty="0"/>
              <a:t>La villa de estilo barroco con influencias de la tarde del Renacimiento por el arquitecto Philip Messedaglia .</a:t>
            </a:r>
          </a:p>
          <a:p>
            <a:r>
              <a:rPr lang="es-ES" sz="2400" dirty="0"/>
              <a:t> Pero la verdadera peculiaridad de la compleja no es el edificio, pero el jardín que se remonta a la casa de más de 50.000 metros cuadrados . La creación se llevó a cabo por el arquitecto Luigi Trezza quien se inspiró en los jardines del siglo XVI veneciano. Trezza estos jardines diseñados entre 1783 y 1796.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40155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3 Imagen" descr="Villa Rizzard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5468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www.daringtodo.com/wp-content/uploads/2011/05/giardino_villa_rizzardi___vero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4276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2.bp.blogspot.com/_H9p0y_FeS94/S6X0ZB9i3pI/AAAAAAAAB64/KNlGn_oGkFM/s400/Teatro+Villa+Rizzard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94364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http://2.bp.blogspot.com/_vP0QkHMvKyY/TNVtZGVJ26I/AAAAAAAAACk/oU11xTcfL-8/s1600/3707540907_cf27b360f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84963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110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JARDIN BOTANICO DE PADUA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1700808"/>
            <a:ext cx="7597154" cy="4824536"/>
          </a:xfrm>
        </p:spPr>
        <p:txBody>
          <a:bodyPr rtlCol="0">
            <a:normAutofit fontScale="925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El </a:t>
            </a:r>
            <a:r>
              <a:rPr lang="es-ES" b="1" dirty="0"/>
              <a:t>Orto Botánico di Padova</a:t>
            </a:r>
            <a:r>
              <a:rPr lang="es-ES" dirty="0"/>
              <a:t> es la más antiguo del mundo, el jardín botánico  que todavía está en su ubicación original.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Se encuentra en Padua, Italia y fue fundado en 1545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Oficialmente, el jardín botánico mas antiguo es el Jardín Botánico de Pisa, que fue fundado en 1544, sin embargo, el jardín fue trasladado en dos ocasiones y sólo ha ocupado su ubicación actual, de forma permanente, desde 1591.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El jardín esta afiliado a la Universidad de Padua, en la actualidad abarca aproximadamente 22.000 metros cuadrados, y es conocido por sus colecciones especiales y su diseño histórico.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84037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813"/>
            <a:ext cx="7571184" cy="5721350"/>
          </a:xfrm>
        </p:spPr>
        <p:txBody>
          <a:bodyPr rtlCol="0">
            <a:normAutofit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El jardín de Padua fue fundado en la deliberación del Senado de la República de Venecia.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 Se dedicó al cultivo de  plantas medicinales, las llamadas "plantas simples" </a:t>
            </a:r>
            <a:r>
              <a:rPr lang="es-ES" sz="2400" i="1" dirty="0"/>
              <a:t>(Orto Dei semplici),</a:t>
            </a:r>
            <a:r>
              <a:rPr lang="es-ES" sz="2400" dirty="0"/>
              <a:t> que producen los recursos naturales, y también para ayudar a los estudiantes a distinguir las plantas medicinales legítimas de las falsas.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Un recinto con un muro circular que fue construido para proteger el jardín de los robos frecuentes que se produjeron a pesar de graves sanciones (multas, prisión, exilio).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El Jardín Botánico fue constantemente enriquecido con plantas de todo el mundo, especialmente de los países que participaron en el comercio con Venecia. </a:t>
            </a:r>
          </a:p>
        </p:txBody>
      </p:sp>
    </p:spTree>
    <p:extLst>
      <p:ext uri="{BB962C8B-B14F-4D97-AF65-F5344CB8AC3E}">
        <p14:creationId xmlns:p14="http://schemas.microsoft.com/office/powerpoint/2010/main" val="7299283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28624"/>
            <a:ext cx="7499176" cy="6429376"/>
          </a:xfrm>
        </p:spPr>
        <p:txBody>
          <a:bodyPr rtlCol="0">
            <a:normAutofit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En consecuencia, Padua tuvo un papel destacado en la introducción y estudio de muchas plantas exóticas y un herbario, una biblioteca y muchos laboratorios fueron poco a poco añadidos a su Jardín Botánico.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 En la actualidad, el Jardín Botánico permite intensa actividad didáctica y de investigación importante se lleve a cabo en sus instalaciones.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También se preocupa por la preservación de muchas especies raras.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En 1997, fue catalogado por la UNESCO como Patrimonio de la Humanidad por los siguientes motivos: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El Jardín Botánico de Padua es el origen de todos los jardines botánicos de todo el mundo, y representa el nacimiento de la ciencia, de los intercambios científicos y la comprensión de la relación entre naturaleza y cultura. </a:t>
            </a:r>
          </a:p>
        </p:txBody>
      </p:sp>
    </p:spTree>
    <p:extLst>
      <p:ext uri="{BB962C8B-B14F-4D97-AF65-F5344CB8AC3E}">
        <p14:creationId xmlns:p14="http://schemas.microsoft.com/office/powerpoint/2010/main" val="18312501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57188"/>
            <a:ext cx="7643192" cy="5768975"/>
          </a:xfrm>
        </p:spPr>
        <p:txBody>
          <a:bodyPr rtlCol="0">
            <a:normAutofit fontScale="92500"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600" dirty="0"/>
              <a:t>Se ha hecho una contribución profunda para el desarrollo de muchas disciplinas científicas modernas, en particular, la botánica, la medicina, la química, la ecología y la farmacia.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600" dirty="0"/>
              <a:t> </a:t>
            </a:r>
            <a:r>
              <a:rPr lang="es-ES" sz="2600" b="1" dirty="0"/>
              <a:t>Arquitectura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600" dirty="0"/>
              <a:t>El diseño del Jardín Botánico es comúnmente atribuido a Andrea Moroni, que ha creado algunos de los monumentos públicos más importantes en Padua, como la Basílica de Santa Giustina en Prato della Valle, el ayuntamiento y la universidad en la primera mitad del siglo XVI siglo.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600" dirty="0"/>
              <a:t> Sin embargo, el arquitecto real fue Daniele Barbaro, un noble veneciano que era un hombre de gran formación y traductor de </a:t>
            </a:r>
            <a:r>
              <a:rPr lang="es-ES" sz="2600" i="1" dirty="0"/>
              <a:t>De</a:t>
            </a:r>
            <a:r>
              <a:rPr lang="es-ES" sz="2600" dirty="0"/>
              <a:t> Vitruvio </a:t>
            </a:r>
            <a:r>
              <a:rPr lang="es-ES" sz="2600" i="1" dirty="0"/>
              <a:t>"Architectura.</a:t>
            </a:r>
            <a:r>
              <a:rPr lang="es-ES" sz="2600" dirty="0"/>
              <a:t>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84465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85813"/>
            <a:ext cx="7643192" cy="5340350"/>
          </a:xfrm>
        </p:spPr>
        <p:txBody>
          <a:bodyPr rtlCol="0">
            <a:normAutofit fontScale="92500"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600" dirty="0"/>
              <a:t>Él siguió el ejemplo de la Edad Media </a:t>
            </a:r>
            <a:r>
              <a:rPr lang="es-ES" sz="2600" i="1" dirty="0"/>
              <a:t>Horti Conclusi,</a:t>
            </a:r>
            <a:r>
              <a:rPr lang="es-ES" sz="2600" dirty="0"/>
              <a:t> (cerrado los jardines), marcando la arquitectura de un modelo perfecto de un cuadrado en un círculo, dividido en cuatro partes por dos caminos orientados según las cuatro puntos cardinales..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600" dirty="0"/>
              <a:t>El Jardín Botánico fue inaugurado en 1545, y utilizada como centro de enseñanza por la Universidad de Padua en el año siguiente.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s-ES" sz="2600" dirty="0"/>
              <a:t>  El aspecto actual del palacio principal se remonta a los siglos XVII y XVIII.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600" dirty="0"/>
              <a:t>A finales del siglo XVI, el jardín fue enriquecido con muchas fuentes alimentadas por una hydrophore la rueda gigante, para asegurar el riego adecuado.. 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/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20009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14375"/>
            <a:ext cx="7571184" cy="5411788"/>
          </a:xfrm>
        </p:spPr>
        <p:txBody>
          <a:bodyPr rtlCol="0">
            <a:normAutofit fontScale="925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En 1704, cuatro puertas y puertas fueron construidos con enormes acroterios embellecidos (adornos) de piedra roja, decorada con plantas de hierro forjado..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 Durante la primera mitad del siglo XVIII, la pared fue perfeccionado a lo largo del perímetro exterior por una balaustrada hecha de piedra de Istria, que fueron colocados en vasos y medio de longitud retratos de personas importantes.</a:t>
            </a:r>
          </a:p>
          <a:p>
            <a:pPr marL="265176" indent="-265176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 Una estatua de Teofrasto fue construido junto a la puerta sur, así como una estatua de Salomón,(firmado por Antonio Bonazza),punto de local para la puerta del este y la fuente de las cuatro estaciones, que se enriqueció con los retratos del siglo XVIII hecha de mármol de Carrara.</a:t>
            </a:r>
          </a:p>
        </p:txBody>
      </p:sp>
    </p:spTree>
    <p:extLst>
      <p:ext uri="{BB962C8B-B14F-4D97-AF65-F5344CB8AC3E}">
        <p14:creationId xmlns:p14="http://schemas.microsoft.com/office/powerpoint/2010/main" val="8895019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713"/>
            <a:ext cx="7571184" cy="550545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400" dirty="0"/>
              <a:t>En la primera mitad del siglo XIX, invernaderos y un teatro botánico  se construyeron y la mitad de esculturas de cuerpo entero de botánicos eminentes como Carl Linnaeus fueron colocados en la cornisa.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 Uno de los invernaderos todavía mantiene estos arcos históricos y emitidos pequeñas columnas de hierro. 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El primer prefecto del jardín fue Luigi Squalermo, conocido como Anguillara, que introdujo unas 2000 especies con el propósito de facilitar el aprendizaje y el conocimiento de las plantas medicinales, a los estudiantes de la universidad.</a:t>
            </a:r>
          </a:p>
          <a:p>
            <a:pPr eaLnBrk="1" hangingPunct="1">
              <a:buFont typeface="Arial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10799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150"/>
            <a:ext cx="7571184" cy="5434013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400" dirty="0"/>
              <a:t>En el 1997 fue inscrito en la lista del Patrimonio de la humanidad de la Unesco con la siguiente motivación: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El jardín botánico de Padua es el origen de todos los jardines botánicos del mundo y representa la cuna de la ciencia y los cambios científicos los hace comprensibles con las relaciones entre la Naturaleza y la Cultura.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 Ha contribuido ampliamente al progreso de numerosas disciplinas científicas modernas, en particular botánica, medicina, química, ecología y farmacia.</a:t>
            </a:r>
          </a:p>
        </p:txBody>
      </p:sp>
    </p:spTree>
    <p:extLst>
      <p:ext uri="{BB962C8B-B14F-4D97-AF65-F5344CB8AC3E}">
        <p14:creationId xmlns:p14="http://schemas.microsoft.com/office/powerpoint/2010/main" val="14988194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OrtoBotPadova_Ingress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0270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OrtoBotPadova_Incrocio_vial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75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2217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OrtoBotPadova_Fontana_4_stagion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"/>
            <a:ext cx="9144000" cy="673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257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ortobotanico_panorami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3932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Orto Botanico de `Padov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9485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Orto Botanico di Padov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1578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Orto Botanico di Padov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9533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padu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0"/>
            <a:ext cx="4714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2 Imagen" descr="OrtoBotPadova_Platanus_orientalis_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5979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VILLA PISANI</a:t>
            </a:r>
          </a:p>
        </p:txBody>
      </p:sp>
      <p:sp>
        <p:nvSpPr>
          <p:cNvPr id="6963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00807"/>
            <a:ext cx="7571184" cy="442535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Villa Pisani,</a:t>
            </a:r>
            <a:r>
              <a:rPr lang="es-ES" sz="2400" dirty="0"/>
              <a:t> es una villa de estilo barroco tardío en Stra, en la parte continental de la región del Véneto, Italia septentrional</a:t>
            </a:r>
          </a:p>
          <a:p>
            <a:pPr eaLnBrk="1" hangingPunct="1"/>
            <a:r>
              <a:rPr lang="es-ES" sz="2400" dirty="0"/>
              <a:t> Fue iniciada a principios  del siglo XVIII  por la familia del noble Pisani Venecia</a:t>
            </a:r>
          </a:p>
          <a:p>
            <a:pPr eaLnBrk="1" hangingPunct="1"/>
            <a:r>
              <a:rPr lang="es-ES" sz="2400" dirty="0"/>
              <a:t> Alvise Pisani, su miembro más prominente, fue nombrado Doge en 1735. </a:t>
            </a:r>
          </a:p>
          <a:p>
            <a:pPr eaLnBrk="1" hangingPunct="1"/>
            <a:r>
              <a:rPr lang="es-ES" sz="2400" dirty="0"/>
              <a:t>Los modelos iniciales del palacio de Padua arquitecto Girolamo Frigimelica aún existen, pero el diseño del edificio principal fue finalmente terminado por Francesco Maria Preti.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14009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85813"/>
            <a:ext cx="7355160" cy="534035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Char char="•"/>
            </a:pPr>
            <a:r>
              <a:rPr lang="es-ES" sz="2400" dirty="0"/>
              <a:t>Desde el exterior, la fachada del palacio exuberante de gran tamaño, tratando de emular a Versalles, parece que la orden del sitio, frente al río Brenta a unos 30 kilómetros de Venecia. 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La exuberante y amplia fachada se remata con estatuas, y presenta decorado con columnas de entrada del centro monumental de hombros por cariátides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 Alberga un gran complejo con dos patios interiores y acres de jardines, caballerizas, y laberinto.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 La decoración más impresionantes en el techo pintado al fresco masiva Giovanni Tiepolo (1760-1762) representa la </a:t>
            </a:r>
            <a:r>
              <a:rPr lang="es-ES" sz="2400" i="1" dirty="0"/>
              <a:t>gloria de la familia</a:t>
            </a:r>
          </a:p>
        </p:txBody>
      </p:sp>
    </p:spTree>
    <p:extLst>
      <p:ext uri="{BB962C8B-B14F-4D97-AF65-F5344CB8AC3E}">
        <p14:creationId xmlns:p14="http://schemas.microsoft.com/office/powerpoint/2010/main" val="41851177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530225"/>
            <a:ext cx="7453138" cy="532765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s-ES" sz="2400" dirty="0"/>
              <a:t> Adicionales frescos y pinturas son de su hijo Gian Domenico Tiepolo, Crostato, Jacopo Guarana, Jacopo Amigoni, PA Novelli, y Gaspare Diziani.</a:t>
            </a:r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Sus casi 100 habitaciones están vacías, en el primer piso hay varias habitaciones con muebles del siglo XVIII y XIX.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83564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3 Imagen" descr="Villa Pisani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487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3 Imagen" descr="Vila Pisani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5492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3 Imagen" descr="Villa Pisani.-Ribera del Bren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8766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3 Imagen" descr="Villa_Pisani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8013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3 Imagen" descr="Villa `Pisani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29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181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3 Imagen" descr="Villa Pisani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1232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3 Imagen" descr="Villa Pisani.-Maz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4816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VILLA CAPRA.-LA ROTONDA</a:t>
            </a:r>
          </a:p>
        </p:txBody>
      </p:sp>
      <p:sp>
        <p:nvSpPr>
          <p:cNvPr id="79875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2204864"/>
            <a:ext cx="7525146" cy="4032448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b="1" dirty="0"/>
              <a:t>Villa Capra</a:t>
            </a:r>
            <a:r>
              <a:rPr lang="es-ES" sz="2400" dirty="0"/>
              <a:t>, (conocida también como </a:t>
            </a:r>
            <a:r>
              <a:rPr lang="es-ES" sz="2400" b="1" dirty="0"/>
              <a:t>Villa la Rotonda</a:t>
            </a:r>
            <a:r>
              <a:rPr lang="es-ES" sz="2400" dirty="0"/>
              <a:t>, Villa Almerico-Capra o Villa Capra-Valmarana) es un palacio campestre de planta central diseñado por Andrea Palladio y construido a partir del año 1566 en las afueras de la ciudad de Vicenza en Italia.</a:t>
            </a:r>
          </a:p>
          <a:p>
            <a:pPr eaLnBrk="1" hangingPunct="1"/>
            <a:r>
              <a:rPr lang="es-ES" sz="2400" dirty="0"/>
              <a:t>El nombre </a:t>
            </a:r>
            <a:r>
              <a:rPr lang="es-ES" sz="2400" i="1" dirty="0"/>
              <a:t>Capra</a:t>
            </a:r>
            <a:r>
              <a:rPr lang="es-ES" sz="2400" dirty="0"/>
              <a:t> deriva del apellido de dos hermanos que completaron el edificio luego que les fue cedido en 1591. </a:t>
            </a:r>
          </a:p>
        </p:txBody>
      </p:sp>
    </p:spTree>
    <p:extLst>
      <p:ext uri="{BB962C8B-B14F-4D97-AF65-F5344CB8AC3E}">
        <p14:creationId xmlns:p14="http://schemas.microsoft.com/office/powerpoint/2010/main" val="21680509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613"/>
            <a:ext cx="7355160" cy="5289550"/>
          </a:xfrm>
        </p:spPr>
        <p:txBody>
          <a:bodyPr/>
          <a:lstStyle/>
          <a:p>
            <a:pPr eaLnBrk="1" hangingPunct="1"/>
            <a:r>
              <a:rPr lang="es-ES" sz="2400" dirty="0"/>
              <a:t>Villa más famosa de Palladio y probablemente de todas las villas venecianas, la Rotonda es uno de los más celebrados edificios de la historia de la arquitectura en la época moderna.</a:t>
            </a:r>
          </a:p>
          <a:p>
            <a:pPr eaLnBrk="1" hangingPunct="1"/>
            <a:r>
              <a:rPr lang="es-ES" sz="2400" dirty="0"/>
              <a:t>Cuando en 1565 el sacerdote y conde Paolo Almerico se retiró de la Curia Romana después de haber sido vicario apostólico de los Papas Pío IV y Pío V, decide volver a su ciudad natal Vicenza y construirse una residencia de campo, no habría podido imaginar que la casa que encargó al arquitecto Andrea Palladio se convertiría en uno de los prototipos arquitectónicos más estudiados e imitados durante los siguientes cinco siglos.</a:t>
            </a:r>
          </a:p>
        </p:txBody>
      </p:sp>
    </p:spTree>
    <p:extLst>
      <p:ext uri="{BB962C8B-B14F-4D97-AF65-F5344CB8AC3E}">
        <p14:creationId xmlns:p14="http://schemas.microsoft.com/office/powerpoint/2010/main" val="3010991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050"/>
            <a:ext cx="7427168" cy="5218113"/>
          </a:xfrm>
        </p:spPr>
        <p:txBody>
          <a:bodyPr/>
          <a:lstStyle/>
          <a:p>
            <a:pPr eaLnBrk="1" hangingPunct="1"/>
            <a:r>
              <a:rPr lang="es-ES" sz="2400" dirty="0"/>
              <a:t>Aunque Villa Capra haya servido de inspiración a miles de edificios, ella misma está sin duda inspirada en el Panteón de Roma. </a:t>
            </a:r>
          </a:p>
          <a:p>
            <a:pPr eaLnBrk="1" hangingPunct="1"/>
            <a:r>
              <a:rPr lang="es-ES" sz="2400" dirty="0"/>
              <a:t>En el curso de su vida, Palladio proyectó más de veinte villas en la región veneciana.</a:t>
            </a:r>
          </a:p>
          <a:p>
            <a:pPr eaLnBrk="1" hangingPunct="1"/>
            <a:r>
              <a:rPr lang="es-ES" sz="2400" dirty="0"/>
              <a:t> Esta residencia, más tarde conocida como "La Rotonda" pasaría a ser uno de los más célebres legados al mundo de la arquitectura.</a:t>
            </a:r>
          </a:p>
          <a:p>
            <a:pPr eaLnBrk="1" hangingPunct="1"/>
            <a:r>
              <a:rPr lang="es-ES" sz="2400" dirty="0"/>
              <a:t>Desde los pórticos es posible gozar de la maravillosa vista del campo circundante, dado que no por azar la villa fue proyectada para estar en perfecta armonía con el paisaje.</a:t>
            </a:r>
          </a:p>
        </p:txBody>
      </p:sp>
    </p:spTree>
    <p:extLst>
      <p:ext uri="{BB962C8B-B14F-4D97-AF65-F5344CB8AC3E}">
        <p14:creationId xmlns:p14="http://schemas.microsoft.com/office/powerpoint/2010/main" val="4509011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050"/>
            <a:ext cx="7427168" cy="55927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Esto estaba en abierto contraste con edificios como la Villa Farnese, construida solo 16 años antes. Aunque la Rotonda `pueda parecer completamente simétrica, existen desviaciones proyectadas para que cada fachada fuera el complemento del ambiente y la topografía circundante.</a:t>
            </a:r>
          </a:p>
          <a:p>
            <a:pPr eaLnBrk="1" hangingPunct="1"/>
            <a:r>
              <a:rPr lang="es-ES" sz="2400" dirty="0"/>
              <a:t> En consecuencia, existen diferencias en las fachadas, en el tamaño de los escalones, en el muro de contención, etc. </a:t>
            </a:r>
          </a:p>
          <a:p>
            <a:pPr eaLnBrk="1" hangingPunct="1"/>
            <a:r>
              <a:rPr lang="es-ES" sz="2400" dirty="0"/>
              <a:t>De tal modo la simetría de la arquitectura dialoga con la asimetría del paisaje, para crear una composición en apariencia simétrica. El paisaje ofrece una visión panorámica de árboles, prados y bosques, con Vicenza distante en el horizonte.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0277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57188"/>
            <a:ext cx="7283152" cy="5768975"/>
          </a:xfrm>
        </p:spPr>
        <p:txBody>
          <a:bodyPr/>
          <a:lstStyle/>
          <a:p>
            <a:pPr eaLnBrk="1" hangingPunct="1"/>
            <a:r>
              <a:rPr lang="es-ES" sz="2400" dirty="0"/>
              <a:t> La </a:t>
            </a:r>
            <a:r>
              <a:rPr lang="es-ES" sz="2400" i="1" dirty="0"/>
              <a:t>loggia</a:t>
            </a:r>
            <a:r>
              <a:rPr lang="es-ES" sz="2400" dirty="0"/>
              <a:t> septentrional está inserta en la colina como remate de una calle vehicular que empieza en la entrada principal.</a:t>
            </a:r>
          </a:p>
          <a:p>
            <a:pPr eaLnBrk="1" hangingPunct="1"/>
            <a:r>
              <a:rPr lang="es-ES" sz="2400" dirty="0"/>
              <a:t> Este recorrido es una camino por el medio del bloque de servicio, construido por los hermanos Capra a partir de 1591. </a:t>
            </a:r>
          </a:p>
          <a:p>
            <a:pPr eaLnBrk="1" hangingPunct="1"/>
            <a:r>
              <a:rPr lang="es-ES" sz="2400" dirty="0"/>
              <a:t>Cuando uno se acerca a la villa desde este sector, se recibe la impresión deliberada de estar ascendiendo desde lo bajo a un templo en la altura. </a:t>
            </a:r>
          </a:p>
          <a:p>
            <a:pPr eaLnBrk="1" hangingPunct="1"/>
            <a:r>
              <a:rPr lang="es-ES" sz="2400" dirty="0"/>
              <a:t>Del mismo modo, en sentido inverso, desde la Villa se visualiza el santuario que corona en la ciudad el Monte Berico, unificando así la villa y la ciudad.</a:t>
            </a:r>
          </a:p>
        </p:txBody>
      </p:sp>
    </p:spTree>
    <p:extLst>
      <p:ext uri="{BB962C8B-B14F-4D97-AF65-F5344CB8AC3E}">
        <p14:creationId xmlns:p14="http://schemas.microsoft.com/office/powerpoint/2010/main" val="24395589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571184" cy="5289451"/>
          </a:xfrm>
        </p:spPr>
        <p:txBody>
          <a:bodyPr>
            <a:normAutofit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Actualmente (2006) Villa Capra es propiedad de Mario Valmarana, un arquitecto y experto en las obras de Palladio, profesor de arquitectura en la universidad de Virginia desde 1973.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villa fue la residencia de su familia por más de dos siglos, y su ambición declarada es preservar la Rotonda para aprecio y maravilla de las futuras generaciones.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villa ha sido incluida en 1994, junto con otros edificios de Vicenza, "ciudad de Palladio" , en el elenco de Patrimonios de la humanidad de la Unesco.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608008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3 Imagen" descr="Villa Capr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8139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Villa Capr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59872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Villa Capra-La_Rotond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2805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Villa_La_Rotonda.-Cap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8526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SIGURTA PARK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03238" y="2060848"/>
            <a:ext cx="7525146" cy="4104456"/>
          </a:xfrm>
        </p:spPr>
        <p:txBody>
          <a:bodyPr>
            <a:normAutofit fontScale="92500"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El Dr. Carlo Sigurtà vendió el parque en 1941 y se ha abierto al público desde 1978.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Hay un jardín de agua, jardín de hierbas medicinales, gruta, cementerio de los perros, los lagos y bosques.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Este es un lugar donde la historia, la cultura y la naturaleza están en perfecta armonía de formas que proporcionan a sus visitantes con las sensaciones y emociones que no será olvidado</a:t>
            </a:r>
            <a:r>
              <a:rPr lang="es-ES" dirty="0"/>
              <a:t>.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42919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613"/>
            <a:ext cx="7643192" cy="6021387"/>
          </a:xfrm>
        </p:spPr>
        <p:txBody>
          <a:bodyPr>
            <a:normAutofit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Una visita al Parco Giardino Sigurtà no es sólo un día de regeneración en un entorno natural que se extiende sobre 600.000 metros cuadrados, pero es mucho más: es como hojeando un diario de seis siglos largos y fragmentos de lectura de la historia de esta tierra como escritas por los personajes que han vivido y lo han transformado en los últimos años.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por estas características especiales que Parco Giardino Sigurtà ha sido bautizada por los botánicos de renombre mundial, y por miles en el parque de visitantes anuales, como uno de los jardines más extraordinarios del mundo.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br>
              <a:rPr lang="es-ES" dirty="0"/>
            </a:br>
            <a:br>
              <a:rPr lang="es-ES" dirty="0"/>
            </a:br>
            <a:endParaRPr lang="es-ES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99321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050"/>
            <a:ext cx="7715200" cy="5664200"/>
          </a:xfrm>
        </p:spPr>
        <p:txBody>
          <a:bodyPr>
            <a:normAutofit fontScale="92500"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Los cinco grandes de la floración de los tulipanes, lirios, rosas, lirios y áster, el gran roble, el reloj de sol horizontal, la ermita, los 18 estanques y lagos con sus flores, la hierba del jardín y el césped grandes: son sólo algunas de las atracciones para disfrutar en este oasis de encanto.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 Además de todos estos, están los árboles cuadro famoso, esculpida por la naturaleza y la topiaria del hombre en más de 40.000 naturaleza sorprendente y surrealista formas.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Cada temporada revela aquí nunca se renuevan maravillas por descubrir: tan de marzo a noviembre de cada día es un día ideal para visitar el Parco Giardino Sigurtà.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375157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00063"/>
            <a:ext cx="7355160" cy="5626100"/>
          </a:xfrm>
        </p:spPr>
        <p:txBody>
          <a:bodyPr>
            <a:normAutofit fontScale="925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s-ES" b="1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Parco Giardino Sigurtà representa la fusión de un hermoso parque histórico, establecido en 1617, y un jardín moderno.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 Los jardines se abrió por primera vez al público en un domingo soleado en marzo de 1978 y se convirtió rápidamente en un lugar favorito para visitar tanto para los botánicos famosos y amantes de la naturaleza en general.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Por extraño que parezca esta maravilla se inició con la ayuda de, de todas las cosas, un buggy.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br>
              <a:rPr lang="es-ES" dirty="0"/>
            </a:br>
            <a:endParaRPr lang="es-ES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94875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5174"/>
            <a:ext cx="7499176" cy="5760169"/>
          </a:xfrm>
        </p:spPr>
        <p:txBody>
          <a:bodyPr>
            <a:normAutofit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1941, cuando los suministros de gasolina durante la guerra eran muy escasos, el Dr. Carlo Sigurtà se dirigió a Valeggio, un pequeño pueblo famoso por sus trampas y buggies, para comprar uno.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Cuando llegó a Valeggio tuvo el impulso providencial también para comprar una granja.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propiedad de la tierra incluyen los derechos para extraer agua del río Mincio a continuación, un derecho que se remonta a 1761.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Esto permitió a Carlo Sigurtà año tras año a dar vida al Parque, la transformación de zonas áridas y colinas morrenas en un lugar de exuberante vegetación.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54510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57188"/>
            <a:ext cx="7283152" cy="5768975"/>
          </a:xfrm>
        </p:spPr>
        <p:txBody>
          <a:bodyPr/>
          <a:lstStyle/>
          <a:p>
            <a:pPr eaLnBrk="1" hangingPunct="1"/>
            <a:r>
              <a:rPr lang="es-ES" sz="2400" dirty="0"/>
              <a:t>En el siglo XX la familia Sigurtà acogió ilustres ganadores del premio Nobel como Alexander Fleming, Selman Waksman, Gerhard Domagk, Conrad Lorenz y Albert Sabin. </a:t>
            </a:r>
          </a:p>
          <a:p>
            <a:pPr eaLnBrk="1" hangingPunct="1"/>
            <a:r>
              <a:rPr lang="es-ES" sz="2400" dirty="0"/>
              <a:t> A la lista de estos visitantes pueden agregar célebre Carlos, Príncipe de Gales, la ex primera ministra británica Margaret Thatcher, el director de cine Luchino Visconti, el periodista Indro Montanelli y el violinista Uto Ughi. El  Parco Giardino Sigurtà se puede visitar a pie, en un relajante paseo, en un cómodo carrito de golf o por los trenes de la diversión y, para los más deportistas en bicicleta , con las bicicletas disponibles para alquiler en el propio Parque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99904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Sigurta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1225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Parco Sigurta 0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25001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ParcoSigurta_ParcoSigurta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2618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Parco Sigurta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5929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Siguirta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71030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ParcoSigurta_ParcoSigurta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79002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Parco Sigurta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01166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Sigurtá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15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2 Imagen" descr="Parco_Sigurtà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41245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Sigurta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94277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Sigurta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72525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Parco Sigurt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8213" cy="737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32102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Parco Sigurta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8625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Parco Sigurt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32421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Parco Sigurta.-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8146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Parco Sigurta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9195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Parco Sigurta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02826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Sigurta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81134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Sigurta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57828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Sigurta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7891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ISOLA BORGUESE</a:t>
            </a:r>
          </a:p>
        </p:txBody>
      </p:sp>
      <p:sp>
        <p:nvSpPr>
          <p:cNvPr id="11673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571184" cy="3993307"/>
          </a:xfrm>
        </p:spPr>
        <p:txBody>
          <a:bodyPr/>
          <a:lstStyle/>
          <a:p>
            <a:pPr eaLnBrk="1" hangingPunct="1"/>
            <a:r>
              <a:rPr lang="es-ES" sz="2400" dirty="0"/>
              <a:t>Se trata de la isla más grande que se halla en el lago de Garda.</a:t>
            </a:r>
          </a:p>
          <a:p>
            <a:pPr eaLnBrk="1" hangingPunct="1"/>
            <a:r>
              <a:rPr lang="es-ES" sz="2400" dirty="0"/>
              <a:t> Esta isla, que fue habitada ya desde una época remota, fue donada por Federico II de Alemania al noble Biemino di Manerba, el cual la dio a Francisco de Asís para que pudiera llegar a ser un eremitorio, que permaneció hasta el 1770, cuando la Isla empezó ir de mano en mano hasta el 1870. </a:t>
            </a:r>
          </a:p>
        </p:txBody>
      </p:sp>
    </p:spTree>
    <p:extLst>
      <p:ext uri="{BB962C8B-B14F-4D97-AF65-F5344CB8AC3E}">
        <p14:creationId xmlns:p14="http://schemas.microsoft.com/office/powerpoint/2010/main" val="173771618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85875"/>
            <a:ext cx="7427168" cy="4840288"/>
          </a:xfrm>
        </p:spPr>
        <p:txBody>
          <a:bodyPr/>
          <a:lstStyle/>
          <a:p>
            <a:pPr eaLnBrk="1" hangingPunct="1"/>
            <a:r>
              <a:rPr lang="es-ES" sz="2400" dirty="0"/>
              <a:t>En ese año la Isla fue comprada por el duque Gaetano De Ferrari de Génova.</a:t>
            </a:r>
          </a:p>
          <a:p>
            <a:pPr eaLnBrk="1" hangingPunct="1"/>
            <a:r>
              <a:rPr lang="es-ES" sz="2400" dirty="0"/>
              <a:t> Su única hija se casó con el príncipe romano Scipione Borghese, que hizo construir un magnifico palacio en la isla entre el 1894 y el 1901. </a:t>
            </a:r>
          </a:p>
          <a:p>
            <a:pPr eaLnBrk="1" hangingPunct="1"/>
            <a:r>
              <a:rPr lang="es-ES" sz="2400" dirty="0"/>
              <a:t>Hoy en día la Isla del Garda la conocen con el nombre de “Isola Borghese” y pertenece a los herederos de los nobles romanos de la familia Cavazza</a:t>
            </a:r>
            <a:r>
              <a:rPr lang="es-ES" dirty="0"/>
              <a:t>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732679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3 Imagen" descr="Isola Borghes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20532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iso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10569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Isola Borghe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1670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isolaIsola_004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1199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Isola Borgues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9252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3886</Words>
  <Application>Microsoft Office PowerPoint</Application>
  <PresentationFormat>Presentación en pantalla (4:3)</PresentationFormat>
  <Paragraphs>343</Paragraphs>
  <Slides>115</Slides>
  <Notes>71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115</vt:i4>
      </vt:variant>
    </vt:vector>
  </HeadingPairs>
  <TitlesOfParts>
    <vt:vector size="121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JARDINES.-ITALIAN GARDENS.-  JARDINES DE  VILLAS .-A </vt:lpstr>
      <vt:lpstr>EL JARDIN ITALIANO</vt:lpstr>
      <vt:lpstr>Presentación de PowerPoint</vt:lpstr>
      <vt:lpstr>Presentación de PowerPoint</vt:lpstr>
      <vt:lpstr>PRINCIPIOS COMPOSITIVOS DEL JARDIN RENACENTISTA</vt:lpstr>
      <vt:lpstr>Presentación de PowerPoint</vt:lpstr>
      <vt:lpstr>Presentación de PowerPoint</vt:lpstr>
      <vt:lpstr>Presentación de PowerPoint</vt:lpstr>
      <vt:lpstr>Presentación de PowerPoint</vt:lpstr>
      <vt:lpstr>VILLA BARBARIGO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VILLA EMO CAPODILISTA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VILLA GIUSTI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VILLA RIZZARDI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BOTANICO DE PADUA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VILLA PISANI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VILLA CAPRA.-LA ROTONDA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SIGURTA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ISOLA BORGUESE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16</cp:revision>
  <dcterms:created xsi:type="dcterms:W3CDTF">2013-09-08T06:06:48Z</dcterms:created>
  <dcterms:modified xsi:type="dcterms:W3CDTF">2018-03-12T15:48:51Z</dcterms:modified>
</cp:coreProperties>
</file>