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1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19C3ED-26E9-4D09-B2A3-D2F46CC3A0D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F2E2EA-BF18-4446-8576-53CAFE5CA6DC}" type="slidenum">
              <a:rPr lang="es-ES" smtClean="0"/>
              <a:t>‹Nº›</a:t>
            </a:fld>
            <a:endParaRPr lang="es-ES" dirty="0"/>
          </a:p>
        </p:txBody>
      </p:sp>
    </p:spTree>
    <p:extLst>
      <p:ext uri="{BB962C8B-B14F-4D97-AF65-F5344CB8AC3E}">
        <p14:creationId xmlns:p14="http://schemas.microsoft.com/office/powerpoint/2010/main" val="190299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24675F-36C1-455E-99E9-D772C6B18CD6}"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B3E6AD-5D9E-4F19-ACE2-7971B6E948AA}"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BC74EE-15CD-4788-AF2C-8EB6881EF704}"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5E1372-01AD-4E71-874B-638FA25EE0B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EF170A-B1E0-4FE8-8C00-AEB9392D9600}"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Bomarzo.-Sirena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89A809-2433-4F12-9018-5840DC8E2D0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B2BA27-A338-48F4-9DA9-EB27E9F8DF7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DB937-71EA-4D71-AE71-DEB59675AA3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348BFC-38A6-4298-8883-8133B1D8213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7BF951-CCF2-4AA8-B975-31B022F57F2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Bomarzo.-Esfinge</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B5246E-AAE3-411F-9B7D-44ACD5AE07D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8B1F76-503C-485A-9DF7-013100CA01C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8FEE4C-E8C3-4C7C-A377-3D4EF5867D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FFAEE-6E4A-4DC3-AD56-70C2A2980D6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385183-B766-404D-B9E4-A0C6ADECDE5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41DED8-35F4-41AE-BF2A-EE648036FCC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CA3DAA-3385-4FFE-A5C0-7C7C4B5B4C10}"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Carlota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FC144A-7A3C-4816-984F-15A51FF94686}"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420EBB-2E97-4B4D-8687-C7FBAB53CB91}"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B15804-48C6-4FF6-A71E-8A1426BC430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8E3B39-F298-41F4-AB81-65637F8B153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D5D5F2-B58D-4116-AA48-37F1E053EB5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D0A87C-0B6A-43A5-8B6B-44F960B7ADAC}"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5603DE-60C9-429E-AA56-28C29011064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916603-B6AB-4205-8AB6-CD0C8B666CE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B53F6-A16C-404D-805D-3B85BACBB2C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5FD95-DB88-4611-AC39-8A24D505947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3AA663-79A1-4037-A3FD-2F63EE588B9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84E75-36AD-487B-ABB3-B5C3F3519C3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146106-E878-4D24-898E-D2E9D30C15A0}"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DC24E9-91EC-44F6-BE39-F1157B5D48C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462D69-9459-40E8-A98E-CB81B523EEC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8CD33-1F7A-47B7-A5F9-6040E6CD748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Carlota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A813D7-A6D6-44CD-9CD6-5BC3B4A062D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Carlota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75FFF9-C27E-427F-9853-D9AFBBFFD23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8DDB02-CCC4-4BE0-B8A4-87268AB794EA}"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DE936D-F81D-4D1F-8261-9993ADDCBA0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08EA66-9B5E-46DC-8490-6D58A359937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BB8F2C-12BA-486A-9C68-1923E6E6307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FA3713-D032-473B-9111-874DD39C145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18224D-EF83-4BE6-87A3-D061B5773A3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A32FFD-93C2-4817-88FF-BB5F20F7D97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A783E2-85C9-4660-964A-7DEBF4AB70B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5F4AD3-BA4C-4CF6-8E07-C1037D1176E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5081A7-FB09-4D1F-927D-6C6FFDBE3E4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F828AF-478D-425C-9FF1-875C2D6FD4C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Carlota.-Setos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A4D7EE-1BCB-4FD0-9EEE-99A263823F8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Carlota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C1158-04D6-48DB-BA49-BEBA3433CA1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5755AD-8E42-4ECC-9C9A-A3C68220D29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961BD3-CEAF-45B0-B49F-BBB43BBF597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6E9BC4-6936-4FCA-9F29-86E57B01DD6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Petraia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0D10A7-E6C0-44FF-85AB-446CE27EA54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7E69BF-11D1-49A5-AD55-E36FF52E40C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C0F804-5696-4E2B-8FE5-FB9A62DC527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237D1E-A923-44B4-8067-FA92DF6B3342}"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2181B3-FD3E-4950-B058-46A1189E019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67F601-89F4-4474-B264-0554ACF32F0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 la Petraia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C00A5D-F0B5-42FE-B0DD-54C6E2AF92B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Barbarigo</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2423B3-7531-4A0A-B33E-E70EDFE5E9E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27631E-AC64-4BD2-857F-945D9288E8A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CF30BD-B53D-44CC-997A-65C97B4E361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471BF4-41FF-4D28-9BA4-EA43DD9680F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2DCEAA-53E6-436A-95BB-D6A53784E664}"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2C0C40-31CC-4424-B237-90BC4C28275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705C07-0BD1-43DD-924F-6DD5E89BA07A}"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C2E8F4-445B-4C72-BD61-65664AEDC8E1}"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AA131B-420D-451E-85F9-109ACA3ED7C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9B751E-A19A-4C9E-8CFD-4129BEF0D00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DFC316-E2CE-4BFE-A463-97CF23D5FEA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9FE3C-9C0B-46D3-820B-A36C3D48D0C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Balbioanello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EEA7D9-E518-4274-B043-07BE4EF388C0}"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6F360E-BAF7-4685-9F1E-B5FE72F00348}"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F6002E-A1A4-474C-8ED4-41BD307D2C3C}"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697240-2E28-4EB0-AD0B-CBCF3950135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di Castelo</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297E81-F0E8-473C-B0D8-2E8B75DFCCDE}"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Medicis del Castelo</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D7ABBF-0492-4942-A9FE-75F4227CE4D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19DD91-881B-42C3-8F6D-F68AECE85AB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Castelo</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BF6D13-31CF-4986-B416-B99AE9CCC65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Castelo</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098BDE-A504-4EF4-B163-44D97F0202D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CC44FF-D749-437D-9BBB-D0DDEAA5410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Castelo</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5F8319-4BF5-47B0-B361-4ABFB690B3E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FADC9A-E545-43DF-B2D6-FBF2BDA96A8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45DBA-5087-45AB-8C7C-8B57CFD70C7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AA70C4-5EDF-4036-B1D3-34AC99F16B0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Medici.-Apennino</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4937A5-ECC3-47A9-8C41-BFA77F7E0A1E}"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Medici.-Invierno</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0B455D-D99F-4A64-B07F-8B58D7C7A1A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8BD67E-0468-447C-9FE4-D3C04F46880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4AE19E-6C03-4C05-B128-1F2385470DE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en Roma</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9A0DB4-2379-4418-A520-09917E31156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ABC2B-BC82-4A3A-A0C2-F20252C0F73E}"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676A3A-5092-4E79-84A8-440A397F47C0}"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838FB2-E6AA-469E-8BE2-32662310741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F173AA-A5C4-429E-A824-62FF860A02E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Aldobrandini</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6975B9-FCEA-417A-AF64-9BA4D4927BA5}"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Aldobrandini</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227FFF-4ECE-45A4-851B-2FF220AB81F1}"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Aldobrandini</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DF851B-E7CB-4E57-AD10-2AA9312788D0}" type="slidenum">
              <a:rPr lang="es-ES">
                <a:solidFill>
                  <a:prstClr val="black"/>
                </a:solidFill>
              </a:rPr>
              <a:pPr>
                <a:defRPr/>
              </a:pPr>
              <a:t>123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18.xml"/><Relationship Id="rId4" Type="http://schemas.openxmlformats.org/officeDocument/2006/relationships/image" Target="../media/image85.jpeg"/></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304256"/>
          </a:xfrm>
        </p:spPr>
        <p:txBody>
          <a:bodyPr>
            <a:normAutofit fontScale="90000"/>
          </a:bodyPr>
          <a:lstStyle/>
          <a:p>
            <a:r>
              <a:rPr lang="es-ES" sz="3600" dirty="0"/>
              <a:t>EUROPA.-LA VUELTA AL MUNDO EN 885 JARDINES.-ITALIAN GARDENS.-</a:t>
            </a:r>
            <a:br>
              <a:rPr lang="es-ES" sz="3600" dirty="0"/>
            </a:br>
            <a:r>
              <a:rPr lang="es-ES" sz="3600" dirty="0"/>
              <a:t> JARDINES DE  VILLAS .-B</a:t>
            </a:r>
            <a:br>
              <a:rPr lang="es-ES" dirty="0"/>
            </a:br>
            <a:endParaRPr lang="es-ES" dirty="0"/>
          </a:p>
        </p:txBody>
      </p:sp>
      <p:sp>
        <p:nvSpPr>
          <p:cNvPr id="3" name="2 Subtítulo"/>
          <p:cNvSpPr>
            <a:spLocks noGrp="1"/>
          </p:cNvSpPr>
          <p:nvPr>
            <p:ph type="subTitle" idx="1"/>
          </p:nvPr>
        </p:nvSpPr>
        <p:spPr>
          <a:xfrm>
            <a:off x="2771800" y="4581128"/>
            <a:ext cx="4896544" cy="1371600"/>
          </a:xfrm>
        </p:spPr>
        <p:txBody>
          <a:bodyPr>
            <a:normAutofit/>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BOMARZO ó SACRO BOSCO</a:t>
            </a:r>
          </a:p>
        </p:txBody>
      </p:sp>
      <p:sp>
        <p:nvSpPr>
          <p:cNvPr id="4099" name="2 Marcador de contenido"/>
          <p:cNvSpPr>
            <a:spLocks noGrp="1"/>
          </p:cNvSpPr>
          <p:nvPr>
            <p:ph sz="quarter" idx="1"/>
          </p:nvPr>
        </p:nvSpPr>
        <p:spPr>
          <a:xfrm>
            <a:off x="457200" y="1928813"/>
            <a:ext cx="7571184" cy="4357687"/>
          </a:xfrm>
        </p:spPr>
        <p:txBody>
          <a:bodyPr>
            <a:normAutofit lnSpcReduction="10000"/>
          </a:bodyPr>
          <a:lstStyle/>
          <a:p>
            <a:pPr eaLnBrk="1" hangingPunct="1"/>
            <a:r>
              <a:rPr lang="es-ES" dirty="0"/>
              <a:t>Hace aproximadamente 500 años, el conde jorobado Pier Orsini quedaría devastado por la muerte de su esposa, Julia Farnese, a quien amaba profundamente.</a:t>
            </a:r>
          </a:p>
          <a:p>
            <a:pPr eaLnBrk="1" hangingPunct="1"/>
            <a:r>
              <a:rPr lang="es-ES" dirty="0"/>
              <a:t> Deseoso de nunca más ir a un jardín y ver bellas y alegres esculturas, sino que al contrario, su deseo era el de encontrar un dolor tal al que se hallaba en su corazón, comisionaría al escultor y arquitecto renacentista Pirro Ligorio, quien posteriormente saltaría al estrellato al terminar la Basílica de San Pedro tras la muerte de Miguel Ángel.</a:t>
            </a:r>
          </a:p>
        </p:txBody>
      </p:sp>
    </p:spTree>
    <p:extLst>
      <p:ext uri="{BB962C8B-B14F-4D97-AF65-F5344CB8AC3E}">
        <p14:creationId xmlns:p14="http://schemas.microsoft.com/office/powerpoint/2010/main" val="286922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4 Marcador de contenido"/>
          <p:cNvSpPr>
            <a:spLocks noGrp="1"/>
          </p:cNvSpPr>
          <p:nvPr>
            <p:ph sz="quarter" idx="1"/>
          </p:nvPr>
        </p:nvSpPr>
        <p:spPr>
          <a:xfrm>
            <a:off x="457200" y="1214438"/>
            <a:ext cx="7427168" cy="4911725"/>
          </a:xfrm>
        </p:spPr>
        <p:txBody>
          <a:bodyPr/>
          <a:lstStyle/>
          <a:p>
            <a:pPr eaLnBrk="1" hangingPunct="1"/>
            <a:r>
              <a:rPr lang="es-ES" dirty="0"/>
              <a:t>En el jardín no escasean las representaciones de los dioses romanos, todos con poses y accionares realmente escalofriantes, como la del héroe Hércules desgarrando con sus propias manos a Caco; o un elefante de guerra de Aníbal, aplastando a un legionario romano hasta la muerte. </a:t>
            </a:r>
          </a:p>
          <a:p>
            <a:pPr eaLnBrk="1" hangingPunct="1"/>
            <a:r>
              <a:rPr lang="es-ES" dirty="0"/>
              <a:t>A diferencia de la simetría de los jardines de la época, Bomarzo parece no tener una planeación central, y sus esculturas aparentan estar desconectadas unas de otras</a:t>
            </a:r>
          </a:p>
        </p:txBody>
      </p:sp>
    </p:spTree>
    <p:extLst>
      <p:ext uri="{BB962C8B-B14F-4D97-AF65-F5344CB8AC3E}">
        <p14:creationId xmlns:p14="http://schemas.microsoft.com/office/powerpoint/2010/main" val="881972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Marcador de contenido"/>
          <p:cNvSpPr>
            <a:spLocks noGrp="1"/>
          </p:cNvSpPr>
          <p:nvPr>
            <p:ph sz="quarter" idx="1"/>
          </p:nvPr>
        </p:nvSpPr>
        <p:spPr>
          <a:xfrm>
            <a:off x="457200" y="1428750"/>
            <a:ext cx="7571184" cy="4697413"/>
          </a:xfrm>
        </p:spPr>
        <p:txBody>
          <a:bodyPr/>
          <a:lstStyle/>
          <a:p>
            <a:pPr eaLnBrk="1" hangingPunct="1"/>
            <a:r>
              <a:rPr lang="es-ES" dirty="0"/>
              <a:t>De las esculturas la más imponente es Orc el ogro, para la cual Ligorio jugó con la geometría y las sombras sobre la misma. </a:t>
            </a:r>
          </a:p>
          <a:p>
            <a:pPr eaLnBrk="1" hangingPunct="1"/>
            <a:r>
              <a:rPr lang="es-ES" dirty="0"/>
              <a:t>De esta manera, la escultura parece “cambiar” su expresión facial poniéndose más feliz a medida que se acerca la noche. </a:t>
            </a:r>
          </a:p>
          <a:p>
            <a:pPr eaLnBrk="1" hangingPunct="1"/>
            <a:r>
              <a:rPr lang="es-ES" dirty="0"/>
              <a:t>Sobre la entrada del parque, dos efigies dedicadas a César Augusto nos comentan una pista de la temática del parque, las siete maravillas herméticas que representan los 7 metales transmutables y las 7 plantas milagrosas. </a:t>
            </a:r>
          </a:p>
        </p:txBody>
      </p:sp>
    </p:spTree>
    <p:extLst>
      <p:ext uri="{BB962C8B-B14F-4D97-AF65-F5344CB8AC3E}">
        <p14:creationId xmlns:p14="http://schemas.microsoft.com/office/powerpoint/2010/main" val="323923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14438"/>
            <a:ext cx="7571184" cy="4911725"/>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s-ES" sz="2800" dirty="0"/>
              <a:t>El jardín lo constituyen treinta conjuntos esculpidos </a:t>
            </a:r>
            <a:r>
              <a:rPr lang="es-ES" sz="2800" i="1" dirty="0"/>
              <a:t>in situ</a:t>
            </a:r>
            <a:r>
              <a:rPr lang="es-ES" sz="2800" dirty="0"/>
              <a:t> sobre enormes bloques de la roca madre que emerge de la tierra.</a:t>
            </a:r>
          </a:p>
          <a:p>
            <a:pPr marL="274320" indent="-274320" eaLnBrk="1" fontAlgn="auto" hangingPunct="1">
              <a:spcAft>
                <a:spcPts val="0"/>
              </a:spcAft>
              <a:buClr>
                <a:schemeClr val="accent3"/>
              </a:buClr>
              <a:buFont typeface="Wingdings 2"/>
              <a:buChar char=""/>
              <a:defRPr/>
            </a:pPr>
            <a:r>
              <a:rPr lang="es-ES" sz="2800" dirty="0"/>
              <a:t> Treinta creaciones extravagantes, fantásticas, sorprendentes que tocan toda la paleta de emociones: terror, regocijo, asombro, estupor, intuición de lo sagrado...</a:t>
            </a:r>
          </a:p>
          <a:p>
            <a:pPr>
              <a:buClr>
                <a:schemeClr val="accent3"/>
              </a:buClr>
              <a:buFont typeface="Wingdings 2"/>
              <a:buChar char=""/>
              <a:defRPr/>
            </a:pPr>
            <a:r>
              <a:rPr lang="es-ES" sz="2800" dirty="0"/>
              <a:t> Unas imponen por su colosalismo, por su fuerza expresionista como el </a:t>
            </a:r>
            <a:r>
              <a:rPr lang="es-ES" sz="2800" i="1" dirty="0"/>
              <a:t>Desmembratio</a:t>
            </a:r>
            <a:r>
              <a:rPr lang="es-ES" sz="2800" dirty="0"/>
              <a:t> (un hombre descoyuntando a una mujer), el Elefante, el Dragón, </a:t>
            </a:r>
            <a:r>
              <a:rPr lang="es-ES" sz="2800" i="1" dirty="0"/>
              <a:t>Orco</a:t>
            </a:r>
            <a:r>
              <a:rPr lang="es-ES" sz="2800" dirty="0"/>
              <a:t>,, la sirena de cola bífida, Perséfon el ogro que nos devora (en la foto); otros deleitan por su belleza y equilibrio, como la </a:t>
            </a:r>
            <a:r>
              <a:rPr lang="es-ES" sz="2800" i="1" dirty="0"/>
              <a:t>Bona Dea</a:t>
            </a:r>
            <a:r>
              <a:rPr lang="es-ES" sz="2800" dirty="0"/>
              <a:t>-Gran Madree.</a:t>
            </a:r>
          </a:p>
          <a:p>
            <a:pPr marL="274320" indent="-274320" eaLnBrk="1" fontAlgn="auto" hangingPunct="1">
              <a:spcAft>
                <a:spcPts val="0"/>
              </a:spcAft>
              <a:buClr>
                <a:schemeClr val="accent3"/>
              </a:buClr>
              <a:buFont typeface="Wingdings 2"/>
              <a:buChar char=""/>
              <a:defRPr/>
            </a:pPr>
            <a:r>
              <a:rPr lang="es-ES" dirty="0"/>
              <a:t> </a:t>
            </a:r>
          </a:p>
        </p:txBody>
      </p:sp>
    </p:spTree>
    <p:extLst>
      <p:ext uri="{BB962C8B-B14F-4D97-AF65-F5344CB8AC3E}">
        <p14:creationId xmlns:p14="http://schemas.microsoft.com/office/powerpoint/2010/main" val="30232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571184" cy="5197475"/>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s-ES" sz="2600" dirty="0"/>
              <a:t> Y hay conjuntos que aturden los sentidos: la casa inclinada, la terraza de las 1.001 urnas, el abismo, la barca del amor, sin timón porque el amor nunca se deja gobernar...</a:t>
            </a:r>
          </a:p>
          <a:p>
            <a:pPr marL="274320" indent="-274320" eaLnBrk="1" fontAlgn="auto" hangingPunct="1">
              <a:spcAft>
                <a:spcPts val="0"/>
              </a:spcAft>
              <a:buClr>
                <a:schemeClr val="accent3"/>
              </a:buClr>
              <a:buFont typeface="Wingdings 2"/>
              <a:buChar char=""/>
              <a:defRPr/>
            </a:pPr>
            <a:r>
              <a:rPr lang="es-ES" sz="2600" dirty="0"/>
              <a:t>Pero más allá de los detalles, Bomarzo es una invitación a adentrarse en busca del conocimiento de uno mismo, de nuestras zonas de luz y sombra, un viaje entre roca y vegetal al final del cual nos empapa la sensación de haber rozado el misterio del alma humana, de ser depositarios de un mensaje espiritual proveniente de los siglos. </a:t>
            </a:r>
          </a:p>
          <a:p>
            <a:pPr marL="274320" indent="-274320" eaLnBrk="1" fontAlgn="auto" hangingPunct="1">
              <a:spcAft>
                <a:spcPts val="0"/>
              </a:spcAft>
              <a:buClr>
                <a:schemeClr val="accent3"/>
              </a:buClr>
              <a:buFont typeface="Wingdings 2"/>
              <a:buChar char=""/>
              <a:defRPr/>
            </a:pPr>
            <a:r>
              <a:rPr lang="es-ES" sz="2600" dirty="0"/>
              <a:t>El</a:t>
            </a:r>
            <a:r>
              <a:rPr lang="es-ES" sz="2600" i="1" dirty="0"/>
              <a:t> Sacro Bosco</a:t>
            </a:r>
            <a:r>
              <a:rPr lang="es-ES" sz="2600" dirty="0"/>
              <a:t> de Bomarzo permaneció varios siglos enterrado bajo la espesura, hasta que a mediados del siglo XX fue adquirido y restaurado por iniciativa privada.</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650660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457200" y="1357313"/>
            <a:ext cx="7499176" cy="4768850"/>
          </a:xfrm>
        </p:spPr>
        <p:txBody>
          <a:bodyPr/>
          <a:lstStyle/>
          <a:p>
            <a:pPr eaLnBrk="1" hangingPunct="1"/>
            <a:r>
              <a:rPr lang="es-ES" dirty="0"/>
              <a:t>El </a:t>
            </a:r>
            <a:r>
              <a:rPr lang="es-ES" i="1" dirty="0"/>
              <a:t>Sacro Bosco, esta</a:t>
            </a:r>
            <a:r>
              <a:rPr lang="es-ES" dirty="0"/>
              <a:t> ubicado al pie del pueblo de Bomarzo. </a:t>
            </a:r>
          </a:p>
          <a:p>
            <a:pPr eaLnBrk="1" hangingPunct="1"/>
            <a:r>
              <a:rPr lang="es-ES" dirty="0"/>
              <a:t>Entre 1552 y 1583, Orsini dirigió a un equipo de arquitectos y escultores en la construcción de un </a:t>
            </a:r>
            <a:r>
              <a:rPr lang="es-ES" i="1" dirty="0"/>
              <a:t>bosque sagrado </a:t>
            </a:r>
            <a:r>
              <a:rPr lang="es-ES" dirty="0"/>
              <a:t>en el que plasmó de manera alegórica su filosofía alquímica.</a:t>
            </a:r>
          </a:p>
        </p:txBody>
      </p:sp>
    </p:spTree>
    <p:extLst>
      <p:ext uri="{BB962C8B-B14F-4D97-AF65-F5344CB8AC3E}">
        <p14:creationId xmlns:p14="http://schemas.microsoft.com/office/powerpoint/2010/main" val="2379301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omarzo_023.JPG"/>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351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omarz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200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omarz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015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9276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2 Imagen" descr="bomarzo-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103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marz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428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omarz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715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marzo.-El Drag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073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marzo.-Sacro Bo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823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marzo_Park_Elef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926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marzo.-Sacro Bos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607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marz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068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481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marzo_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610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marzo.-Mons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95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dirty="0"/>
              <a:t>VILLA CARLOTA</a:t>
            </a:r>
          </a:p>
        </p:txBody>
      </p:sp>
      <p:sp>
        <p:nvSpPr>
          <p:cNvPr id="25603" name="2 Marcador de contenido"/>
          <p:cNvSpPr>
            <a:spLocks noGrp="1"/>
          </p:cNvSpPr>
          <p:nvPr>
            <p:ph sz="quarter" idx="1"/>
          </p:nvPr>
        </p:nvSpPr>
        <p:spPr>
          <a:xfrm>
            <a:off x="457200" y="2000250"/>
            <a:ext cx="7643192" cy="4125913"/>
          </a:xfrm>
        </p:spPr>
        <p:txBody>
          <a:bodyPr/>
          <a:lstStyle/>
          <a:p>
            <a:pPr eaLnBrk="1" hangingPunct="1"/>
            <a:r>
              <a:rPr lang="es-ES" b="1" dirty="0"/>
              <a:t>Villa Carlotta</a:t>
            </a:r>
            <a:r>
              <a:rPr lang="es-ES" dirty="0"/>
              <a:t> es una villa en el norte de Italia en el Lago de Como se extiende sobre una superficie de 70.000 m² en Tremezzo, frente a la península de Bellagio.</a:t>
            </a:r>
          </a:p>
          <a:p>
            <a:pPr eaLnBrk="1" hangingPunct="1"/>
            <a:r>
              <a:rPr lang="es-ES" dirty="0"/>
              <a:t> Un jardín a la italiana, con pasos, fuentes y esculturas se extendía al mismo tiempo..</a:t>
            </a:r>
          </a:p>
          <a:p>
            <a:pPr eaLnBrk="1" hangingPunct="1"/>
            <a:r>
              <a:rPr lang="es-ES" dirty="0"/>
              <a:t> Entre las estatuas mas notables, </a:t>
            </a:r>
            <a:r>
              <a:rPr lang="es-ES" i="1" dirty="0"/>
              <a:t>Marte y Venus</a:t>
            </a:r>
            <a:r>
              <a:rPr lang="es-ES" dirty="0"/>
              <a:t>  de  Luigi Acquisti. </a:t>
            </a:r>
          </a:p>
          <a:p>
            <a:pPr eaLnBrk="1" hangingPunct="1"/>
            <a:endParaRPr lang="es-ES" dirty="0"/>
          </a:p>
        </p:txBody>
      </p:sp>
    </p:spTree>
    <p:extLst>
      <p:ext uri="{BB962C8B-B14F-4D97-AF65-F5344CB8AC3E}">
        <p14:creationId xmlns:p14="http://schemas.microsoft.com/office/powerpoint/2010/main" val="1505562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457200" y="1428750"/>
            <a:ext cx="7571184" cy="4697413"/>
          </a:xfrm>
        </p:spPr>
        <p:txBody>
          <a:bodyPr/>
          <a:lstStyle/>
          <a:p>
            <a:pPr eaLnBrk="1" hangingPunct="1"/>
            <a:r>
              <a:rPr lang="es-ES" dirty="0"/>
              <a:t>El arquitecto que diseñó la villa es desconocido. </a:t>
            </a:r>
          </a:p>
          <a:p>
            <a:pPr eaLnBrk="1" hangingPunct="1"/>
            <a:r>
              <a:rPr lang="es-ES" dirty="0"/>
              <a:t>Fue terminada en 1745, y permaneció en manos de marqués Clerici hasta 1795, cuando pasó por matrimonio con el banquero y político de Napoleón Giambattista Sommariva, quien añadió un frontón y el reloj.</a:t>
            </a:r>
          </a:p>
          <a:p>
            <a:pPr eaLnBrk="1" hangingPunct="1"/>
            <a:r>
              <a:rPr lang="es-ES" dirty="0"/>
              <a:t>En 1843 la princesa Mariana de Prusia se la regalo  a su hija Charlotte, duquesa de Sajonia-Meiningen el día de su boda, fue la que dio nombre a la villa.</a:t>
            </a:r>
          </a:p>
        </p:txBody>
      </p:sp>
    </p:spTree>
    <p:extLst>
      <p:ext uri="{BB962C8B-B14F-4D97-AF65-F5344CB8AC3E}">
        <p14:creationId xmlns:p14="http://schemas.microsoft.com/office/powerpoint/2010/main" val="1476120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457200" y="1714500"/>
            <a:ext cx="7571184" cy="4411663"/>
          </a:xfrm>
        </p:spPr>
        <p:txBody>
          <a:bodyPr/>
          <a:lstStyle/>
          <a:p>
            <a:pPr eaLnBrk="1" hangingPunct="1"/>
            <a:r>
              <a:rPr lang="es-ES" dirty="0"/>
              <a:t>La </a:t>
            </a:r>
            <a:r>
              <a:rPr lang="es-ES" b="1" dirty="0"/>
              <a:t>Villa Carlotta</a:t>
            </a:r>
            <a:r>
              <a:rPr lang="es-ES" dirty="0"/>
              <a:t> es un palacio de estilo neoclásico del siglo XVII tardío, un parque botánico y un museo de escultura y pintura situado en Tremezzo en las orillas del Lago de Como. </a:t>
            </a:r>
          </a:p>
          <a:p>
            <a:pPr eaLnBrk="1" hangingPunct="1"/>
            <a:r>
              <a:rPr lang="es-ES" dirty="0"/>
              <a:t>Considerada una de las apoteosis de la visita del lago, está abierta al turismo de marzo a octubre.</a:t>
            </a:r>
          </a:p>
          <a:p>
            <a:pPr eaLnBrk="1" hangingPunct="1"/>
            <a:r>
              <a:rPr lang="es-ES" dirty="0"/>
              <a:t>La Villa Carlotta fue construida en 1690 por el marqués y  banquero de Milán, Giorgio Clerici II (1648 - 1736) como residencia de verano.</a:t>
            </a:r>
          </a:p>
        </p:txBody>
      </p:sp>
    </p:spTree>
    <p:extLst>
      <p:ext uri="{BB962C8B-B14F-4D97-AF65-F5344CB8AC3E}">
        <p14:creationId xmlns:p14="http://schemas.microsoft.com/office/powerpoint/2010/main" val="3052182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57200" y="1285875"/>
            <a:ext cx="7499176" cy="4840288"/>
          </a:xfrm>
        </p:spPr>
        <p:txBody>
          <a:bodyPr/>
          <a:lstStyle/>
          <a:p>
            <a:pPr eaLnBrk="1" hangingPunct="1"/>
            <a:r>
              <a:rPr lang="es-ES" dirty="0"/>
              <a:t>La propiedad se vende a diversos propietarios incluido  la esposa del príncipe Alberto de Rusia que en 1848 hizo una donación a su hija Carlota de Nassau, con ocasión de su matrimonio con el príncipe de Sajonia-Meiningen. </a:t>
            </a:r>
          </a:p>
          <a:p>
            <a:pPr eaLnBrk="1" hangingPunct="1"/>
            <a:r>
              <a:rPr lang="es-ES" dirty="0"/>
              <a:t>La villa que entonces se llamaba </a:t>
            </a:r>
            <a:r>
              <a:rPr lang="es-ES" i="1" dirty="0"/>
              <a:t>Villa Carlotta</a:t>
            </a:r>
            <a:r>
              <a:rPr lang="es-ES" dirty="0"/>
              <a:t> y complementada de 1856 por un parque hermoso tipo de jardín Inglés con escaleras de mármol, tres terrazas, piscinas, y una colección de más de 500 árboles de especies botánicas incluidas las camelias.</a:t>
            </a:r>
          </a:p>
          <a:p>
            <a:pPr eaLnBrk="1" hangingPunct="1"/>
            <a:endParaRPr lang="es-ES" dirty="0"/>
          </a:p>
        </p:txBody>
      </p:sp>
    </p:spTree>
    <p:extLst>
      <p:ext uri="{BB962C8B-B14F-4D97-AF65-F5344CB8AC3E}">
        <p14:creationId xmlns:p14="http://schemas.microsoft.com/office/powerpoint/2010/main" val="1275443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457200" y="1500188"/>
            <a:ext cx="7283152" cy="4625975"/>
          </a:xfrm>
        </p:spPr>
        <p:txBody>
          <a:bodyPr/>
          <a:lstStyle/>
          <a:p>
            <a:pPr eaLnBrk="1" hangingPunct="1"/>
            <a:r>
              <a:rPr lang="es-ES" dirty="0"/>
              <a:t>Grandes cuevas verdes en bosque de bambú, pérgolas de naranjos, cenadores de cítricos, palmeras, helechos árbol del Sur, glicinas, gigante de las cascadas de mirra, tulipanes colecciones excesivas de cactus, especies de coníferas y otras especies raras tropicales, rododendros, azaleas raras. </a:t>
            </a:r>
          </a:p>
          <a:p>
            <a:pPr eaLnBrk="1" hangingPunct="1"/>
            <a:r>
              <a:rPr lang="es-ES" dirty="0"/>
              <a:t>Desde el jardín se puede admirar el centro del lago, Bellagio, la montaña de "Grigne" y el Monte Legnone.</a:t>
            </a:r>
          </a:p>
        </p:txBody>
      </p:sp>
    </p:spTree>
    <p:extLst>
      <p:ext uri="{BB962C8B-B14F-4D97-AF65-F5344CB8AC3E}">
        <p14:creationId xmlns:p14="http://schemas.microsoft.com/office/powerpoint/2010/main" val="2326754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457200" y="1357313"/>
            <a:ext cx="7427168" cy="4768850"/>
          </a:xfrm>
        </p:spPr>
        <p:txBody>
          <a:bodyPr/>
          <a:lstStyle/>
          <a:p>
            <a:pPr eaLnBrk="1" hangingPunct="1"/>
            <a:r>
              <a:rPr lang="es-ES" dirty="0"/>
              <a:t>En la villa se encuentra el museo de arte donde se exponen  especialmente esculturas en mármol de Antonio Canova (incluyendo una copia perfecta de la Psique trabajo revivido por el beso de amor ya que el original se encuentra en el Museo del Louvre en París. Luigi Acquisti, Bertel Thorvaldsen, pinturas de Andrea Appiani, Francesco Hayez, Giovanni Migliara y los tapices de la escuela Gobelins.</a:t>
            </a:r>
          </a:p>
        </p:txBody>
      </p:sp>
    </p:spTree>
    <p:extLst>
      <p:ext uri="{BB962C8B-B14F-4D97-AF65-F5344CB8AC3E}">
        <p14:creationId xmlns:p14="http://schemas.microsoft.com/office/powerpoint/2010/main" val="4148093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rom Villa Carlotta Balcon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449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remezzo Giardino Villa Carlot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336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ill Carlota.-.-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215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illa Carlota Park.-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624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illa Carlo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279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illa Carlo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907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Villa Carlo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77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illa Carlo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864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Villa Carlot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826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illa Carlo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759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Villa Carlot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087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Villa Carlo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9488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Villa Carlot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685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lla Carlot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735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lla Carlot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319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Villa Carlota.-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040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Villa Carlot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917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villa carlot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234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Villa Carlota.-Tremezzo Giard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432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Villa Carlo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642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Villa Carlota.-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008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Villa Carlota.-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2290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Villa Carlota.-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22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Villa Carlota.-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813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lla Carlota.-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610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lla Carlota.-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3063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lla Carlota.-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023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Villa Carlota.-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7119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illa Carlot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003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illa Carlota.-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3414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 Carlota.-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001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_Carlotta_Terras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8440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_Carlotta_Trep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5039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VILLA DE LA PETRAIA</a:t>
            </a:r>
          </a:p>
        </p:txBody>
      </p:sp>
      <p:sp>
        <p:nvSpPr>
          <p:cNvPr id="65539" name="2 Marcador de contenido"/>
          <p:cNvSpPr>
            <a:spLocks noGrp="1"/>
          </p:cNvSpPr>
          <p:nvPr>
            <p:ph sz="quarter" idx="1"/>
          </p:nvPr>
        </p:nvSpPr>
        <p:spPr>
          <a:xfrm>
            <a:off x="457200" y="2357438"/>
            <a:ext cx="7283152" cy="3967162"/>
          </a:xfrm>
        </p:spPr>
        <p:txBody>
          <a:bodyPr/>
          <a:lstStyle/>
          <a:p>
            <a:pPr eaLnBrk="1" hangingPunct="1"/>
            <a:r>
              <a:rPr lang="es-ES" b="1" dirty="0"/>
              <a:t>La Villa Medici Petraia esta</a:t>
            </a:r>
            <a:r>
              <a:rPr lang="es-ES" dirty="0"/>
              <a:t> situada en la zona montañosa de Castello, en Petraia a 40 km. de Florencia. </a:t>
            </a:r>
          </a:p>
          <a:p>
            <a:pPr eaLnBrk="1" hangingPunct="1"/>
            <a:r>
              <a:rPr lang="es-ES" dirty="0"/>
              <a:t>Es considerada una de las villas más bellas y famosas de los Medici, situada en una posición panorámica con vistas a la ciudad de Florencia.</a:t>
            </a:r>
          </a:p>
        </p:txBody>
      </p:sp>
    </p:spTree>
    <p:extLst>
      <p:ext uri="{BB962C8B-B14F-4D97-AF65-F5344CB8AC3E}">
        <p14:creationId xmlns:p14="http://schemas.microsoft.com/office/powerpoint/2010/main" val="3779236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457200" y="1500188"/>
            <a:ext cx="7427168" cy="4625975"/>
          </a:xfrm>
        </p:spPr>
        <p:txBody>
          <a:bodyPr/>
          <a:lstStyle/>
          <a:p>
            <a:pPr eaLnBrk="1" hangingPunct="1"/>
            <a:r>
              <a:rPr lang="es-ES" dirty="0"/>
              <a:t>La villa está rodeada de verde en la parte delantera, con vistas panorámicas hacia la ciudad, hay jardines formales, mientras que la parte posterior se encuentra el gran parque. </a:t>
            </a:r>
          </a:p>
          <a:p>
            <a:pPr eaLnBrk="1" hangingPunct="1"/>
            <a:r>
              <a:rPr lang="es-ES" dirty="0"/>
              <a:t>Los jardines están divididos en tres niveles, aprovechando la pendiente irregular de la colina.</a:t>
            </a:r>
          </a:p>
          <a:p>
            <a:pPr eaLnBrk="1" hangingPunct="1"/>
            <a:r>
              <a:rPr lang="es-ES" dirty="0"/>
              <a:t> La terraza superior, al ras del edificio, tiene unas excelentes vistas de Florencia, se compone de dos grandes jardines de </a:t>
            </a:r>
            <a:r>
              <a:rPr lang="es-ES" i="1" dirty="0"/>
              <a:t>césped al</a:t>
            </a:r>
            <a:r>
              <a:rPr lang="es-ES" dirty="0"/>
              <a:t> este  y el </a:t>
            </a:r>
            <a:r>
              <a:rPr lang="es-ES" i="1" dirty="0"/>
              <a:t>Plan de oeste</a:t>
            </a:r>
            <a:r>
              <a:rPr lang="es-ES" dirty="0"/>
              <a:t> o  el </a:t>
            </a:r>
            <a:r>
              <a:rPr lang="es-ES" i="1" dirty="0"/>
              <a:t>césped</a:t>
            </a:r>
            <a:r>
              <a:rPr lang="es-ES" dirty="0"/>
              <a:t> al oeste </a:t>
            </a:r>
            <a:r>
              <a:rPr lang="es-ES" i="1" dirty="0"/>
              <a:t>de los castaños.</a:t>
            </a:r>
            <a:r>
              <a:rPr lang="es-ES" dirty="0"/>
              <a:t> </a:t>
            </a:r>
          </a:p>
          <a:p>
            <a:pPr eaLnBrk="1" hangingPunct="1"/>
            <a:endParaRPr lang="es-ES" dirty="0"/>
          </a:p>
        </p:txBody>
      </p:sp>
    </p:spTree>
    <p:extLst>
      <p:ext uri="{BB962C8B-B14F-4D97-AF65-F5344CB8AC3E}">
        <p14:creationId xmlns:p14="http://schemas.microsoft.com/office/powerpoint/2010/main" val="1949461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85875"/>
            <a:ext cx="7427168" cy="4840288"/>
          </a:xfrm>
        </p:spPr>
        <p:txBody>
          <a:bodyPr>
            <a:normAutofit/>
          </a:bodyPr>
          <a:lstStyle/>
          <a:p>
            <a:pPr marL="274320" indent="-274320" eaLnBrk="1" fontAlgn="auto" hangingPunct="1">
              <a:spcAft>
                <a:spcPts val="0"/>
              </a:spcAft>
              <a:buClr>
                <a:schemeClr val="accent3"/>
              </a:buClr>
              <a:buFont typeface="Wingdings 2"/>
              <a:buChar char=""/>
              <a:defRPr/>
            </a:pPr>
            <a:r>
              <a:rPr lang="es-ES" dirty="0"/>
              <a:t>El nivel intermedio, para la piscina rectangular que una vez  la caracterizó, hoy se accede por una escalera con dos vuelos y una fuente con una gárgola en el centro.</a:t>
            </a:r>
          </a:p>
          <a:p>
            <a:pPr marL="274320" indent="-274320" eaLnBrk="1" fontAlgn="auto" hangingPunct="1">
              <a:spcAft>
                <a:spcPts val="0"/>
              </a:spcAft>
              <a:buClr>
                <a:schemeClr val="accent3"/>
              </a:buClr>
              <a:buFont typeface="Wingdings 2"/>
              <a:buChar char=""/>
              <a:defRPr/>
            </a:pPr>
            <a:r>
              <a:rPr lang="es-ES" dirty="0"/>
              <a:t> En el centro hay un efecto invernadero-caldarium-, mientras que las dos partes se cultivan  los macizos de flores, de los cuales el de la izquierda es cultivada con plantas bulbosas. </a:t>
            </a:r>
          </a:p>
          <a:p>
            <a:pPr marL="274320" indent="-274320" eaLnBrk="1" fontAlgn="auto" hangingPunct="1">
              <a:spcAft>
                <a:spcPts val="0"/>
              </a:spcAft>
              <a:buClr>
                <a:schemeClr val="accent3"/>
              </a:buClr>
              <a:buFont typeface="Wingdings 2"/>
              <a:buChar char=""/>
              <a:defRPr/>
            </a:pPr>
            <a:r>
              <a:rPr lang="es-ES" dirty="0"/>
              <a:t> El piso más bajo, ancho y ligeramente inclinado, tiene un parterre de setos de boj que se caracteriza por un diseño geométrico complejo, en el estilo más típico de los jardines italianos.</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1446780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457200" y="1214438"/>
            <a:ext cx="7571184" cy="4911725"/>
          </a:xfrm>
        </p:spPr>
        <p:txBody>
          <a:bodyPr/>
          <a:lstStyle/>
          <a:p>
            <a:pPr eaLnBrk="1" hangingPunct="1"/>
            <a:r>
              <a:rPr lang="es-ES" dirty="0"/>
              <a:t>La pendiente del suelo limita la capacidad para apreciar el diseño de los jardines del complejo, que con el tiempo ha evolucionado con la colocación de dos círculos en el lado a lado, separados por calles ortogonales, que todavía se reflejan en el diseño que hoy en día mantiene desde el siglo XIX.</a:t>
            </a:r>
          </a:p>
        </p:txBody>
      </p:sp>
    </p:spTree>
    <p:extLst>
      <p:ext uri="{BB962C8B-B14F-4D97-AF65-F5344CB8AC3E}">
        <p14:creationId xmlns:p14="http://schemas.microsoft.com/office/powerpoint/2010/main" val="33352974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Villa della Petrai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614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illa de la Petra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502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Villa de la Petra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8951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lla_La_Petraia_giardini_all'italia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979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lla de la Petra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200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illa de la Petrai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4985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illa de la Petrai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2089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illa de la Petra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1782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illa_La_Petrai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297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illa_La_Petraia_giardini_all'ital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8644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dirty="0"/>
              <a:t>VILLA BALBIANELLO</a:t>
            </a:r>
          </a:p>
        </p:txBody>
      </p:sp>
      <p:sp>
        <p:nvSpPr>
          <p:cNvPr id="79875" name="2 Marcador de contenido"/>
          <p:cNvSpPr>
            <a:spLocks noGrp="1"/>
          </p:cNvSpPr>
          <p:nvPr>
            <p:ph sz="quarter" idx="1"/>
          </p:nvPr>
        </p:nvSpPr>
        <p:spPr/>
        <p:txBody>
          <a:bodyPr/>
          <a:lstStyle/>
          <a:p>
            <a:pPr eaLnBrk="1" hangingPunct="1"/>
            <a:r>
              <a:rPr lang="es-ES" dirty="0"/>
              <a:t>La </a:t>
            </a:r>
            <a:r>
              <a:rPr lang="es-ES" b="1" dirty="0"/>
              <a:t>Balbianello del Villa</a:t>
            </a:r>
            <a:r>
              <a:rPr lang="es-ES" dirty="0"/>
              <a:t> es una villa en la comuna de Lenno (provincia de Como), Italia, con vistas al lago de Como.</a:t>
            </a:r>
          </a:p>
          <a:p>
            <a:pPr eaLnBrk="1" hangingPunct="1"/>
            <a:r>
              <a:rPr lang="es-ES" dirty="0"/>
              <a:t> Se encuentra en la punta de una pequeña península arbolada en la costa occidental al sur-oeste de la rama Lago de Como, no lejos de la Comacina Isola y es famosa por sus elaborados jardines en terraza. </a:t>
            </a:r>
          </a:p>
          <a:p>
            <a:r>
              <a:rPr lang="es-ES" dirty="0"/>
              <a:t>La villa fue construida en 1787 en el sitio de un monasterio franciscano del Cardenal Angelo Maria Durini.</a:t>
            </a:r>
          </a:p>
          <a:p>
            <a:pPr eaLnBrk="1" hangingPunct="1"/>
            <a:endParaRPr lang="es-ES" dirty="0"/>
          </a:p>
          <a:p>
            <a:pPr eaLnBrk="1" hangingPunct="1"/>
            <a:endParaRPr lang="es-ES" dirty="0"/>
          </a:p>
        </p:txBody>
      </p:sp>
    </p:spTree>
    <p:extLst>
      <p:ext uri="{BB962C8B-B14F-4D97-AF65-F5344CB8AC3E}">
        <p14:creationId xmlns:p14="http://schemas.microsoft.com/office/powerpoint/2010/main" val="2100485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457200" y="1214438"/>
            <a:ext cx="7427168" cy="4911725"/>
          </a:xfrm>
        </p:spPr>
        <p:txBody>
          <a:bodyPr/>
          <a:lstStyle/>
          <a:p>
            <a:pPr eaLnBrk="1" hangingPunct="1"/>
            <a:r>
              <a:rPr lang="es-ES" dirty="0"/>
              <a:t>Las dos torres que se puede ver en la imagen son los campanarios de la iglesia del convento. Después de la muerte del cardenal en 1796, Giuseppe Arconati Visconti compró la villa y ha hecho mejoras a sus jardines y la galería. </a:t>
            </a:r>
          </a:p>
          <a:p>
            <a:pPr eaLnBrk="1" hangingPunct="1"/>
            <a:r>
              <a:rPr lang="es-ES" dirty="0"/>
              <a:t>En el siglo XIX, la villa pertenecía a la familia de Lambertenghi Porro. El escritor y patriota Silvio Pellico era un visitante en 1819. </a:t>
            </a:r>
          </a:p>
          <a:p>
            <a:r>
              <a:rPr lang="es-ES" dirty="0"/>
              <a:t>En el siglo XX los edificios habían caído en un estado de abandono cuando un oficial militar estadounidense, Butler Ames, compro y restauro la casa y su jardín.</a:t>
            </a:r>
          </a:p>
          <a:p>
            <a:pPr eaLnBrk="1" hangingPunct="1"/>
            <a:endParaRPr lang="es-ES" dirty="0"/>
          </a:p>
          <a:p>
            <a:pPr eaLnBrk="1" hangingPunct="1"/>
            <a:endParaRPr lang="es-ES" dirty="0"/>
          </a:p>
        </p:txBody>
      </p:sp>
    </p:spTree>
    <p:extLst>
      <p:ext uri="{BB962C8B-B14F-4D97-AF65-F5344CB8AC3E}">
        <p14:creationId xmlns:p14="http://schemas.microsoft.com/office/powerpoint/2010/main" val="36453069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14438"/>
            <a:ext cx="7427168" cy="4911725"/>
          </a:xfrm>
        </p:spPr>
        <p:txBody>
          <a:bodyPr>
            <a:normAutofit/>
          </a:bodyPr>
          <a:lstStyle/>
          <a:p>
            <a:pPr marL="274320" indent="-274320" eaLnBrk="1" fontAlgn="auto" hangingPunct="1">
              <a:spcAft>
                <a:spcPts val="0"/>
              </a:spcAft>
              <a:buClr>
                <a:schemeClr val="accent3"/>
              </a:buClr>
              <a:buFont typeface="Wingdings 2"/>
              <a:buChar char=""/>
              <a:defRPr/>
            </a:pPr>
            <a:r>
              <a:rPr lang="es-ES" dirty="0"/>
              <a:t>En 1974 fue comprada por el explorador Guido Monzino (líder de la expedición italiana primeros en escalar el Monte Everest), quien llenó con ricas colecciones de elementos adquiridos en sus expediciones.</a:t>
            </a:r>
          </a:p>
          <a:p>
            <a:pPr marL="274320" indent="-274320" eaLnBrk="1" fontAlgn="auto" hangingPunct="1">
              <a:spcAft>
                <a:spcPts val="0"/>
              </a:spcAft>
              <a:buClr>
                <a:schemeClr val="accent3"/>
              </a:buClr>
              <a:buFont typeface="Wingdings 2"/>
              <a:buChar char=""/>
              <a:defRPr/>
            </a:pPr>
            <a:r>
              <a:rPr lang="es-ES" dirty="0"/>
              <a:t> Monzino, que murió en 1988, dejó la villa al Fondo per l'Ambiente Italiano, el Fondo Nacional de Italia.Actualmente forman parte de la Grandi Giardini Italiani. </a:t>
            </a:r>
          </a:p>
        </p:txBody>
      </p:sp>
    </p:spTree>
    <p:extLst>
      <p:ext uri="{BB962C8B-B14F-4D97-AF65-F5344CB8AC3E}">
        <p14:creationId xmlns:p14="http://schemas.microsoft.com/office/powerpoint/2010/main" val="5565540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illa Balbianello.-3_LakeComo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1998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illa Balbianello 016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036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illa de Balbianel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4325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illa Balbianello 026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225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illa Balbianel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5676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illa Balbianello 029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3560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Villa Balbianello.-3_LakeComo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3567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lla Balbianello.-Acceso al 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6371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illa_Balbianello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9791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illa_Balbian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8001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illa_Balbianello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3536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illa_Balbianello_on_Como_Lake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3832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illa_Balbianello_on_Como_Lake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1041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illa_del_Balbian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7015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illa_Balbianello_on_Como_Lak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593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eaLnBrk="1" hangingPunct="1"/>
            <a:r>
              <a:rPr lang="es-ES" dirty="0"/>
              <a:t>VILLAS MEDICIS</a:t>
            </a:r>
          </a:p>
        </p:txBody>
      </p:sp>
      <p:sp>
        <p:nvSpPr>
          <p:cNvPr id="98307" name="2 Marcador de contenido"/>
          <p:cNvSpPr>
            <a:spLocks noGrp="1"/>
          </p:cNvSpPr>
          <p:nvPr>
            <p:ph sz="quarter" idx="1"/>
          </p:nvPr>
        </p:nvSpPr>
        <p:spPr/>
        <p:txBody>
          <a:bodyPr/>
          <a:lstStyle/>
          <a:p>
            <a:pPr eaLnBrk="1" hangingPunct="1"/>
            <a:r>
              <a:rPr lang="es-ES" dirty="0"/>
              <a:t>La </a:t>
            </a:r>
            <a:r>
              <a:rPr lang="es-ES" i="1" dirty="0"/>
              <a:t>Villa Médici</a:t>
            </a:r>
            <a:r>
              <a:rPr lang="es-ES" dirty="0"/>
              <a:t> es un complejo arquitectónico de Roma, cuyos jardines están contiguos a los más amplios de Villa Borghese, en la colina Pincio cerca de Trinità dei Monti</a:t>
            </a:r>
          </a:p>
          <a:p>
            <a:pPr eaLnBrk="1" hangingPunct="1"/>
            <a:r>
              <a:rPr lang="es-ES" dirty="0"/>
              <a:t>En la Antigüedad, el lugar donde se alza la Villa Médici formaba parte de los jardines de Lúculo, que pasó a manos de la familia imperial con Mesalina quien fue asesinada en la villa.</a:t>
            </a:r>
          </a:p>
          <a:p>
            <a:r>
              <a:rPr lang="es-ES" dirty="0"/>
              <a:t>En 1576 la propiedad fue adquirida por el cardenal Fernando I de Médici, gran duque de Toscana, quien finalizó la estructura según diseños de Bartolomeo Ammannati. </a:t>
            </a:r>
          </a:p>
          <a:p>
            <a:pPr eaLnBrk="1" hangingPunct="1"/>
            <a:endParaRPr lang="es-ES" dirty="0"/>
          </a:p>
        </p:txBody>
      </p:sp>
    </p:spTree>
    <p:extLst>
      <p:ext uri="{BB962C8B-B14F-4D97-AF65-F5344CB8AC3E}">
        <p14:creationId xmlns:p14="http://schemas.microsoft.com/office/powerpoint/2010/main" val="40916892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139136" cy="5197475"/>
          </a:xfrm>
        </p:spPr>
        <p:txBody>
          <a:bodyPr>
            <a:normAutofit lnSpcReduction="10000"/>
          </a:bodyPr>
          <a:lstStyle/>
          <a:p>
            <a:pPr marL="0" indent="0" eaLnBrk="1" fontAlgn="auto" hangingPunct="1">
              <a:spcAft>
                <a:spcPts val="0"/>
              </a:spcAft>
              <a:buClr>
                <a:schemeClr val="accent3"/>
              </a:buClr>
              <a:buNone/>
              <a:defRPr/>
            </a:pPr>
            <a:r>
              <a:rPr lang="es-ES" dirty="0"/>
              <a:t> </a:t>
            </a:r>
          </a:p>
          <a:p>
            <a:pPr marL="274320" indent="-274320" eaLnBrk="1" fontAlgn="auto" hangingPunct="1">
              <a:spcAft>
                <a:spcPts val="0"/>
              </a:spcAft>
              <a:buClr>
                <a:schemeClr val="accent3"/>
              </a:buClr>
              <a:buFont typeface="Wingdings 2"/>
              <a:buChar char=""/>
              <a:defRPr/>
            </a:pPr>
            <a:r>
              <a:rPr lang="es-ES" dirty="0"/>
              <a:t>La Villa Médici se convirtió en la primera de las propiedades Médici en Roma, y pretendía dar una expresión concreta a la ascendencia de los Médici entre los príncipes italianos y afirmar su presencia permanente en Roma.</a:t>
            </a:r>
          </a:p>
          <a:p>
            <a:pPr marL="274320" indent="-274320" eaLnBrk="1" fontAlgn="auto" hangingPunct="1">
              <a:spcAft>
                <a:spcPts val="0"/>
              </a:spcAft>
              <a:buClr>
                <a:schemeClr val="accent3"/>
              </a:buClr>
              <a:buFont typeface="Wingdings 2"/>
              <a:buChar char=""/>
              <a:defRPr/>
            </a:pPr>
            <a:r>
              <a:rPr lang="es-ES" dirty="0"/>
              <a:t>Como la Villa Borghese que está junto a ellos, los jardines de la Villa eran mucho más accesibles que los palacios formales como el Palacio Farnesio en el corazón de la ciudad.</a:t>
            </a:r>
          </a:p>
          <a:p>
            <a:pPr>
              <a:buClr>
                <a:schemeClr val="accent3"/>
              </a:buClr>
              <a:buFont typeface="Wingdings 2"/>
              <a:buChar char=""/>
              <a:defRPr/>
            </a:pPr>
            <a:r>
              <a:rPr lang="es-ES" dirty="0"/>
              <a:t>Cuando los Médici se extinguieron en su línea masculina en 1737, la Villa pasó a la casa de Lorena y, brevemente en los tiempos napoleónicos, al Reino de Etruria.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9101650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14438"/>
            <a:ext cx="7427168" cy="4911725"/>
          </a:xfrm>
        </p:spPr>
        <p:txBody>
          <a:bodyPr>
            <a:normAutofit/>
          </a:bodyPr>
          <a:lstStyle/>
          <a:p>
            <a:pPr marL="274320" indent="-274320" eaLnBrk="1" fontAlgn="auto" hangingPunct="1">
              <a:spcAft>
                <a:spcPts val="0"/>
              </a:spcAft>
              <a:buClr>
                <a:schemeClr val="accent3"/>
              </a:buClr>
              <a:buFont typeface="Wingdings 2"/>
              <a:buChar char=""/>
              <a:defRPr/>
            </a:pPr>
            <a:r>
              <a:rPr lang="es-ES" dirty="0"/>
              <a:t>De esta manera, Napoleón Bonaparte entró en posesión de la Villa Médici, que él transfirió a la Academia Francesa en Roma. </a:t>
            </a:r>
          </a:p>
          <a:p>
            <a:pPr marL="274320" indent="-274320" eaLnBrk="1" fontAlgn="auto" hangingPunct="1">
              <a:spcAft>
                <a:spcPts val="0"/>
              </a:spcAft>
              <a:buClr>
                <a:schemeClr val="accent3"/>
              </a:buClr>
              <a:buFont typeface="Wingdings 2"/>
              <a:buChar char=""/>
              <a:defRPr/>
            </a:pPr>
            <a:r>
              <a:rPr lang="es-ES" dirty="0"/>
              <a:t>Desde entonces ha alojado a los ganadores del prestigioso Premio de Roma.</a:t>
            </a:r>
          </a:p>
          <a:p>
            <a:pPr marL="274320" indent="-274320" eaLnBrk="1" fontAlgn="auto" hangingPunct="1">
              <a:spcAft>
                <a:spcPts val="0"/>
              </a:spcAft>
              <a:buClr>
                <a:schemeClr val="accent3"/>
              </a:buClr>
              <a:buFont typeface="Wingdings 2"/>
              <a:buChar char=""/>
              <a:defRPr/>
            </a:pPr>
            <a:r>
              <a:rPr lang="es-ES" dirty="0"/>
              <a:t>Fernando de Médici tenía un </a:t>
            </a:r>
            <a:r>
              <a:rPr lang="es-ES" i="1" dirty="0"/>
              <a:t>studiolo</a:t>
            </a:r>
            <a:r>
              <a:rPr lang="es-ES" dirty="0"/>
              <a:t>, un retiro para el estudio y la contemplación, construido en el noreste del jardín sobre la muralla aureliana</a:t>
            </a:r>
            <a:r>
              <a:rPr lang="es-ES" sz="2800" dirty="0"/>
              <a:t>.</a:t>
            </a:r>
          </a:p>
          <a:p>
            <a:pPr marL="274320" indent="-274320" eaLnBrk="1" fontAlgn="auto" hangingPunct="1">
              <a:spcAft>
                <a:spcPts val="0"/>
              </a:spcAft>
              <a:buClr>
                <a:schemeClr val="accent3"/>
              </a:buClr>
              <a:buFont typeface="Wingdings 2"/>
              <a:buChar char=""/>
              <a:defRPr/>
            </a:pPr>
            <a:r>
              <a:rPr lang="es-ES" dirty="0"/>
              <a:t>.</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7786949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Villa Medi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8394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illa Medici di Castell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7884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la Medici di Castell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7603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Medic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3611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di Caste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6404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di Castel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043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illa Medic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5245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lla di Castel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202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illa Medic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0912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lla Medic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9185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lla Medic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2 Imagen" descr="Villa Medici diCastel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8350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lla Medici.-giambologna_pratolino_demidof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2803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illa Medici.-wi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4693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illa Medici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7871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Villa Medici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393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VillaMedici-Rome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4032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a:xfrm>
            <a:off x="457200" y="500063"/>
            <a:ext cx="8229600" cy="1347787"/>
          </a:xfrm>
        </p:spPr>
        <p:txBody>
          <a:bodyPr/>
          <a:lstStyle/>
          <a:p>
            <a:pPr eaLnBrk="1" hangingPunct="1"/>
            <a:r>
              <a:rPr lang="es-ES" dirty="0"/>
              <a:t>VILLA MELZI</a:t>
            </a:r>
          </a:p>
        </p:txBody>
      </p:sp>
      <p:sp>
        <p:nvSpPr>
          <p:cNvPr id="117763" name="2 Marcador de contenido"/>
          <p:cNvSpPr>
            <a:spLocks noGrp="1"/>
          </p:cNvSpPr>
          <p:nvPr>
            <p:ph sz="quarter" idx="1"/>
          </p:nvPr>
        </p:nvSpPr>
        <p:spPr>
          <a:xfrm>
            <a:off x="457200" y="1928813"/>
            <a:ext cx="7499176" cy="4197350"/>
          </a:xfrm>
        </p:spPr>
        <p:txBody>
          <a:bodyPr>
            <a:normAutofit lnSpcReduction="10000"/>
          </a:bodyPr>
          <a:lstStyle/>
          <a:p>
            <a:pPr eaLnBrk="1" hangingPunct="1"/>
            <a:r>
              <a:rPr lang="es-ES" dirty="0"/>
              <a:t>La Villa Melzi, en el Bellagio fue construida en el estilo neoclásico por el arquitecto Giocondo Albertolli en 1808-10 como la residencia de verano de Francesco Melzi quien había sido vicepresidente de la República Italiana napoleónica.</a:t>
            </a:r>
          </a:p>
          <a:p>
            <a:pPr eaLnBrk="1" hangingPunct="1"/>
            <a:r>
              <a:rPr lang="es-ES" dirty="0"/>
              <a:t> El parque incluye una orangerie, una capilla, estatuas y un jardín japonés,, con rododendros enormes.</a:t>
            </a:r>
            <a:r>
              <a:rPr lang="es-ES" baseline="30000" dirty="0"/>
              <a:t>]</a:t>
            </a:r>
          </a:p>
          <a:p>
            <a:pPr eaLnBrk="1" hangingPunct="1"/>
            <a:r>
              <a:rPr lang="es-ES" dirty="0"/>
              <a:t> Huéspedes del siglo XIX en la Villa incluyen a Stendhal y Franz Liszt.</a:t>
            </a:r>
          </a:p>
        </p:txBody>
      </p:sp>
    </p:spTree>
    <p:extLst>
      <p:ext uri="{BB962C8B-B14F-4D97-AF65-F5344CB8AC3E}">
        <p14:creationId xmlns:p14="http://schemas.microsoft.com/office/powerpoint/2010/main" val="19747445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Villa Melz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5910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Villa Melz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5964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Villa Melz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7404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Villa Melz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8080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villa_melz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2155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VILLA ALDOBRANDINI</a:t>
            </a:r>
          </a:p>
        </p:txBody>
      </p:sp>
      <p:sp>
        <p:nvSpPr>
          <p:cNvPr id="123907" name="2 Marcador de contenido"/>
          <p:cNvSpPr>
            <a:spLocks noGrp="1"/>
          </p:cNvSpPr>
          <p:nvPr>
            <p:ph sz="quarter" idx="1"/>
          </p:nvPr>
        </p:nvSpPr>
        <p:spPr/>
        <p:txBody>
          <a:bodyPr/>
          <a:lstStyle/>
          <a:p>
            <a:pPr eaLnBrk="1" hangingPunct="1"/>
            <a:r>
              <a:rPr lang="es-ES" b="1" dirty="0"/>
              <a:t>Villa Aldobrandini</a:t>
            </a:r>
            <a:r>
              <a:rPr lang="es-ES" dirty="0"/>
              <a:t>, también conocida como Belvedere, es una villa italiana ubicada en la ciudad de Frascati, Provincia de Roma, propiedad de la familia Aldobrandini.</a:t>
            </a:r>
          </a:p>
          <a:p>
            <a:pPr eaLnBrk="1" hangingPunct="1"/>
            <a:r>
              <a:rPr lang="es-ES" dirty="0"/>
              <a:t> Fue creada por orden del cardenal Pietro Aldobrandini, sobrino del Papa Clemente VIII. La villa fue erigida sobre un edificio preexistente, el cual había sido construido por Pier Antonio Contugi a mediados del siglo XVI.</a:t>
            </a:r>
            <a:r>
              <a:rPr lang="es-ES" baseline="30000" dirty="0"/>
              <a:t>[</a:t>
            </a:r>
            <a:endParaRPr lang="es-ES" dirty="0"/>
          </a:p>
        </p:txBody>
      </p:sp>
    </p:spTree>
    <p:extLst>
      <p:ext uri="{BB962C8B-B14F-4D97-AF65-F5344CB8AC3E}">
        <p14:creationId xmlns:p14="http://schemas.microsoft.com/office/powerpoint/2010/main" val="20544496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457200" y="1285875"/>
            <a:ext cx="7427168" cy="4840288"/>
          </a:xfrm>
        </p:spPr>
        <p:txBody>
          <a:bodyPr/>
          <a:lstStyle/>
          <a:p>
            <a:pPr eaLnBrk="1" hangingPunct="1"/>
            <a:r>
              <a:rPr lang="es-ES" dirty="0"/>
              <a:t>La villa fue reconstruida a su forma actual por Giacomo della Porta entre 1598 y 1602, siendo posteriormente completada por Carlo Maderno y Giovanni Fontana.</a:t>
            </a:r>
          </a:p>
          <a:p>
            <a:pPr eaLnBrk="1" hangingPunct="1"/>
            <a:r>
              <a:rPr lang="es-ES" dirty="0"/>
              <a:t> Entre sus atractivos destaca el </a:t>
            </a:r>
            <a:r>
              <a:rPr lang="es-ES" i="1" dirty="0"/>
              <a:t>Teatro delle Acqua</a:t>
            </a:r>
            <a:r>
              <a:rPr lang="es-ES" dirty="0"/>
              <a:t> ("Teatro de agua"), creación de Carlo Maderno y Orazio Olivieri. </a:t>
            </a:r>
          </a:p>
          <a:p>
            <a:pPr eaLnBrk="1" hangingPunct="1"/>
            <a:r>
              <a:rPr lang="es-ES" dirty="0"/>
              <a:t>Otras villas con estructuras similares son la Villa de Este en Tivoli y la Villa Torlonia en Frascati.</a:t>
            </a:r>
          </a:p>
          <a:p>
            <a:pPr eaLnBrk="1" hangingPunct="1"/>
            <a:endParaRPr lang="es-ES" dirty="0"/>
          </a:p>
        </p:txBody>
      </p:sp>
    </p:spTree>
    <p:extLst>
      <p:ext uri="{BB962C8B-B14F-4D97-AF65-F5344CB8AC3E}">
        <p14:creationId xmlns:p14="http://schemas.microsoft.com/office/powerpoint/2010/main" val="1497951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Villa Aldobrand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90668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Villa Aldobrandin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8622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Villa_Aldobrand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722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TotalTime>
  <Words>2389</Words>
  <Application>Microsoft Office PowerPoint</Application>
  <PresentationFormat>Presentación en pantalla (4:3)</PresentationFormat>
  <Paragraphs>268</Paragraphs>
  <Slides>123</Slides>
  <Notes>96</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123</vt:i4>
      </vt:variant>
    </vt:vector>
  </HeadingPairs>
  <TitlesOfParts>
    <vt:vector size="129" baseType="lpstr">
      <vt:lpstr>Calibri</vt:lpstr>
      <vt:lpstr>Century Schoolbook</vt:lpstr>
      <vt:lpstr>Wingdings</vt:lpstr>
      <vt:lpstr>Wingdings 2</vt:lpstr>
      <vt:lpstr>Mirador</vt:lpstr>
      <vt:lpstr>1_Mirador</vt:lpstr>
      <vt:lpstr>EUROPA.-LA VUELTA AL MUNDO EN 885 JARDINES.-ITALIAN GARDENS.-  JARDINES DE  VILLAS .-B </vt:lpstr>
      <vt:lpstr>BOMARZO ó SACRO BOSCO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CARLOTA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DE LA PETRAIA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BALBIANELLO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VILLAS MEDICIS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MELZI</vt:lpstr>
      <vt:lpstr>Presentación de PowerPoint</vt:lpstr>
      <vt:lpstr>Presentación de PowerPoint</vt:lpstr>
      <vt:lpstr>Presentación de PowerPoint</vt:lpstr>
      <vt:lpstr>Presentación de PowerPoint</vt:lpstr>
      <vt:lpstr>Presentación de PowerPoint</vt:lpstr>
      <vt:lpstr>VILLA ALDOBRANDINI</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16</cp:revision>
  <dcterms:created xsi:type="dcterms:W3CDTF">2013-09-08T06:06:48Z</dcterms:created>
  <dcterms:modified xsi:type="dcterms:W3CDTF">2018-03-12T15:43:58Z</dcterms:modified>
</cp:coreProperties>
</file>