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1"/>
  </p:notesMasterIdLst>
  <p:sldIdLst>
    <p:sldId id="256" r:id="rId2"/>
    <p:sldId id="257" r:id="rId3"/>
    <p:sldId id="392"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393" r:id="rId18"/>
    <p:sldId id="271" r:id="rId19"/>
    <p:sldId id="272" r:id="rId20"/>
    <p:sldId id="273" r:id="rId21"/>
    <p:sldId id="274" r:id="rId22"/>
    <p:sldId id="275" r:id="rId23"/>
    <p:sldId id="276" r:id="rId24"/>
    <p:sldId id="277" r:id="rId25"/>
    <p:sldId id="278" r:id="rId26"/>
    <p:sldId id="279" r:id="rId27"/>
    <p:sldId id="280" r:id="rId28"/>
    <p:sldId id="285" r:id="rId29"/>
    <p:sldId id="281" r:id="rId30"/>
    <p:sldId id="282" r:id="rId31"/>
    <p:sldId id="283" r:id="rId32"/>
    <p:sldId id="288" r:id="rId33"/>
    <p:sldId id="284" r:id="rId34"/>
    <p:sldId id="286" r:id="rId35"/>
    <p:sldId id="287"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20" r:id="rId65"/>
    <p:sldId id="317" r:id="rId66"/>
    <p:sldId id="318" r:id="rId67"/>
    <p:sldId id="329" r:id="rId68"/>
    <p:sldId id="324" r:id="rId69"/>
    <p:sldId id="328" r:id="rId70"/>
    <p:sldId id="319" r:id="rId71"/>
    <p:sldId id="321" r:id="rId72"/>
    <p:sldId id="322" r:id="rId73"/>
    <p:sldId id="327" r:id="rId74"/>
    <p:sldId id="323" r:id="rId75"/>
    <p:sldId id="325" r:id="rId76"/>
    <p:sldId id="326" r:id="rId77"/>
    <p:sldId id="330" r:id="rId78"/>
    <p:sldId id="331" r:id="rId79"/>
    <p:sldId id="332" r:id="rId80"/>
    <p:sldId id="333" r:id="rId81"/>
    <p:sldId id="334" r:id="rId82"/>
    <p:sldId id="335" r:id="rId83"/>
    <p:sldId id="336" r:id="rId84"/>
    <p:sldId id="337" r:id="rId85"/>
    <p:sldId id="338" r:id="rId86"/>
    <p:sldId id="339" r:id="rId87"/>
    <p:sldId id="340" r:id="rId88"/>
    <p:sldId id="341" r:id="rId89"/>
    <p:sldId id="342" r:id="rId90"/>
    <p:sldId id="343" r:id="rId91"/>
    <p:sldId id="344" r:id="rId92"/>
    <p:sldId id="394" r:id="rId93"/>
    <p:sldId id="345" r:id="rId94"/>
    <p:sldId id="346" r:id="rId95"/>
    <p:sldId id="347" r:id="rId96"/>
    <p:sldId id="348" r:id="rId97"/>
    <p:sldId id="349" r:id="rId98"/>
    <p:sldId id="350" r:id="rId99"/>
    <p:sldId id="351" r:id="rId100"/>
    <p:sldId id="352" r:id="rId101"/>
    <p:sldId id="353" r:id="rId102"/>
    <p:sldId id="354" r:id="rId103"/>
    <p:sldId id="355" r:id="rId104"/>
    <p:sldId id="356" r:id="rId105"/>
    <p:sldId id="357" r:id="rId106"/>
    <p:sldId id="358" r:id="rId107"/>
    <p:sldId id="359" r:id="rId108"/>
    <p:sldId id="360" r:id="rId109"/>
    <p:sldId id="361" r:id="rId110"/>
    <p:sldId id="362" r:id="rId111"/>
    <p:sldId id="363" r:id="rId112"/>
    <p:sldId id="364" r:id="rId113"/>
    <p:sldId id="365" r:id="rId114"/>
    <p:sldId id="366" r:id="rId115"/>
    <p:sldId id="367" r:id="rId116"/>
    <p:sldId id="368" r:id="rId117"/>
    <p:sldId id="369" r:id="rId118"/>
    <p:sldId id="370" r:id="rId119"/>
    <p:sldId id="371" r:id="rId120"/>
    <p:sldId id="372" r:id="rId121"/>
    <p:sldId id="373" r:id="rId122"/>
    <p:sldId id="374" r:id="rId123"/>
    <p:sldId id="375" r:id="rId124"/>
    <p:sldId id="376" r:id="rId125"/>
    <p:sldId id="377" r:id="rId126"/>
    <p:sldId id="378" r:id="rId127"/>
    <p:sldId id="379" r:id="rId128"/>
    <p:sldId id="380" r:id="rId129"/>
    <p:sldId id="381" r:id="rId130"/>
    <p:sldId id="382" r:id="rId131"/>
    <p:sldId id="383" r:id="rId132"/>
    <p:sldId id="384" r:id="rId133"/>
    <p:sldId id="385" r:id="rId134"/>
    <p:sldId id="391" r:id="rId135"/>
    <p:sldId id="386" r:id="rId136"/>
    <p:sldId id="387" r:id="rId137"/>
    <p:sldId id="388" r:id="rId138"/>
    <p:sldId id="389" r:id="rId139"/>
    <p:sldId id="390" r:id="rId1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68BDA15-BE29-4071-BEFF-D47F35626CB8}"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BCCD35-E795-4345-9F7F-0A65F474D31A}" type="slidenum">
              <a:rPr lang="es-ES" smtClean="0"/>
              <a:t>‹Nº›</a:t>
            </a:fld>
            <a:endParaRPr lang="es-ES" dirty="0"/>
          </a:p>
        </p:txBody>
      </p:sp>
    </p:spTree>
    <p:extLst>
      <p:ext uri="{BB962C8B-B14F-4D97-AF65-F5344CB8AC3E}">
        <p14:creationId xmlns:p14="http://schemas.microsoft.com/office/powerpoint/2010/main" val="30333703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Reggia di Colorno.-Palazzo Ducale</a:t>
            </a:r>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98153AB-0CFB-4C4B-A064-4BCA958EFD71}"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Reggia Colorno .-Palazzo Ducale</a:t>
            </a:r>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3332182-930A-4E30-9057-9DA502642B0E}"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Reggia Colorno.-Palazzo Ducale</a:t>
            </a:r>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D3EB1FE-CCE0-48F2-9459-27FCE6BA9104}"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Reggia Colorno.-Palazzo Ducale</a:t>
            </a:r>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B92D3F0-4AEF-408C-8906-72BF8C88F5F9}"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Reggia Colorno.-Palazzo Ducale</a:t>
            </a:r>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5B92C58-7995-42B3-85E3-ED267B5E1BEC}"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Reggia di Colorno.-Palazzo Reale</a:t>
            </a:r>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F45403-3D7D-43A4-9276-BAD4EDA1658D}"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Reggia di Colorno.-Palazzo Reale</a:t>
            </a:r>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38FEBBF-D5FC-4EB5-8FE8-70A556C278FB}"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Reggia di Colorno.-Palazzo Reale</a:t>
            </a:r>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4FFA5A3-BE8E-4498-92D2-BCFBA5E0D0D5}"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Reggia di Colorno.-Palazzo Reale</a:t>
            </a:r>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FF3DB26-00C4-459C-A37D-357F2DA34544}"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Reggia Caserta</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E0E988B-1A62-4C78-A11E-938AD139D0D0}"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Reggia Caserta</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2C6B428-E334-450F-9347-18CC5F95DFFC}"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Reggia di Casserta</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CA1D75-0064-4822-B919-89E51B7182B1}"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Reggia di Casserta</a:t>
            </a:r>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4A6858-FF90-4129-AB79-D1F5C845F342}"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Reggia di Caserna</a:t>
            </a:r>
          </a:p>
        </p:txBody>
      </p:sp>
      <p:sp>
        <p:nvSpPr>
          <p:cNvPr id="4" name="3 Marcador de número de diapositiva"/>
          <p:cNvSpPr>
            <a:spLocks noGrp="1"/>
          </p:cNvSpPr>
          <p:nvPr>
            <p:ph type="sldNum" sz="quarter" idx="5"/>
          </p:nvPr>
        </p:nvSpPr>
        <p:spPr/>
        <p:txBody>
          <a:bodyPr/>
          <a:lstStyle/>
          <a:p>
            <a:pPr>
              <a:defRPr/>
            </a:pPr>
            <a:fld id="{D1889FC5-7982-4867-BE43-E695440C72F7}"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Reggia di Caserta</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588812B-7CBB-4615-A5C6-D69CD3062BA5}"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Reggia Venaria</a:t>
            </a:r>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AE0067B-ECF9-4000-BC7B-FBECA7CABCFB}"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Reggia di Venaria</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E1ED0C8-65EC-4F3B-8E81-AF123C517284}"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Reggia di Venaria</a:t>
            </a:r>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DBEE56-DC2E-417E-A9BA-04E8540361EC}"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Reggia di Venaria</a:t>
            </a:r>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2AD9094-4E0F-49A0-A2C2-18BC9E99E089}"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Reggia di Venaria</a:t>
            </a:r>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5D36ACA-1BF8-4725-9B97-8440C9CB5812}"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Reggia di Venaria</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0C49836-9045-42C0-8580-88CE1540AE18}"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Reggia di Venaria</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70BED7C-76C1-4585-ACF9-928EEA0277AD}"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Reggia di Venaria</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5CCCCB-D42F-4EB3-9244-F922A83F6ABE}"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Reggia di Venaria</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3FD582-B079-47F0-B606-B8BB6FCFF78F}"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Reggia di Venaria</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00D9A23-E428-4690-B10F-EB40AEF8E104}"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Adriana</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A123819-3FE4-4633-A96E-84F9E56F165A}"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Adriana</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2DA3DEF-8117-46E8-A55E-32BFF09DB5CF}"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Vila Adriana</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C592C45-7993-4A75-A60B-810C63DF3903}"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Vila Adriana</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ACC8E15-3361-4CA1-BF20-8C2F2B861F8B}"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Adriana</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DE26864-AE3C-408B-AD3A-11B6403F8844}"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Adriana</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8A2F06F-BAB1-41B3-AAC6-74DAF20F6BC4}"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Adriana</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C91D67-F797-4737-9ACF-FDCA0B726E8F}"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Durazzo</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68137A2-9BE3-490C-9650-1E77728D0EAC}"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Durazzo.-Centurione</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BC8CFA2-E421-4B5D-86AC-9ED4FDEAF95A}"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Durazzo.-Centurione</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A01CED7-8BFF-4C08-985F-DA09F08156C5}"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Durazzo</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A0D6E35-E1B8-486B-BBDF-BC9718B5620B}"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Vila Durazzo</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CFAA7A4-F6E5-410E-8423-FBD98AAFB021}"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Vila Durazzo.-Apolo y Estatua</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E95B9C1-1D98-40FA-920D-706BBF57D51F}"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Durazo.-Clizia y Daphne</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B92174C-6D63-493A-BE0C-1FA3B0430FB8}"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Durazzo.-Euristide y Pallade</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1C9B58A-5E40-4A40-B829-AAD203BFBBCE}"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Durazzo</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74E35A-5489-4776-80F3-C689FA9360C2}"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Durazzo</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485183-DD4C-4710-8E87-6B3C7963767B}"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Durazzo</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1B4CFBD-2DE8-4172-8671-6346AFAA675A}"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Durazzo .-Pallavicino</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6F83714-CA9E-4C4D-B335-D3E371409436}"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Durazzo</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DE9DBC2-FFEC-47AD-83B0-C8D5D8A793F6}"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Durazzo.-</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88D8BB8-2F00-432E-AC13-48AB7AF00608}"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Durazzo</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DF0DEB-8090-497B-AE8A-805DB182236B}"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Durazzo</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25C95B-4DB3-453D-AFBE-C6C8DE17EF88}"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Durazzo</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4987AA-5A6A-4A76-9A5C-92CFD5DC8CB2}"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Durazzo</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4AF312E-3EB1-4411-955D-F490EEAB8A88}"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Durazzo</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2772DB9-8C5E-4B80-8322-C71C54DF4DB9}"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Durazzo</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CD9AC2B-DB27-4F72-B6BF-3263E87D1A13}"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Durazzo</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5EDBF85-BAD1-46DB-9F59-443A19925D94}"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Durazzo</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B1FB231-334E-4F40-BCD5-B417F15474E4}"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Durazzo</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4EF08EB-0464-412B-BE35-0A02F87DCD6F}"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Durazzo</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1FB65D2-6635-4217-BC1D-A6C9F97BE385}"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Durazzo</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3DDFC5C-E0EB-4CBB-B18C-55281597B323}"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Durazzo</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D31F256-64DD-4232-B2A0-1BA840F92AB8}"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Durazzo</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B5D491-3208-4E0F-9481-72177F0FF4CD}"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Durazzo</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3B9065A-0E7A-4751-B7A2-795C0A9462E4}"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Erba</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DE90703-F318-442C-AB3D-088BBD264C96}"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Erba</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D01713-37D5-40FF-9A9B-B5313721D61E}"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Vila Erba</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FA360B-649F-45EE-A98F-3E203BB3145C}"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Erba</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6701C3-3E04-4BAE-B832-2093F99887F5}"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Farnese</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EA6E527-8996-4C27-9372-875D04D6BAAF}"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Farnese</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FE3411C-3FCA-4382-A179-92287B4546BD}"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Farnese</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D146A3F-1678-4EF0-A7C5-09602D8639E1}"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Garzoni</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AEE27DA-16FB-495A-943A-A59BCE9AF2E9}"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Vila Garzoni</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A9C5266-A03D-4CD9-BD82-0245F9DACEAE}"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Garzoni</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5ADC46F-BB44-4028-B0C6-58FE37897AD9}"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Garzoni</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03958E3-AED7-426B-BD5A-6A2F5003B86D}"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Garzoni</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4537D39-6866-4A7B-AC2F-58C4DCA4F90F}"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Garzoni</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E78EBF1-DFCC-42FB-B214-D82B6F339428}"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Vila Garzoni</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5686EF5-7B07-419A-9A37-414B27437EE6}"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Vila Garzoni</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E59876-90E2-43EC-8283-AEC60280576E}"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Garzoni</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9960A0A-6557-4F40-9605-C0675AB731B8}"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Garzoni</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1DC3C13-58F0-4570-87CF-28384EB11FBF}"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Garzoni</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7877739-0864-4E8B-888E-FC42E667C0D1}"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Vila Garzoni</a:t>
            </a:r>
          </a:p>
        </p:txBody>
      </p:sp>
      <p:sp>
        <p:nvSpPr>
          <p:cNvPr id="4" name="3 Marcador de número de diapositiva"/>
          <p:cNvSpPr>
            <a:spLocks noGrp="1"/>
          </p:cNvSpPr>
          <p:nvPr>
            <p:ph type="sldNum" sz="quarter" idx="5"/>
          </p:nvPr>
        </p:nvSpPr>
        <p:spPr/>
        <p:txBody>
          <a:bodyPr/>
          <a:lstStyle/>
          <a:p>
            <a:pPr>
              <a:defRPr/>
            </a:pPr>
            <a:fld id="{E97F85EE-F047-4772-A44F-27CB0F8A7B84}"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Grock</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210DF2A-7AC9-45BE-8EE2-8699971EF32B}"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Grock</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076ED8A-55CC-4983-A59B-A9C6EFCBB251}"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Grock</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087D80A-F50C-447D-BD25-29C966ABB14C}"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Grock</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9AECA8D-9177-4ED5-B8BA-AA9AD07C37A1}"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Grock</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6468BA8-0F3C-42D3-9B5F-3D7CA96E3FCF}"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Melzi</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45B00DE-E513-438F-91A1-3517ED21E7C6}"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Melzi</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55C0BF0-4D31-40B0-A6D3-1B39334D50E8}"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Melzi</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4CD6282-9F8E-45CE-AB77-1E047485196A}"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Melzi</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09AC24-604D-4252-9CED-7BD5A60F582C}"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Melzi</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243761-AD5E-42C5-94B9-A62D26E92EF7}"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Melzi</a:t>
            </a:r>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B488D90-1D1D-4BCB-B662-19E1550CED4F}"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Vila Melzi</a:t>
            </a:r>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C008FB-1EE9-43FD-9889-2D78F17DDC0A}"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Melzi</a:t>
            </a:r>
          </a:p>
        </p:txBody>
      </p:sp>
      <p:sp>
        <p:nvSpPr>
          <p:cNvPr id="217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B05D944-7048-4377-B67D-44161D1E1789}"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Melzi</a:t>
            </a:r>
          </a:p>
        </p:txBody>
      </p:sp>
      <p:sp>
        <p:nvSpPr>
          <p:cNvPr id="218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5D6433-58B5-45C4-A214-B34C0910BDE4}"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Melzi</a:t>
            </a:r>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3320520-E5C8-4413-9599-7C0CB37614EF}"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Melzi</a:t>
            </a:r>
          </a:p>
        </p:txBody>
      </p:sp>
      <p:sp>
        <p:nvSpPr>
          <p:cNvPr id="220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1667579-A99A-4A65-8AA0-0DFC3C17FE1F}"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Melzi</a:t>
            </a:r>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C726FDA-DE47-43E9-8188-91A6BD4B6758}"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Melzi</a:t>
            </a:r>
          </a:p>
        </p:txBody>
      </p:sp>
      <p:sp>
        <p:nvSpPr>
          <p:cNvPr id="222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434736B-9F39-41C4-8F10-A097B5BB1387}"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Melzi</a:t>
            </a:r>
          </a:p>
        </p:txBody>
      </p:sp>
      <p:sp>
        <p:nvSpPr>
          <p:cNvPr id="223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E43CC96-E1C6-4F04-B209-F9DC3C9EA198}"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Monastero</a:t>
            </a:r>
          </a:p>
        </p:txBody>
      </p:sp>
      <p:sp>
        <p:nvSpPr>
          <p:cNvPr id="224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D2B4B1D-947A-45DF-97E4-E8E6BB09B4B7}"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di Monastero</a:t>
            </a:r>
          </a:p>
        </p:txBody>
      </p:sp>
      <p:sp>
        <p:nvSpPr>
          <p:cNvPr id="230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DF7FB9-C84C-44A3-957E-B904B08FCFFA}"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Monastero</a:t>
            </a:r>
          </a:p>
        </p:txBody>
      </p:sp>
      <p:sp>
        <p:nvSpPr>
          <p:cNvPr id="225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66237D6-DB0C-4B05-89A0-39FBA58ED520}"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Monastero</a:t>
            </a:r>
          </a:p>
        </p:txBody>
      </p:sp>
      <p:sp>
        <p:nvSpPr>
          <p:cNvPr id="226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3322417-157F-4CBF-A886-8EEBA241CE34}" type="slidenum">
              <a:rPr lang="es-ES">
                <a:solidFill>
                  <a:prstClr val="black"/>
                </a:solidFill>
              </a:rPr>
              <a:pPr>
                <a:defRPr/>
              </a:pPr>
              <a:t>136</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Vila Monastero</a:t>
            </a:r>
          </a:p>
        </p:txBody>
      </p:sp>
      <p:sp>
        <p:nvSpPr>
          <p:cNvPr id="227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2815B3F-97C3-4270-97ED-13088250892A}" type="slidenum">
              <a:rPr lang="es-ES">
                <a:solidFill>
                  <a:prstClr val="black"/>
                </a:solidFill>
              </a:rPr>
              <a:pPr>
                <a:defRPr/>
              </a:pPr>
              <a:t>137</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Vila Monastero</a:t>
            </a:r>
          </a:p>
        </p:txBody>
      </p:sp>
      <p:sp>
        <p:nvSpPr>
          <p:cNvPr id="228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F479BA4-7EBF-4D0E-8D8F-FE850FB12FDE}" type="slidenum">
              <a:rPr lang="es-ES">
                <a:solidFill>
                  <a:prstClr val="black"/>
                </a:solidFill>
              </a:rPr>
              <a:pPr>
                <a:defRPr/>
              </a:pPr>
              <a:t>138</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Monastero</a:t>
            </a:r>
          </a:p>
        </p:txBody>
      </p:sp>
      <p:sp>
        <p:nvSpPr>
          <p:cNvPr id="229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CB92C1D-ED7E-4500-885D-DDED33488227}" type="slidenum">
              <a:rPr lang="es-ES">
                <a:solidFill>
                  <a:prstClr val="black"/>
                </a:solidFill>
              </a:rPr>
              <a:pPr>
                <a:defRPr/>
              </a:pPr>
              <a:t>139</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hyperlink" Target="http://translate.googleusercontent.com/translate_c?hl=es&amp;sl=en&amp;u=http://en.wikipedia.org/wiki/Camelia&amp;prev=/search?q%3DVilla%2BDutazzo%2B%2Bwikipedia%26hl%3Des%26sa%3DG&amp;rurl=translate.google.es&amp;usg=ALkJrhj1Wy26J4V85G-_RB4-vIjNgqEHcw"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5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42.jpeg"/></Relationships>
</file>

<file path=ppt/slides/_rels/slide5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44.jpeg"/></Relationships>
</file>

<file path=ppt/slides/_rels/slide5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62.jpeg"/></Relationships>
</file>

<file path=ppt/slides/_rels/slide7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9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74.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390456" cy="2304256"/>
          </a:xfrm>
        </p:spPr>
        <p:txBody>
          <a:bodyPr>
            <a:normAutofit fontScale="90000"/>
          </a:bodyPr>
          <a:lstStyle/>
          <a:p>
            <a:r>
              <a:rPr lang="es-ES" sz="3600" dirty="0"/>
              <a:t>EUROPA.-LA VUELTA AL MUNDO EN 885 JARDINES.-ITALIAN GARDENS.-</a:t>
            </a:r>
            <a:br>
              <a:rPr lang="es-ES" sz="3600" dirty="0"/>
            </a:br>
            <a:r>
              <a:rPr lang="es-ES" sz="3600" dirty="0"/>
              <a:t> JARDINES DE  VILLAS .-F</a:t>
            </a:r>
            <a:br>
              <a:rPr lang="es-ES" dirty="0"/>
            </a:br>
            <a:endParaRPr lang="es-ES" dirty="0"/>
          </a:p>
        </p:txBody>
      </p:sp>
      <p:sp>
        <p:nvSpPr>
          <p:cNvPr id="3" name="2 Subtítulo"/>
          <p:cNvSpPr>
            <a:spLocks noGrp="1"/>
          </p:cNvSpPr>
          <p:nvPr>
            <p:ph type="subTitle" idx="1"/>
          </p:nvPr>
        </p:nvSpPr>
        <p:spPr>
          <a:xfrm>
            <a:off x="2627784" y="4581128"/>
            <a:ext cx="4968552" cy="1371600"/>
          </a:xfrm>
        </p:spPr>
        <p:txBody>
          <a:bodyPr>
            <a:normAutofit/>
          </a:bodyPr>
          <a:lstStyle/>
          <a:p>
            <a:r>
              <a:rPr lang="es-ES" dirty="0"/>
              <a:t>Seleccion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1 Título"/>
          <p:cNvSpPr>
            <a:spLocks noGrp="1"/>
          </p:cNvSpPr>
          <p:nvPr>
            <p:ph type="title"/>
          </p:nvPr>
        </p:nvSpPr>
        <p:spPr/>
        <p:txBody>
          <a:bodyPr/>
          <a:lstStyle/>
          <a:p>
            <a:pPr eaLnBrk="1" hangingPunct="1"/>
            <a:r>
              <a:rPr lang="es-ES" dirty="0"/>
              <a:t>REGGIA di COLORNO</a:t>
            </a:r>
          </a:p>
        </p:txBody>
      </p:sp>
      <p:sp>
        <p:nvSpPr>
          <p:cNvPr id="4099" name="2 Marcador de contenido"/>
          <p:cNvSpPr>
            <a:spLocks noGrp="1"/>
          </p:cNvSpPr>
          <p:nvPr>
            <p:ph sz="quarter" idx="1"/>
          </p:nvPr>
        </p:nvSpPr>
        <p:spPr/>
        <p:txBody>
          <a:bodyPr>
            <a:normAutofit/>
          </a:bodyPr>
          <a:lstStyle/>
          <a:p>
            <a:pPr marL="274320" indent="-274320" eaLnBrk="1" fontAlgn="auto" hangingPunct="1">
              <a:spcAft>
                <a:spcPts val="0"/>
              </a:spcAft>
              <a:buFont typeface="Wingdings 3"/>
              <a:buChar char=""/>
              <a:defRPr/>
            </a:pPr>
            <a:r>
              <a:rPr lang="es-ES" dirty="0"/>
              <a:t>El </a:t>
            </a:r>
            <a:r>
              <a:rPr lang="es-ES" b="1" dirty="0"/>
              <a:t>Palacio Ducal de Colorno,</a:t>
            </a:r>
            <a:r>
              <a:rPr lang="es-ES" dirty="0"/>
              <a:t> también conocido como </a:t>
            </a:r>
            <a:r>
              <a:rPr lang="es-ES" b="1" dirty="0"/>
              <a:t>el Palacio de Colorno</a:t>
            </a:r>
            <a:r>
              <a:rPr lang="es-ES" dirty="0"/>
              <a:t> fue construido en el siglo XVIII a principios del Duque Francesco Farnesio sobre los restos de la fortaleza de Colorno.</a:t>
            </a:r>
          </a:p>
          <a:p>
            <a:pPr marL="274320" indent="-274320" eaLnBrk="1" fontAlgn="auto" hangingPunct="1">
              <a:spcAft>
                <a:spcPts val="0"/>
              </a:spcAft>
              <a:buFont typeface="Wingdings 3"/>
              <a:buChar char=""/>
              <a:defRPr/>
            </a:pPr>
            <a:r>
              <a:rPr lang="es-ES" dirty="0"/>
              <a:t>La primera plantación de los jardines se remonta a 1480 a la labor de Roberto Sanseverino.</a:t>
            </a:r>
          </a:p>
          <a:p>
            <a:pPr marL="274320" indent="-274320" eaLnBrk="1" fontAlgn="auto" hangingPunct="1">
              <a:spcAft>
                <a:spcPts val="0"/>
              </a:spcAft>
              <a:buFont typeface="Wingdings 3"/>
              <a:buChar char=""/>
              <a:defRPr/>
            </a:pPr>
            <a:r>
              <a:rPr lang="es-ES" dirty="0"/>
              <a:t>. En el momento de la ejecución de las fechas de Francesco Farnese, diseñado por Ferdinando Galli Bibiena,el "gran parque", una mezcla de jardines a la italiana y jardín francés de cuatro kilómetros de profundidad. </a:t>
            </a:r>
          </a:p>
          <a:p>
            <a:pPr marL="274320" indent="-274320" eaLnBrk="1" fontAlgn="auto" hangingPunct="1">
              <a:spcAft>
                <a:spcPts val="0"/>
              </a:spcAft>
              <a:buFont typeface="Wingdings 3"/>
              <a:buChar char=""/>
              <a:defRPr/>
            </a:pPr>
            <a:endParaRPr lang="es-ES" dirty="0"/>
          </a:p>
        </p:txBody>
      </p:sp>
    </p:spTree>
    <p:extLst>
      <p:ext uri="{BB962C8B-B14F-4D97-AF65-F5344CB8AC3E}">
        <p14:creationId xmlns:p14="http://schemas.microsoft.com/office/powerpoint/2010/main" val="43505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Entre el orgullo del jardín merecido la atención con los autómatas encantado cuevas que se mueven y las escenas de los dioses mitológicos.</a:t>
            </a:r>
          </a:p>
          <a:p>
            <a:r>
              <a:rPr lang="es-ES" dirty="0"/>
              <a:t> La reestructuración consistió en la adaptación a los dictados de la moda francesa y  Maria Luigia de Austria lo convirtió en 1816 en un jardín Inglés. </a:t>
            </a:r>
          </a:p>
          <a:p>
            <a:r>
              <a:rPr lang="es-ES" dirty="0"/>
              <a:t>En la post-unificación el Park tuvo un período de progresivo deterioro además de los daños sufridos durante la Segunda Guerra Mundial.</a:t>
            </a:r>
          </a:p>
          <a:p>
            <a:r>
              <a:rPr lang="es-ES" dirty="0"/>
              <a:t>La fuente de Proserpina después de haber sido comprado por la familia de Rothschild se encuentra actualmente en Inglaterra en el parque de Waddesdon Manor y la fuente de Trianon está situado en el centro de la isleta de Parco Ducale di Parma, aunque faltan muchas de las estatuas que había originalmente</a:t>
            </a:r>
          </a:p>
          <a:p>
            <a:endParaRPr lang="es-ES" dirty="0"/>
          </a:p>
        </p:txBody>
      </p:sp>
    </p:spTree>
    <p:extLst>
      <p:ext uri="{BB962C8B-B14F-4D97-AF65-F5344CB8AC3E}">
        <p14:creationId xmlns:p14="http://schemas.microsoft.com/office/powerpoint/2010/main" val="12082600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52735"/>
            <a:ext cx="7643192" cy="5103589"/>
          </a:xfrm>
        </p:spPr>
        <p:txBody>
          <a:bodyPr>
            <a:normAutofit/>
          </a:bodyPr>
          <a:lstStyle/>
          <a:p>
            <a:pPr marL="274320" indent="-274320" eaLnBrk="1" fontAlgn="auto" hangingPunct="1">
              <a:spcAft>
                <a:spcPts val="0"/>
              </a:spcAft>
              <a:buFont typeface="Wingdings 3"/>
              <a:buChar char=""/>
              <a:defRPr/>
            </a:pPr>
            <a:r>
              <a:rPr lang="es-ES" dirty="0"/>
              <a:t>. Otras estatuas del Palacio Real están ahora en el jardín del castillo de Montechiarugolo. </a:t>
            </a:r>
          </a:p>
          <a:p>
            <a:pPr marL="274320" indent="-274320" eaLnBrk="1" fontAlgn="auto" hangingPunct="1">
              <a:spcAft>
                <a:spcPts val="0"/>
              </a:spcAft>
              <a:buFont typeface="Wingdings 3"/>
              <a:buChar char=""/>
              <a:defRPr/>
            </a:pPr>
            <a:r>
              <a:rPr lang="es-ES" dirty="0"/>
              <a:t>Con la resolución del Gobierno Provincial de 23/12 / '99 el Palazzo Ducale, en Colorno pasó a llamarse Palacio Ducal. </a:t>
            </a:r>
          </a:p>
          <a:p>
            <a:pPr marL="274320" indent="-274320" eaLnBrk="1" fontAlgn="auto" hangingPunct="1">
              <a:spcAft>
                <a:spcPts val="0"/>
              </a:spcAft>
              <a:buFont typeface="Wingdings 3"/>
              <a:buChar char=""/>
              <a:defRPr/>
            </a:pPr>
            <a:endParaRPr lang="es-ES" dirty="0"/>
          </a:p>
          <a:p>
            <a:pPr marL="274320" indent="-274320" eaLnBrk="1" fontAlgn="auto" hangingPunct="1">
              <a:spcAft>
                <a:spcPts val="0"/>
              </a:spcAft>
              <a:buFont typeface="Wingdings 3"/>
              <a:buChar char=""/>
              <a:defRPr/>
            </a:pPr>
            <a:endParaRPr lang="es-ES" dirty="0"/>
          </a:p>
        </p:txBody>
      </p:sp>
    </p:spTree>
    <p:extLst>
      <p:ext uri="{BB962C8B-B14F-4D97-AF65-F5344CB8AC3E}">
        <p14:creationId xmlns:p14="http://schemas.microsoft.com/office/powerpoint/2010/main" val="30341695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Reggia di Colorn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15259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Reggia Colorno-palazzo_ducale-giardini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82186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Rggia Colorno-palazzo_ducale-giardini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20121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Reggia Colorno-palazzo_ducale-giardini9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33152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Reggia Colorno-palazzo_ducale-giardini9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32834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Reggia di Colorn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4313"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01556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Reggia Colorno-palazzo_ducale-reggi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8739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Reggia di Colorn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67959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Reggia di Colorno-palazzo_ducale-giardini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12396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1 Título"/>
          <p:cNvSpPr>
            <a:spLocks noGrp="1"/>
          </p:cNvSpPr>
          <p:nvPr>
            <p:ph type="title"/>
          </p:nvPr>
        </p:nvSpPr>
        <p:spPr/>
        <p:txBody>
          <a:bodyPr/>
          <a:lstStyle/>
          <a:p>
            <a:pPr eaLnBrk="1" hangingPunct="1"/>
            <a:r>
              <a:rPr lang="es-ES" dirty="0"/>
              <a:t>REGGIA di CASERTA</a:t>
            </a:r>
          </a:p>
        </p:txBody>
      </p:sp>
      <p:sp>
        <p:nvSpPr>
          <p:cNvPr id="14339" name="2 Marcador de contenido"/>
          <p:cNvSpPr>
            <a:spLocks noGrp="1"/>
          </p:cNvSpPr>
          <p:nvPr>
            <p:ph sz="quarter" idx="1"/>
          </p:nvPr>
        </p:nvSpPr>
        <p:spPr/>
        <p:txBody>
          <a:bodyPr>
            <a:normAutofit lnSpcReduction="10000"/>
          </a:bodyPr>
          <a:lstStyle/>
          <a:p>
            <a:pPr marL="274320" indent="-274320" eaLnBrk="1" fontAlgn="auto" hangingPunct="1">
              <a:spcAft>
                <a:spcPts val="0"/>
              </a:spcAft>
              <a:buFont typeface="Wingdings 3"/>
              <a:buChar char=""/>
              <a:defRPr/>
            </a:pPr>
            <a:r>
              <a:rPr lang="es-ES" sz="2400" dirty="0"/>
              <a:t>El </a:t>
            </a:r>
            <a:r>
              <a:rPr lang="es-ES" sz="2400" b="1" dirty="0"/>
              <a:t>Palacio Real de Caserta</a:t>
            </a:r>
            <a:r>
              <a:rPr lang="es-ES" sz="2400" dirty="0"/>
              <a:t> (en italiano </a:t>
            </a:r>
            <a:r>
              <a:rPr lang="es-ES" sz="2400" i="1" dirty="0"/>
              <a:t>Reggia di Caserta</a:t>
            </a:r>
            <a:r>
              <a:rPr lang="es-ES" sz="2400" dirty="0"/>
              <a:t>) es un palacio barroco situado en Caserta, en la región italiana de Campania.</a:t>
            </a:r>
          </a:p>
          <a:p>
            <a:pPr marL="274320" indent="-274320" eaLnBrk="1" fontAlgn="auto" hangingPunct="1">
              <a:spcAft>
                <a:spcPts val="0"/>
              </a:spcAft>
              <a:buFont typeface="Wingdings 3"/>
              <a:buChar char=""/>
              <a:defRPr/>
            </a:pPr>
            <a:r>
              <a:rPr lang="es-ES" sz="2400" dirty="0"/>
              <a:t> El edificio fue encargado por el rey Carlos VII para que sirviese de centro administrativo y cortesano del nuevo Reino de Nápoles, al tiempo que símbolo del poder real. El monarca quiso dotar a la dinastía Borbón-Dos Sicilias de una residencia de la talla de Versalles.</a:t>
            </a:r>
          </a:p>
          <a:p>
            <a:pPr marL="274320" indent="-274320" eaLnBrk="1" fontAlgn="auto" hangingPunct="1">
              <a:spcAft>
                <a:spcPts val="0"/>
              </a:spcAft>
              <a:buFont typeface="Wingdings 3"/>
              <a:buChar char=""/>
              <a:defRPr/>
            </a:pPr>
            <a:r>
              <a:rPr lang="es-ES" sz="2400" dirty="0"/>
              <a:t>El arquitecto elegido fue Luigi Vanvitelli, en cuya obra predominaba el Barroco racionalista, muy próximo al Neoclasicismo. Vanvitelli se hizo cargo del diseño del parque y los jardines, aparte de dirigir las obras del palacio.</a:t>
            </a:r>
          </a:p>
          <a:p>
            <a:pPr marL="274320" indent="-274320" eaLnBrk="1" fontAlgn="auto" hangingPunct="1">
              <a:spcAft>
                <a:spcPts val="0"/>
              </a:spcAft>
              <a:buFont typeface="Wingdings 3"/>
              <a:buChar char=""/>
              <a:defRPr/>
            </a:pPr>
            <a:endParaRPr lang="es-ES" dirty="0"/>
          </a:p>
          <a:p>
            <a:pPr marL="274320" indent="-274320" eaLnBrk="1" fontAlgn="auto" hangingPunct="1">
              <a:spcAft>
                <a:spcPts val="0"/>
              </a:spcAft>
              <a:buFont typeface="Wingdings 3"/>
              <a:buChar char=""/>
              <a:defRPr/>
            </a:pPr>
            <a:endParaRPr lang="es-ES" dirty="0"/>
          </a:p>
        </p:txBody>
      </p:sp>
    </p:spTree>
    <p:extLst>
      <p:ext uri="{BB962C8B-B14F-4D97-AF65-F5344CB8AC3E}">
        <p14:creationId xmlns:p14="http://schemas.microsoft.com/office/powerpoint/2010/main" val="15805067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2 Marcador de contenido"/>
          <p:cNvSpPr>
            <a:spLocks noGrp="1"/>
          </p:cNvSpPr>
          <p:nvPr>
            <p:ph sz="quarter" idx="1"/>
          </p:nvPr>
        </p:nvSpPr>
        <p:spPr>
          <a:xfrm>
            <a:off x="457200" y="500063"/>
            <a:ext cx="7499176" cy="5656262"/>
          </a:xfrm>
        </p:spPr>
        <p:txBody>
          <a:bodyPr>
            <a:normAutofit lnSpcReduction="10000"/>
          </a:bodyPr>
          <a:lstStyle/>
          <a:p>
            <a:pPr eaLnBrk="1" hangingPunct="1"/>
            <a:r>
              <a:rPr lang="es-ES" sz="2400" dirty="0"/>
              <a:t>No obstante, Carlos jamás vio su proyecto finalizado, pues hubo de partir de Nápoles para ocupar el trono español a la muerte de su hermano, Fernando VI</a:t>
            </a:r>
          </a:p>
          <a:p>
            <a:pPr eaLnBrk="1" hangingPunct="1"/>
            <a:r>
              <a:rPr lang="es-ES" sz="2400" dirty="0"/>
              <a:t>El palacio sirvió de residencia veraniega a su hijo Fernando y a los demás monarcas de las Dos Sicilias hasta su incorporación al Reino de Italia.</a:t>
            </a:r>
          </a:p>
          <a:p>
            <a:pPr eaLnBrk="1" hangingPunct="1"/>
            <a:r>
              <a:rPr lang="es-ES" sz="2400" dirty="0"/>
              <a:t>El rey Víctor Manuel III lo donó al pueblo italiano en 1919. El edificio, junto con los jardines y el complejo arquitectónico de San Leucio, fueron declarados Patrimonio de la Humanidad por la Unesco en 1997. </a:t>
            </a:r>
          </a:p>
          <a:p>
            <a:pPr eaLnBrk="1" hangingPunct="1"/>
            <a:r>
              <a:rPr lang="es-ES" sz="2400" dirty="0"/>
              <a:t>En la actualidad es un museo abierto al público y ha sido empleado en varias ocasiones como escenario para películas de ficción.</a:t>
            </a:r>
          </a:p>
          <a:p>
            <a:pPr eaLnBrk="1" hangingPunct="1"/>
            <a:endParaRPr lang="es-ES" dirty="0"/>
          </a:p>
        </p:txBody>
      </p:sp>
    </p:spTree>
    <p:extLst>
      <p:ext uri="{BB962C8B-B14F-4D97-AF65-F5344CB8AC3E}">
        <p14:creationId xmlns:p14="http://schemas.microsoft.com/office/powerpoint/2010/main" val="39671646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57188"/>
            <a:ext cx="7499176" cy="5799137"/>
          </a:xfrm>
        </p:spPr>
        <p:txBody>
          <a:bodyPr>
            <a:normAutofit lnSpcReduction="10000"/>
          </a:bodyPr>
          <a:lstStyle/>
          <a:p>
            <a:pPr marL="274320" indent="-274320" eaLnBrk="1" fontAlgn="auto" hangingPunct="1">
              <a:spcAft>
                <a:spcPts val="0"/>
              </a:spcAft>
              <a:buFont typeface="Wingdings 3"/>
              <a:buChar char=""/>
              <a:defRPr/>
            </a:pPr>
            <a:r>
              <a:rPr lang="es-ES" dirty="0"/>
              <a:t>El parque del Palacio Real de Caserta es uno de los jardines reales más bellos de Europa, rivalizando con los de Versalles, Aranjuez o Peterhof.</a:t>
            </a:r>
            <a:endParaRPr lang="es-ES" baseline="30000" dirty="0"/>
          </a:p>
          <a:p>
            <a:pPr marL="274320" indent="-274320" eaLnBrk="1" fontAlgn="auto" hangingPunct="1">
              <a:spcAft>
                <a:spcPts val="0"/>
              </a:spcAft>
              <a:buFont typeface="Wingdings 3"/>
              <a:buChar char=""/>
              <a:defRPr/>
            </a:pPr>
            <a:r>
              <a:rPr lang="es-ES" dirty="0"/>
              <a:t> No sólo destaca por su diseño paisajístico realizado por el propio Vanvitelli, ni por la calidad de sus esculturas; sino por ser el marco perfecto para el Real Sitio. </a:t>
            </a:r>
          </a:p>
          <a:p>
            <a:pPr marL="274320" indent="-274320" eaLnBrk="1" fontAlgn="auto" hangingPunct="1">
              <a:spcAft>
                <a:spcPts val="0"/>
              </a:spcAft>
              <a:buFont typeface="Wingdings 3"/>
              <a:buChar char=""/>
              <a:defRPr/>
            </a:pPr>
            <a:r>
              <a:rPr lang="es-ES" dirty="0"/>
              <a:t>El edificio queda engrandecido, se muestra imponente y su dominio arquitectónico se expande por un espacio mucho mayor gracias a este decorado.</a:t>
            </a:r>
          </a:p>
          <a:p>
            <a:pPr marL="274320" indent="-274320" eaLnBrk="1" fontAlgn="auto" hangingPunct="1">
              <a:spcAft>
                <a:spcPts val="0"/>
              </a:spcAft>
              <a:buFont typeface="Wingdings 3"/>
              <a:buChar char=""/>
              <a:defRPr/>
            </a:pPr>
            <a:r>
              <a:rPr lang="es-ES" dirty="0"/>
              <a:t>Vanvitelli decidió introducir dos tipos de jardín en el parque del palacio: uno italiano que rodease al edificio y un </a:t>
            </a:r>
            <a:r>
              <a:rPr lang="es-ES" i="1" dirty="0"/>
              <a:t>passeggio</a:t>
            </a:r>
            <a:r>
              <a:rPr lang="es-ES" dirty="0"/>
              <a:t> monumental con numerosas fuentes siguiendo el modelo francés.</a:t>
            </a:r>
          </a:p>
        </p:txBody>
      </p:sp>
    </p:spTree>
    <p:extLst>
      <p:ext uri="{BB962C8B-B14F-4D97-AF65-F5344CB8AC3E}">
        <p14:creationId xmlns:p14="http://schemas.microsoft.com/office/powerpoint/2010/main" val="33937898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24744"/>
            <a:ext cx="7467600" cy="5349208"/>
          </a:xfrm>
        </p:spPr>
        <p:txBody>
          <a:bodyPr/>
          <a:lstStyle/>
          <a:p>
            <a:r>
              <a:rPr lang="es-ES" dirty="0"/>
              <a:t>Para aprovechar el agua de los montes, se proyectó una hilera de fuentes en sus laderas que llegase hasta el palacio, reservando el resto del espacio para el jardín de parterre.</a:t>
            </a:r>
          </a:p>
          <a:p>
            <a:endParaRPr lang="es-ES" dirty="0"/>
          </a:p>
          <a:p>
            <a:endParaRPr lang="es-ES" dirty="0"/>
          </a:p>
        </p:txBody>
      </p:sp>
    </p:spTree>
    <p:extLst>
      <p:ext uri="{BB962C8B-B14F-4D97-AF65-F5344CB8AC3E}">
        <p14:creationId xmlns:p14="http://schemas.microsoft.com/office/powerpoint/2010/main" val="25866470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Caserta - Reggia - Cascata deskto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88985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Caserta - Reggia - viale centrale con casca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71510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Reggia di Caser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34250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Reggia di Casert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51105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CasertaRea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52343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Caserta - Reggia - Giardino inglese laghetto con ninfe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06740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Título"/>
          <p:cNvSpPr>
            <a:spLocks noGrp="1"/>
          </p:cNvSpPr>
          <p:nvPr>
            <p:ph type="title"/>
          </p:nvPr>
        </p:nvSpPr>
        <p:spPr/>
        <p:txBody>
          <a:bodyPr/>
          <a:lstStyle/>
          <a:p>
            <a:pPr eaLnBrk="1" hangingPunct="1"/>
            <a:r>
              <a:rPr lang="es-ES" dirty="0"/>
              <a:t>REGGIA di VENARIA</a:t>
            </a:r>
          </a:p>
        </p:txBody>
      </p:sp>
      <p:sp>
        <p:nvSpPr>
          <p:cNvPr id="21507" name="2 Marcador de contenido"/>
          <p:cNvSpPr>
            <a:spLocks noGrp="1"/>
          </p:cNvSpPr>
          <p:nvPr>
            <p:ph sz="quarter" idx="1"/>
          </p:nvPr>
        </p:nvSpPr>
        <p:spPr/>
        <p:txBody>
          <a:bodyPr>
            <a:normAutofit/>
          </a:bodyPr>
          <a:lstStyle/>
          <a:p>
            <a:pPr marL="274320" indent="-274320" eaLnBrk="1" fontAlgn="auto" hangingPunct="1">
              <a:spcAft>
                <a:spcPts val="0"/>
              </a:spcAft>
              <a:buFont typeface="Wingdings 3"/>
              <a:buChar char=""/>
              <a:defRPr/>
            </a:pPr>
            <a:r>
              <a:rPr lang="es-ES" dirty="0"/>
              <a:t>El </a:t>
            </a:r>
            <a:r>
              <a:rPr lang="es-ES" b="1" dirty="0"/>
              <a:t>palacio de Venaria Reale</a:t>
            </a:r>
            <a:r>
              <a:rPr lang="es-ES" dirty="0"/>
              <a:t> es una de las residencias de los Saboya en el Piamonte.</a:t>
            </a:r>
          </a:p>
          <a:p>
            <a:pPr marL="274320" indent="-274320" eaLnBrk="1" fontAlgn="auto" hangingPunct="1">
              <a:spcAft>
                <a:spcPts val="0"/>
              </a:spcAft>
              <a:buFont typeface="Wingdings 3"/>
              <a:buChar char=""/>
              <a:defRPr/>
            </a:pPr>
            <a:r>
              <a:rPr lang="es-ES" dirty="0"/>
              <a:t>Probablemente el más grande en tamaño, es comparable en términos de estructura del palacio real francés de Versalles,que fue construido teniendo en cuenta el proyecto de la residencia real en el Piamonte.</a:t>
            </a:r>
          </a:p>
          <a:p>
            <a:pPr marL="274320" indent="-274320" eaLnBrk="1" fontAlgn="auto" hangingPunct="1">
              <a:spcAft>
                <a:spcPts val="0"/>
              </a:spcAft>
              <a:buFont typeface="Wingdings 3"/>
              <a:buChar char=""/>
              <a:defRPr/>
            </a:pPr>
            <a:r>
              <a:rPr lang="es-ES" dirty="0"/>
              <a:t> Sin embargo, es más pequeño que el Caserta Reggia di, que tiene una anchura de el palacio y el parque real en absoluto comparable con la de Venaria. </a:t>
            </a:r>
          </a:p>
        </p:txBody>
      </p:sp>
    </p:spTree>
    <p:extLst>
      <p:ext uri="{BB962C8B-B14F-4D97-AF65-F5344CB8AC3E}">
        <p14:creationId xmlns:p14="http://schemas.microsoft.com/office/powerpoint/2010/main" val="5528187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00063"/>
            <a:ext cx="7643192" cy="5656262"/>
          </a:xfrm>
        </p:spPr>
        <p:txBody>
          <a:bodyPr>
            <a:normAutofit fontScale="92500" lnSpcReduction="10000"/>
          </a:bodyPr>
          <a:lstStyle/>
          <a:p>
            <a:pPr>
              <a:buFont typeface="Wingdings 3"/>
              <a:buChar char=""/>
              <a:defRPr/>
            </a:pPr>
            <a:r>
              <a:rPr lang="es-ES" dirty="0"/>
              <a:t>La Venaria fue diseñado y construido en pocos años (el 1.658º- el 1679a) diseñado por el arquitecto Amedeo di Castellamonte.</a:t>
            </a:r>
          </a:p>
          <a:p>
            <a:pPr>
              <a:buFont typeface="Wingdings 3"/>
              <a:buChar char=""/>
              <a:defRPr/>
            </a:pPr>
            <a:r>
              <a:rPr lang="es-ES" dirty="0"/>
              <a:t> Un comité había sido el duque Carlo Emanuele II, lo que significaba que la base para la caza en los paramos de las colinas de Turín. </a:t>
            </a:r>
          </a:p>
          <a:p>
            <a:pPr marL="274320" indent="-274320" eaLnBrk="1" fontAlgn="auto" hangingPunct="1">
              <a:spcAft>
                <a:spcPts val="0"/>
              </a:spcAft>
              <a:buFont typeface="Wingdings 3"/>
              <a:buChar char=""/>
              <a:defRPr/>
            </a:pPr>
            <a:r>
              <a:rPr lang="es-ES" dirty="0"/>
              <a:t>Los jardines del palacio han desaparecido por completo desde que los franceses de Napoleón convirtió en el desfile: una obra de gran importancia que el complejo se ha perdido para siempre. </a:t>
            </a:r>
          </a:p>
          <a:p>
            <a:pPr marL="274320" indent="-274320" eaLnBrk="1" fontAlgn="auto" hangingPunct="1">
              <a:spcAft>
                <a:spcPts val="0"/>
              </a:spcAft>
              <a:buFont typeface="Wingdings 3"/>
              <a:buChar char=""/>
              <a:defRPr/>
            </a:pPr>
            <a:r>
              <a:rPr lang="es-ES" dirty="0"/>
              <a:t>Se mantuvieron los dibujos de la época, que muestra el jardín de estilo italiano hermosa dividido en tres terrazas conectadas por pasos y una espectacular arquitectura (como la torre del reloj de la Corte Primera) que los conectan: la Fuente de Hércules, el teatro con el anfiteatro y el parterre. </a:t>
            </a:r>
          </a:p>
        </p:txBody>
      </p:sp>
    </p:spTree>
    <p:extLst>
      <p:ext uri="{BB962C8B-B14F-4D97-AF65-F5344CB8AC3E}">
        <p14:creationId xmlns:p14="http://schemas.microsoft.com/office/powerpoint/2010/main" val="4194761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Título"/>
          <p:cNvSpPr>
            <a:spLocks noGrp="1"/>
          </p:cNvSpPr>
          <p:nvPr>
            <p:ph sz="quarter" idx="1"/>
          </p:nvPr>
        </p:nvSpPr>
        <p:spPr>
          <a:xfrm>
            <a:off x="457200" y="571500"/>
            <a:ext cx="7715200" cy="5584825"/>
          </a:xfrm>
        </p:spPr>
        <p:txBody>
          <a:bodyPr/>
          <a:lstStyle/>
          <a:p>
            <a:r>
              <a:rPr lang="es-ES" dirty="0"/>
              <a:t>Sólo recientemente renacer Venaria Reale ve a su entorno natural, gracias a la labor que están afectando a la estructura (cuadras, el palacio de Diana, etc.).</a:t>
            </a:r>
          </a:p>
          <a:p>
            <a:r>
              <a:rPr lang="es-ES" dirty="0"/>
              <a:t> En la actualidad se han hecho accesibles a las áreas públicas ya terminadas, además de parcialmente dañadas por la tormenta violenta de junio de 2007. </a:t>
            </a:r>
          </a:p>
          <a:p>
            <a:pPr eaLnBrk="1" hangingPunct="1"/>
            <a:r>
              <a:rPr lang="es-ES" sz="2400" dirty="0"/>
              <a:t>Bajo el Parque son visibles en algunas obras de Giuseppe Penone, en agudo contraste con la estructura barroca del complejo: entre ellos, el tronco de un árbol de cedro, de cuarenta pies de altura, desde donde salen los gases de combustión de centrales térmicas del edificio.</a:t>
            </a:r>
          </a:p>
        </p:txBody>
      </p:sp>
    </p:spTree>
    <p:extLst>
      <p:ext uri="{BB962C8B-B14F-4D97-AF65-F5344CB8AC3E}">
        <p14:creationId xmlns:p14="http://schemas.microsoft.com/office/powerpoint/2010/main" val="14644076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Reggia di Venaria.-Veduta aerea con giardin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05428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Reggia di Venaria.-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6988"/>
            <a:ext cx="9144000" cy="680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06627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Reggia di Venaria.-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89286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Reggia di Venaria.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25670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Reggia di Venaria.-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4313"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25447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Reggia di Venaria.-7.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95759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Reggia di Venari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02293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Reggia di Venaria..-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94795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Regia di venar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92113"/>
            <a:ext cx="9144000" cy="646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6120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Reggia di Venari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05700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1 Título"/>
          <p:cNvSpPr>
            <a:spLocks noGrp="1"/>
          </p:cNvSpPr>
          <p:nvPr>
            <p:ph type="title"/>
          </p:nvPr>
        </p:nvSpPr>
        <p:spPr/>
        <p:txBody>
          <a:bodyPr/>
          <a:lstStyle/>
          <a:p>
            <a:pPr eaLnBrk="1" hangingPunct="1"/>
            <a:r>
              <a:rPr lang="es-ES" dirty="0"/>
              <a:t>VILLA ADRIANA</a:t>
            </a:r>
          </a:p>
        </p:txBody>
      </p:sp>
      <p:sp>
        <p:nvSpPr>
          <p:cNvPr id="44035" name="2 Marcador de contenido"/>
          <p:cNvSpPr>
            <a:spLocks noGrp="1"/>
          </p:cNvSpPr>
          <p:nvPr>
            <p:ph sz="quarter" idx="1"/>
          </p:nvPr>
        </p:nvSpPr>
        <p:spPr/>
        <p:txBody>
          <a:bodyPr/>
          <a:lstStyle/>
          <a:p>
            <a:pPr eaLnBrk="1" hangingPunct="1"/>
            <a:r>
              <a:rPr lang="es-ES" sz="2400" b="1" dirty="0"/>
              <a:t>La villa de Adriano</a:t>
            </a:r>
            <a:r>
              <a:rPr lang="es-ES" sz="2400" dirty="0"/>
              <a:t>, conocida comúnmente como </a:t>
            </a:r>
            <a:r>
              <a:rPr lang="es-ES" sz="2400" b="1" dirty="0"/>
              <a:t>Villa Adriana</a:t>
            </a:r>
            <a:r>
              <a:rPr lang="es-ES" sz="2400" dirty="0"/>
              <a:t>, es uno de los más famosos complejos arqueológicos romanos.</a:t>
            </a:r>
          </a:p>
          <a:p>
            <a:pPr eaLnBrk="1" hangingPunct="1"/>
            <a:r>
              <a:rPr lang="es-ES" sz="2400" dirty="0"/>
              <a:t> Está situada a 23 kilómetros de Roma, en las afueras de Tívoli.</a:t>
            </a:r>
          </a:p>
          <a:p>
            <a:pPr eaLnBrk="1" hangingPunct="1"/>
            <a:r>
              <a:rPr lang="es-ES" sz="2400" dirty="0"/>
              <a:t>La Villa Adriana era un complejo de más de 30 edificios en una extensión de al menos un kilómetro cuadrado, gran parte de la cual aún está sin excavar.</a:t>
            </a:r>
          </a:p>
          <a:p>
            <a:pPr eaLnBrk="1" hangingPunct="1"/>
            <a:r>
              <a:rPr lang="es-ES" sz="2400" dirty="0"/>
              <a:t> La villa fue el más grande ejemplo romano de un jardín tipo alejandrino, recreando un paisaje sagrado.</a:t>
            </a:r>
          </a:p>
        </p:txBody>
      </p:sp>
    </p:spTree>
    <p:extLst>
      <p:ext uri="{BB962C8B-B14F-4D97-AF65-F5344CB8AC3E}">
        <p14:creationId xmlns:p14="http://schemas.microsoft.com/office/powerpoint/2010/main" val="34042167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Vila Adrian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66205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Villa Adrian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11527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Villa Adriana.-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62226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Villa Adrian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07856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Villa Adrian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77047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Villa Adriana_ital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13128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Villa Adriana.-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20375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1 Título"/>
          <p:cNvSpPr>
            <a:spLocks noGrp="1"/>
          </p:cNvSpPr>
          <p:nvPr>
            <p:ph type="title"/>
          </p:nvPr>
        </p:nvSpPr>
        <p:spPr>
          <a:xfrm>
            <a:off x="457200" y="274638"/>
            <a:ext cx="7467600" cy="850106"/>
          </a:xfrm>
        </p:spPr>
        <p:txBody>
          <a:bodyPr/>
          <a:lstStyle/>
          <a:p>
            <a:pPr eaLnBrk="1" hangingPunct="1"/>
            <a:r>
              <a:rPr lang="es-ES" dirty="0"/>
              <a:t>VILLA DURAZZO</a:t>
            </a:r>
          </a:p>
        </p:txBody>
      </p:sp>
      <p:sp>
        <p:nvSpPr>
          <p:cNvPr id="40963" name="2 Marcador de contenido"/>
          <p:cNvSpPr>
            <a:spLocks noGrp="1"/>
          </p:cNvSpPr>
          <p:nvPr>
            <p:ph sz="quarter" idx="1"/>
          </p:nvPr>
        </p:nvSpPr>
        <p:spPr>
          <a:xfrm>
            <a:off x="323528" y="1340768"/>
            <a:ext cx="7776864" cy="5400600"/>
          </a:xfrm>
        </p:spPr>
        <p:txBody>
          <a:bodyPr>
            <a:normAutofit lnSpcReduction="10000"/>
          </a:bodyPr>
          <a:lstStyle/>
          <a:p>
            <a:pPr marL="274320" indent="-274320" eaLnBrk="1" fontAlgn="auto" hangingPunct="1">
              <a:spcAft>
                <a:spcPts val="0"/>
              </a:spcAft>
              <a:buFont typeface="Wingdings 3"/>
              <a:buChar char=""/>
              <a:defRPr/>
            </a:pPr>
            <a:r>
              <a:rPr lang="es-ES" dirty="0"/>
              <a:t>La </a:t>
            </a:r>
            <a:r>
              <a:rPr lang="es-ES" b="1" dirty="0"/>
              <a:t>Villa Durazzo Pallavicini,</a:t>
            </a:r>
            <a:r>
              <a:rPr lang="es-ES" dirty="0"/>
              <a:t> una villa con notables parque del siglo XIX en el estilo romántico Inglés y un jardín botánico pequeño. </a:t>
            </a:r>
          </a:p>
          <a:p>
            <a:pPr marL="274320" indent="-274320" eaLnBrk="1" fontAlgn="auto" hangingPunct="1">
              <a:spcAft>
                <a:spcPts val="0"/>
              </a:spcAft>
              <a:buFont typeface="Wingdings 3"/>
              <a:buChar char=""/>
              <a:defRPr/>
            </a:pPr>
            <a:r>
              <a:rPr lang="es-ES" dirty="0"/>
              <a:t> La villa alberga hoy el Museo di Archeologia Ligure, y está situada en la Via Pallavicini, 13, inmediatamente al lado de la estación de tren en Pegli, un suburbio de Génova, Italia.</a:t>
            </a:r>
          </a:p>
          <a:p>
            <a:pPr marL="274320" indent="-274320" eaLnBrk="1" fontAlgn="auto" hangingPunct="1">
              <a:spcAft>
                <a:spcPts val="0"/>
              </a:spcAft>
              <a:buFont typeface="Wingdings 3"/>
              <a:buChar char=""/>
              <a:defRPr/>
            </a:pPr>
            <a:r>
              <a:rPr lang="es-ES" dirty="0"/>
              <a:t> El parque y el jardín botánico se abre todos los días. </a:t>
            </a:r>
          </a:p>
          <a:p>
            <a:pPr marL="274320" indent="-274320" eaLnBrk="1" fontAlgn="auto" hangingPunct="1">
              <a:spcAft>
                <a:spcPts val="0"/>
              </a:spcAft>
              <a:buFont typeface="Wingdings 3"/>
              <a:buChar char=""/>
              <a:defRPr/>
            </a:pPr>
            <a:r>
              <a:rPr lang="es-ES" dirty="0"/>
              <a:t> La finca se inició en el siglo XVII por la tarde Clelia Durazzo Grimaldi,que estableció el Jardín Botánico Clelia Durazzo Grimaldi, en ese momento.</a:t>
            </a:r>
          </a:p>
          <a:p>
            <a:pPr marL="274320" indent="-274320" eaLnBrk="1" fontAlgn="auto" hangingPunct="1">
              <a:spcAft>
                <a:spcPts val="0"/>
              </a:spcAft>
              <a:buFont typeface="Wingdings 3"/>
              <a:buChar char=""/>
              <a:defRPr/>
            </a:pPr>
            <a:r>
              <a:rPr lang="es-ES" dirty="0"/>
              <a:t>El parque notable de hoy ha sido creado por su sobrino Ignacio Alessandro Pallavicini después de que heredó la propiedad. </a:t>
            </a:r>
          </a:p>
          <a:p>
            <a:pPr marL="274320" indent="-274320" eaLnBrk="1" fontAlgn="auto" hangingPunct="1">
              <a:spcAft>
                <a:spcPts val="0"/>
              </a:spcAft>
              <a:buFont typeface="Wingdings 3"/>
              <a:buChar char=""/>
              <a:defRPr/>
            </a:pPr>
            <a:endParaRPr lang="es-ES" dirty="0"/>
          </a:p>
        </p:txBody>
      </p:sp>
    </p:spTree>
    <p:extLst>
      <p:ext uri="{BB962C8B-B14F-4D97-AF65-F5344CB8AC3E}">
        <p14:creationId xmlns:p14="http://schemas.microsoft.com/office/powerpoint/2010/main" val="36503265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2 Marcador de contenido"/>
          <p:cNvSpPr>
            <a:spLocks noGrp="1"/>
          </p:cNvSpPr>
          <p:nvPr>
            <p:ph sz="quarter" idx="1"/>
          </p:nvPr>
        </p:nvSpPr>
        <p:spPr>
          <a:xfrm>
            <a:off x="457200" y="500063"/>
            <a:ext cx="7715200" cy="5656262"/>
          </a:xfrm>
        </p:spPr>
        <p:txBody>
          <a:bodyPr/>
          <a:lstStyle/>
          <a:p>
            <a:pPr eaLnBrk="1" hangingPunct="1"/>
            <a:r>
              <a:rPr lang="es-ES" sz="2400" dirty="0"/>
              <a:t>El parque fue diseñado por Miguel Cancio, escenógrafo para el Teatro Carlo Felice, y construido entre 1840 y 1846. </a:t>
            </a:r>
          </a:p>
          <a:p>
            <a:pPr eaLnBrk="1" hangingPunct="1"/>
            <a:r>
              <a:rPr lang="es-ES" sz="2400" dirty="0"/>
              <a:t>Cubre alrededor de 97.000 m² de colina detrás de la villa. Aunque reconocible en el estilo romántico Inglés, el jardín es muy teatral, hasta el punto de estar organizado como una serie de escenas que forman una obra con prólogo y tres actos (vuelta a la naturaleza, la memoria, Purificación). </a:t>
            </a:r>
          </a:p>
          <a:p>
            <a:pPr eaLnBrk="1" hangingPunct="1"/>
            <a:r>
              <a:rPr lang="es-ES" sz="2400" dirty="0"/>
              <a:t>Estructuras y estatuas de jardín a través de la forma de coordinación a este libreto. </a:t>
            </a:r>
          </a:p>
          <a:p>
            <a:pPr eaLnBrk="1" hangingPunct="1"/>
            <a:r>
              <a:rPr lang="es-ES" sz="2400" dirty="0"/>
              <a:t>Cuando el parque abrió sus puertas en septiembre de 1846, en ocasión de la VIII Congresso Scienziati degli Italiani, rápidamente ganó la fama nacional..</a:t>
            </a:r>
          </a:p>
          <a:p>
            <a:pPr eaLnBrk="1" hangingPunct="1"/>
            <a:endParaRPr lang="es-ES" dirty="0"/>
          </a:p>
        </p:txBody>
      </p:sp>
    </p:spTree>
    <p:extLst>
      <p:ext uri="{BB962C8B-B14F-4D97-AF65-F5344CB8AC3E}">
        <p14:creationId xmlns:p14="http://schemas.microsoft.com/office/powerpoint/2010/main" val="36401009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2 Marcador de contenido"/>
          <p:cNvSpPr>
            <a:spLocks noGrp="1"/>
          </p:cNvSpPr>
          <p:nvPr>
            <p:ph sz="quarter" idx="1"/>
          </p:nvPr>
        </p:nvSpPr>
        <p:spPr>
          <a:xfrm>
            <a:off x="457200" y="1268413"/>
            <a:ext cx="7643192" cy="4887912"/>
          </a:xfrm>
        </p:spPr>
        <p:txBody>
          <a:bodyPr/>
          <a:lstStyle/>
          <a:p>
            <a:r>
              <a:rPr lang="es-ES" sz="2400" dirty="0"/>
              <a:t>En 1928, su actual propietario, Matilde Gustinani, donó tanto el parque y jardín botánico a Génova para su uso como parque público.</a:t>
            </a:r>
          </a:p>
          <a:p>
            <a:r>
              <a:rPr lang="es-ES" sz="2400" dirty="0"/>
              <a:t> Durante el resto del siglo XX, el jardín cayeron en algunos mal estado, y de hecho fue amenazado en 1972 por la construcción de una carretera cercana. Su restauración comenzó en 1991 en honor del descubrimiento de América.</a:t>
            </a:r>
          </a:p>
          <a:p>
            <a:r>
              <a:rPr lang="es-ES" sz="2400" dirty="0"/>
              <a:t>El parque contiene dos estanques, una docena de estructuras notables, varias estatuas, y una gruta extensa. </a:t>
            </a:r>
          </a:p>
          <a:p>
            <a:endParaRPr lang="es-ES" dirty="0"/>
          </a:p>
          <a:p>
            <a:endParaRPr lang="es-ES" dirty="0"/>
          </a:p>
          <a:p>
            <a:endParaRPr lang="es-ES" dirty="0"/>
          </a:p>
        </p:txBody>
      </p:sp>
    </p:spTree>
    <p:extLst>
      <p:ext uri="{BB962C8B-B14F-4D97-AF65-F5344CB8AC3E}">
        <p14:creationId xmlns:p14="http://schemas.microsoft.com/office/powerpoint/2010/main" val="5730530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2 Marcador de contenido"/>
          <p:cNvSpPr>
            <a:spLocks noGrp="1"/>
          </p:cNvSpPr>
          <p:nvPr>
            <p:ph sz="quarter" idx="1"/>
          </p:nvPr>
        </p:nvSpPr>
        <p:spPr>
          <a:xfrm>
            <a:off x="457200" y="285750"/>
            <a:ext cx="7571184" cy="5870575"/>
          </a:xfrm>
        </p:spPr>
        <p:txBody>
          <a:bodyPr>
            <a:normAutofit lnSpcReduction="10000"/>
          </a:bodyPr>
          <a:lstStyle/>
          <a:p>
            <a:pPr eaLnBrk="1" hangingPunct="1"/>
            <a:r>
              <a:rPr lang="es-ES" sz="2400" dirty="0"/>
              <a:t>La gruta representa un infierno dantesco, con pasarelas y un lago subterráneo a través del cual el visitante puede ascender al Paraíso.</a:t>
            </a:r>
          </a:p>
          <a:p>
            <a:pPr eaLnBrk="1" hangingPunct="1"/>
            <a:r>
              <a:rPr lang="es-ES" sz="2400" dirty="0"/>
              <a:t> En años anteriores, los visitantes pueden explorar la gruta en barco. Estructuras incluyen un café, en forma de arco de triunfo, Casa Rural, la Capilla de Madonna, el Mausoleo del capitán, el Templo de Diana, flor de invernadero, el Templo de Turquía, el Obelisco, y la pagoda china. </a:t>
            </a:r>
          </a:p>
          <a:p>
            <a:pPr eaLnBrk="1" hangingPunct="1"/>
            <a:r>
              <a:rPr lang="es-ES" sz="2400" dirty="0"/>
              <a:t>El parque también contiene una serie de plantaciones de interés botánico, incluyendo algunos ejemplares maduros de </a:t>
            </a:r>
            <a:r>
              <a:rPr lang="es-ES" sz="2400" i="1" dirty="0"/>
              <a:t>Araucaria bidwilli, Cedrus libani Cinnamomum glanduliferum ,Jubaea chilensis Pinus pinea, Podocarpus  macrophillus </a:t>
            </a:r>
            <a:r>
              <a:rPr lang="es-ES" sz="2400" dirty="0"/>
              <a:t> y unas160 Camelia </a:t>
            </a:r>
            <a:r>
              <a:rPr lang="es-ES" sz="2400" i="1" dirty="0"/>
              <a:t>japonica</a:t>
            </a:r>
            <a:r>
              <a:rPr lang="es-ES" sz="2400" i="1" dirty="0">
                <a:hlinkClick r:id="rId2" tooltip="Camelia"/>
              </a:rPr>
              <a:t>.</a:t>
            </a:r>
            <a:r>
              <a:rPr lang="es-ES" sz="2400" dirty="0"/>
              <a:t> </a:t>
            </a:r>
          </a:p>
          <a:p>
            <a:pPr eaLnBrk="1" hangingPunct="1"/>
            <a:endParaRPr lang="es-ES" dirty="0"/>
          </a:p>
        </p:txBody>
      </p:sp>
    </p:spTree>
    <p:extLst>
      <p:ext uri="{BB962C8B-B14F-4D97-AF65-F5344CB8AC3E}">
        <p14:creationId xmlns:p14="http://schemas.microsoft.com/office/powerpoint/2010/main" val="30705263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5 Imagen" descr="Villa_Durazzo_Centurione-fontan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43697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3 Imagen" descr="Villa_Durazzo_Centurione-parco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40960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Villa_Durazzo_Centurione-pozz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14909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Villa_Durazzo_Centurione-sagrat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06738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Villa_Durazzo_Centurione-scultur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68856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Villa_Durazzo_Centurione-statu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3" name="2 Imagen" descr="Villa_Durazzo_Centurione-statua_Apollo.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61701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Villa_Durazzo_Centurione-statua_Cliz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7" name="2 Imagen" descr="Villa_Durazzo_Centurione-statua_Dafn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04997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Villa_Durazzo_Centurione-statua_Euristid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1" name="2 Imagen" descr="Villa_Durazzo_Centurione-statua_Pallad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138481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Villa_Durazzo-Pallavicini_-_obelis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176868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2 Imagen" descr="Vila Durazzo.-Pallavicino.-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97304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Vila Durazzo.-Pallavicino.-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70501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Villa Durazzo .-Pallavicin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175921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Villa Durazzo.-Albero matto tagliat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59073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Villa Durazzo.b.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177862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Villa Durazzo.-Pallavicini.-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389744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Villa Durazzo.-Pallavicin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022572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Villa Durazzo.-Pallavicini.-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487963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Villa Durazzo.-Pallavicini.-Genov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016223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villa pallavicini.-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292343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Villa Durazzo.-Pallvicino.-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529865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Villa Pallavicini.-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175"/>
            <a:ext cx="9144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4439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Villa Durazzo.-Pallavicino.-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804978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Villa Durazzo.-Pallavicino.-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813" y="0"/>
            <a:ext cx="90963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885883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Villa Durazzo.-Pallavicino.-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813" y="0"/>
            <a:ext cx="90963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564712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Villa Palazzo .-Pallavicino.-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3" name="2 Imagen" descr="Villa Durazzo.-Pallavicino.-0.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355425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Vila Durazzo.-Pallavicino.-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696794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Villa Pallavicino, vista dal Giardino Botanic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03542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Villa Palladicino.-Pagoda scu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334480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1 Título"/>
          <p:cNvSpPr>
            <a:spLocks noGrp="1"/>
          </p:cNvSpPr>
          <p:nvPr>
            <p:ph type="title"/>
          </p:nvPr>
        </p:nvSpPr>
        <p:spPr/>
        <p:txBody>
          <a:bodyPr/>
          <a:lstStyle/>
          <a:p>
            <a:pPr eaLnBrk="1" hangingPunct="1"/>
            <a:r>
              <a:rPr lang="es-ES" dirty="0"/>
              <a:t>VILLA ERBA.-FARNESE</a:t>
            </a:r>
          </a:p>
        </p:txBody>
      </p:sp>
      <p:sp>
        <p:nvSpPr>
          <p:cNvPr id="70659" name="2 Marcador de contenido"/>
          <p:cNvSpPr>
            <a:spLocks noGrp="1"/>
          </p:cNvSpPr>
          <p:nvPr>
            <p:ph sz="quarter" idx="1"/>
          </p:nvPr>
        </p:nvSpPr>
        <p:spPr>
          <a:xfrm>
            <a:off x="457200" y="2132856"/>
            <a:ext cx="7467600" cy="4341096"/>
          </a:xfrm>
        </p:spPr>
        <p:txBody>
          <a:bodyPr>
            <a:normAutofit lnSpcReduction="10000"/>
          </a:bodyPr>
          <a:lstStyle/>
          <a:p>
            <a:pPr marL="274320" indent="-274320" eaLnBrk="1" fontAlgn="auto" hangingPunct="1">
              <a:spcAft>
                <a:spcPts val="0"/>
              </a:spcAft>
              <a:buFont typeface="Wingdings 3"/>
              <a:buChar char=""/>
              <a:defRPr/>
            </a:pPr>
            <a:r>
              <a:rPr lang="it-IT" b="1" dirty="0"/>
              <a:t>Villa Erba,</a:t>
            </a:r>
            <a:r>
              <a:rPr lang="it-IT" dirty="0"/>
              <a:t> en Cernobbio es una de las villas más importantes </a:t>
            </a:r>
            <a:r>
              <a:rPr lang="it-IT" i="1" dirty="0"/>
              <a:t>del lago</a:t>
            </a:r>
            <a:r>
              <a:rPr lang="it-IT" dirty="0"/>
              <a:t> italiano del siglo decimonoveno.</a:t>
            </a:r>
          </a:p>
          <a:p>
            <a:pPr marL="274320" indent="-274320" eaLnBrk="1" fontAlgn="auto" hangingPunct="1">
              <a:spcAft>
                <a:spcPts val="0"/>
              </a:spcAft>
              <a:buFont typeface="Wingdings 3"/>
              <a:buChar char=""/>
              <a:defRPr/>
            </a:pPr>
            <a:r>
              <a:rPr lang="it-IT" dirty="0"/>
              <a:t>Concebida originalmente por la familia Peluso, que ya posee la Villa adyacente d'Este,fue más adelante a Luigi Erba, hermano y heredero de Carlo Erba, una industria farmacéutica quien</a:t>
            </a:r>
          </a:p>
          <a:p>
            <a:pPr marL="274320" indent="-274320" eaLnBrk="1" fontAlgn="auto" hangingPunct="1">
              <a:spcAft>
                <a:spcPts val="0"/>
              </a:spcAft>
              <a:buFont typeface="Wingdings 3"/>
              <a:buNone/>
              <a:defRPr/>
            </a:pPr>
            <a:r>
              <a:rPr lang="it-IT" dirty="0"/>
              <a:t>    se construyó una casa que iba a representar a la manifestación de la riqueza y la importancia de la familia.</a:t>
            </a:r>
          </a:p>
          <a:p>
            <a:pPr marL="274320" indent="-274320" eaLnBrk="1" fontAlgn="auto" hangingPunct="1">
              <a:spcAft>
                <a:spcPts val="0"/>
              </a:spcAft>
              <a:buFont typeface="Wingdings 3"/>
              <a:buChar char=""/>
              <a:defRPr/>
            </a:pPr>
            <a:r>
              <a:rPr lang="it-IT" dirty="0"/>
              <a:t> </a:t>
            </a:r>
            <a:endParaRPr lang="es-ES" dirty="0"/>
          </a:p>
        </p:txBody>
      </p:sp>
    </p:spTree>
    <p:extLst>
      <p:ext uri="{BB962C8B-B14F-4D97-AF65-F5344CB8AC3E}">
        <p14:creationId xmlns:p14="http://schemas.microsoft.com/office/powerpoint/2010/main" val="367700117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2 Marcador de contenido"/>
          <p:cNvSpPr>
            <a:spLocks noGrp="1"/>
          </p:cNvSpPr>
          <p:nvPr>
            <p:ph sz="quarter" idx="1"/>
          </p:nvPr>
        </p:nvSpPr>
        <p:spPr>
          <a:xfrm>
            <a:off x="457200" y="357188"/>
            <a:ext cx="7571184" cy="5799137"/>
          </a:xfrm>
        </p:spPr>
        <p:txBody>
          <a:bodyPr>
            <a:normAutofit lnSpcReduction="10000"/>
          </a:bodyPr>
          <a:lstStyle/>
          <a:p>
            <a:r>
              <a:rPr lang="es-ES" dirty="0"/>
              <a:t> La ejecución fue encomendada a los dos arquitectos de moda del momento: Angelo Savoldi y Giambattista Borsani.</a:t>
            </a:r>
          </a:p>
          <a:p>
            <a:r>
              <a:rPr lang="es-ES" dirty="0"/>
              <a:t>Durante esos años,  a menudo acogió artistas  en la villa donde jugaron una intensa vida cultural y mundana. </a:t>
            </a:r>
          </a:p>
          <a:p>
            <a:pPr eaLnBrk="1" hangingPunct="1"/>
            <a:r>
              <a:rPr lang="it-IT" dirty="0"/>
              <a:t>La villa fue posteriormente heredada por su hija Carla, quien se casó en Cernobbio duque Giuseppe Visconti di Modrone. </a:t>
            </a:r>
          </a:p>
          <a:p>
            <a:pPr eaLnBrk="1" hangingPunct="1"/>
            <a:r>
              <a:rPr lang="it-IT" dirty="0"/>
              <a:t>Era la casa en los meses de verano también renombrado director Luchino Visconti, hijo.</a:t>
            </a:r>
          </a:p>
          <a:p>
            <a:pPr eaLnBrk="1" hangingPunct="1"/>
            <a:r>
              <a:rPr lang="it-IT" dirty="0"/>
              <a:t> Luchino Visconti volvió en los últimos años y  completó la edición de la película "Ludwig". </a:t>
            </a:r>
          </a:p>
          <a:p>
            <a:pPr eaLnBrk="1" hangingPunct="1"/>
            <a:r>
              <a:rPr lang="it-IT" dirty="0"/>
              <a:t> La propiedad fue comprada por una empresa que ha creado una villa de congresos y de exposiciónes. </a:t>
            </a:r>
          </a:p>
        </p:txBody>
      </p:sp>
    </p:spTree>
    <p:extLst>
      <p:ext uri="{BB962C8B-B14F-4D97-AF65-F5344CB8AC3E}">
        <p14:creationId xmlns:p14="http://schemas.microsoft.com/office/powerpoint/2010/main" val="286819207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2 Imagen" descr="Villa Erb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353728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Villa Erb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567005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Villa Erb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06375"/>
            <a:ext cx="9144000" cy="644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551678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Villa Erb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109238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1 Título"/>
          <p:cNvSpPr>
            <a:spLocks noGrp="1"/>
          </p:cNvSpPr>
          <p:nvPr>
            <p:ph type="title"/>
          </p:nvPr>
        </p:nvSpPr>
        <p:spPr>
          <a:xfrm>
            <a:off x="457200" y="274638"/>
            <a:ext cx="7467600" cy="850106"/>
          </a:xfrm>
        </p:spPr>
        <p:txBody>
          <a:bodyPr/>
          <a:lstStyle/>
          <a:p>
            <a:pPr eaLnBrk="1" hangingPunct="1"/>
            <a:r>
              <a:rPr lang="es-ES" dirty="0"/>
              <a:t>VILLA FARNESE</a:t>
            </a:r>
          </a:p>
        </p:txBody>
      </p:sp>
      <p:sp>
        <p:nvSpPr>
          <p:cNvPr id="75779" name="2 Marcador de contenido"/>
          <p:cNvSpPr>
            <a:spLocks noGrp="1"/>
          </p:cNvSpPr>
          <p:nvPr>
            <p:ph sz="quarter" idx="1"/>
          </p:nvPr>
        </p:nvSpPr>
        <p:spPr>
          <a:xfrm>
            <a:off x="457200" y="1268760"/>
            <a:ext cx="7467600" cy="5400600"/>
          </a:xfrm>
        </p:spPr>
        <p:txBody>
          <a:bodyPr>
            <a:normAutofit lnSpcReduction="10000"/>
          </a:bodyPr>
          <a:lstStyle/>
          <a:p>
            <a:pPr marL="274320" indent="-274320" eaLnBrk="1" fontAlgn="auto" hangingPunct="1">
              <a:spcAft>
                <a:spcPts val="0"/>
              </a:spcAft>
              <a:buFont typeface="Wingdings 3"/>
              <a:buChar char=""/>
              <a:defRPr/>
            </a:pPr>
            <a:r>
              <a:rPr lang="es-ES" dirty="0"/>
              <a:t>La </a:t>
            </a:r>
            <a:r>
              <a:rPr lang="es-ES" b="1" dirty="0"/>
              <a:t>Villa Farnese,</a:t>
            </a:r>
            <a:r>
              <a:rPr lang="es-ES" dirty="0"/>
              <a:t> también conocido como </a:t>
            </a:r>
            <a:r>
              <a:rPr lang="es-ES" b="1" dirty="0"/>
              <a:t>Palacio Farnese</a:t>
            </a:r>
            <a:r>
              <a:rPr lang="es-ES" dirty="0"/>
              <a:t> o </a:t>
            </a:r>
            <a:r>
              <a:rPr lang="es-ES" b="1" dirty="0"/>
              <a:t>Villa Caprarola,</a:t>
            </a:r>
            <a:r>
              <a:rPr lang="es-ES" dirty="0"/>
              <a:t> es una mansión en la ciudad de Caprarola, en la provincia de Viterbo,norte de Lazio, Italia a unos 50 kilómetros (35 millas) al noroeste de Roma.</a:t>
            </a:r>
          </a:p>
          <a:p>
            <a:pPr marL="274320" indent="-274320" eaLnBrk="1" fontAlgn="auto" hangingPunct="1">
              <a:spcAft>
                <a:spcPts val="0"/>
              </a:spcAft>
              <a:buFont typeface="Wingdings 3"/>
              <a:buNone/>
              <a:defRPr/>
            </a:pPr>
            <a:r>
              <a:rPr lang="es-ES" dirty="0"/>
              <a:t>    Esta villa no se debe confundir con el Palacio Farnesio y la Villa Farnesina, ambos en Roma. </a:t>
            </a:r>
          </a:p>
          <a:p>
            <a:pPr marL="274320" indent="-274320" eaLnBrk="1" fontAlgn="auto" hangingPunct="1">
              <a:spcAft>
                <a:spcPts val="0"/>
              </a:spcAft>
              <a:buFont typeface="Wingdings 3"/>
              <a:buChar char=""/>
              <a:defRPr/>
            </a:pPr>
            <a:r>
              <a:rPr lang="es-ES" dirty="0"/>
              <a:t>La Villa Farnese está situado directamente encima de la ciudad de Caprarola y domina su entorno.</a:t>
            </a:r>
          </a:p>
          <a:p>
            <a:pPr marL="274320" indent="-274320" eaLnBrk="1" fontAlgn="auto" hangingPunct="1">
              <a:spcAft>
                <a:spcPts val="0"/>
              </a:spcAft>
              <a:buFont typeface="Wingdings 3"/>
              <a:buChar char=""/>
              <a:defRPr/>
            </a:pPr>
            <a:r>
              <a:rPr lang="es-ES" dirty="0"/>
              <a:t> Se trata de una construcción renacentista masivas, con apertura a la Cimini Monte, una serie de colinas volcánicas densamente arboladas .</a:t>
            </a:r>
          </a:p>
        </p:txBody>
      </p:sp>
    </p:spTree>
    <p:extLst>
      <p:ext uri="{BB962C8B-B14F-4D97-AF65-F5344CB8AC3E}">
        <p14:creationId xmlns:p14="http://schemas.microsoft.com/office/powerpoint/2010/main" val="246089252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2 Marcador de contenido"/>
          <p:cNvSpPr>
            <a:spLocks noGrp="1"/>
          </p:cNvSpPr>
          <p:nvPr>
            <p:ph sz="quarter" idx="1"/>
          </p:nvPr>
        </p:nvSpPr>
        <p:spPr>
          <a:xfrm>
            <a:off x="457200" y="500063"/>
            <a:ext cx="7499176" cy="5656262"/>
          </a:xfrm>
        </p:spPr>
        <p:txBody>
          <a:bodyPr/>
          <a:lstStyle/>
          <a:p>
            <a:pPr eaLnBrk="1" hangingPunct="1"/>
            <a:r>
              <a:rPr lang="es-ES" sz="2400" dirty="0"/>
              <a:t>Como una pieza central de las explotaciones de gran Farnese, Caprarola siempre ha sido una expresión de poder Farnese, en lugar de una villa en la más habitual agrícolas o placer de los sentidos.</a:t>
            </a:r>
          </a:p>
          <a:p>
            <a:pPr eaLnBrk="1" hangingPunct="1"/>
            <a:r>
              <a:rPr lang="es-ES" sz="2400" dirty="0"/>
              <a:t>Los jardines de la villa son tan impresionantes como el propio edificio.</a:t>
            </a:r>
          </a:p>
          <a:p>
            <a:pPr eaLnBrk="1" hangingPunct="1"/>
            <a:r>
              <a:rPr lang="es-ES" sz="2400" dirty="0"/>
              <a:t>Tema de la fortaleza de la villa se realiza a través de un foso que rodea y tres puentes levadizos.. </a:t>
            </a:r>
          </a:p>
          <a:p>
            <a:pPr eaLnBrk="1" hangingPunct="1"/>
            <a:r>
              <a:rPr lang="es-ES" sz="2400" dirty="0"/>
              <a:t>Dos fachadas de la cara pentagonal de acuerdo los dos jardines de corte en la colina, cada jardín se accede a través del foso por un puente levadizo de los apartamentos en </a:t>
            </a:r>
            <a:r>
              <a:rPr lang="es-ES" sz="2400" i="1" dirty="0"/>
              <a:t>la</a:t>
            </a:r>
            <a:r>
              <a:rPr lang="es-ES" sz="2400" dirty="0"/>
              <a:t> planta </a:t>
            </a:r>
            <a:r>
              <a:rPr lang="es-ES" sz="2400" i="1" dirty="0"/>
              <a:t>noble</a:t>
            </a:r>
            <a:r>
              <a:rPr lang="es-ES" sz="2400" dirty="0"/>
              <a:t> y cada una es un jardín de parterre de setos, con fuentes.</a:t>
            </a:r>
          </a:p>
        </p:txBody>
      </p:sp>
    </p:spTree>
    <p:extLst>
      <p:ext uri="{BB962C8B-B14F-4D97-AF65-F5344CB8AC3E}">
        <p14:creationId xmlns:p14="http://schemas.microsoft.com/office/powerpoint/2010/main" val="251391729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2 Marcador de contenido"/>
          <p:cNvSpPr>
            <a:spLocks noGrp="1"/>
          </p:cNvSpPr>
          <p:nvPr>
            <p:ph sz="quarter" idx="1"/>
          </p:nvPr>
        </p:nvSpPr>
        <p:spPr>
          <a:xfrm>
            <a:off x="457200" y="1196975"/>
            <a:ext cx="7499176" cy="4959350"/>
          </a:xfrm>
        </p:spPr>
        <p:txBody>
          <a:bodyPr/>
          <a:lstStyle/>
          <a:p>
            <a:r>
              <a:rPr lang="es-ES" sz="2400" dirty="0"/>
              <a:t>Una gruta-como el teatro estuvo una vez aquí.</a:t>
            </a:r>
          </a:p>
          <a:p>
            <a:r>
              <a:rPr lang="es-ES" sz="2400" dirty="0"/>
              <a:t> Un paseo por el bosque de castaños más allá, conduce a la Giardino Segreto, o jardín secreto, con su casino bien conocido, una glorieta pequeña habitables con dos Loggie para comer al aire libre, construido probablemente en los diseños de Giacomo del Duca.</a:t>
            </a:r>
          </a:p>
          <a:p>
            <a:r>
              <a:rPr lang="es-ES" sz="2400" dirty="0"/>
              <a:t> El casino es abordado por una escalera muy rústica que figura entre las paredes de la gruta, con un Catena central d'acqua, una cascada riachuelo, que el agua fluye hacia abajo a una pila de piedra</a:t>
            </a:r>
            <a:r>
              <a:rPr lang="es-ES" dirty="0"/>
              <a:t>. </a:t>
            </a:r>
          </a:p>
          <a:p>
            <a:endParaRPr lang="es-ES" dirty="0"/>
          </a:p>
          <a:p>
            <a:endParaRPr lang="es-ES" dirty="0"/>
          </a:p>
        </p:txBody>
      </p:sp>
    </p:spTree>
    <p:extLst>
      <p:ext uri="{BB962C8B-B14F-4D97-AF65-F5344CB8AC3E}">
        <p14:creationId xmlns:p14="http://schemas.microsoft.com/office/powerpoint/2010/main" val="277160983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2 Marcador de contenido"/>
          <p:cNvSpPr>
            <a:spLocks noGrp="1"/>
          </p:cNvSpPr>
          <p:nvPr>
            <p:ph sz="quarter" idx="1"/>
          </p:nvPr>
        </p:nvSpPr>
        <p:spPr>
          <a:xfrm>
            <a:off x="457200" y="428625"/>
            <a:ext cx="7355160" cy="5727700"/>
          </a:xfrm>
        </p:spPr>
        <p:txBody>
          <a:bodyPr/>
          <a:lstStyle/>
          <a:p>
            <a:pPr marL="0" indent="0" eaLnBrk="1" hangingPunct="1">
              <a:buFont typeface="Wingdings 3" pitchFamily="18" charset="2"/>
              <a:buNone/>
              <a:defRPr/>
            </a:pPr>
            <a:endParaRPr lang="es-ES" dirty="0"/>
          </a:p>
          <a:p>
            <a:pPr eaLnBrk="1" hangingPunct="1">
              <a:defRPr/>
            </a:pPr>
            <a:r>
              <a:rPr lang="es-ES" sz="2400" dirty="0"/>
              <a:t>En la parte superior de la escalera y situada en un espacio oval de dos grandes estatuas de dioses del río reclinables a cada lado de la fuente de un gran jarrón central. </a:t>
            </a:r>
          </a:p>
          <a:p>
            <a:pPr eaLnBrk="1" hangingPunct="1">
              <a:defRPr/>
            </a:pPr>
            <a:r>
              <a:rPr lang="es-ES" sz="2400" dirty="0"/>
              <a:t>Escaleras integradas en las paredes ovales conducen a la terraza parterre delante de la fachada sur del casino. </a:t>
            </a:r>
          </a:p>
          <a:p>
            <a:pPr eaLnBrk="1" hangingPunct="1">
              <a:defRPr/>
            </a:pPr>
            <a:r>
              <a:rPr lang="es-ES" sz="2400" dirty="0"/>
              <a:t>Esta parte de la terraza está rodeada por Herms de piedra con cipreses.</a:t>
            </a:r>
          </a:p>
          <a:p>
            <a:pPr eaLnBrk="1" hangingPunct="1">
              <a:defRPr/>
            </a:pPr>
            <a:r>
              <a:rPr lang="es-ES" sz="2400" dirty="0"/>
              <a:t> En el norte del casino es un jardín privado que eleva ligeramente y acomoda las rosas</a:t>
            </a:r>
            <a:r>
              <a:rPr lang="es-ES" dirty="0"/>
              <a:t>. </a:t>
            </a:r>
          </a:p>
          <a:p>
            <a:pPr eaLnBrk="1" hangingPunct="1">
              <a:defRPr/>
            </a:pPr>
            <a:endParaRPr lang="es-ES" dirty="0"/>
          </a:p>
        </p:txBody>
      </p:sp>
    </p:spTree>
    <p:extLst>
      <p:ext uri="{BB962C8B-B14F-4D97-AF65-F5344CB8AC3E}">
        <p14:creationId xmlns:p14="http://schemas.microsoft.com/office/powerpoint/2010/main" val="52443706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Villa Farnes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00571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Villa Farnes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096127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Villa Farnes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283" name="2 Imagen" descr="Villa Farnese.-.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238464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Villa Farnes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0050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6515"/>
            <a:ext cx="4860032"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528953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1 Título"/>
          <p:cNvSpPr>
            <a:spLocks noGrp="1"/>
          </p:cNvSpPr>
          <p:nvPr>
            <p:ph type="title"/>
          </p:nvPr>
        </p:nvSpPr>
        <p:spPr/>
        <p:txBody>
          <a:bodyPr/>
          <a:lstStyle/>
          <a:p>
            <a:pPr eaLnBrk="1" hangingPunct="1"/>
            <a:r>
              <a:rPr lang="es-ES" dirty="0"/>
              <a:t>VILLA GARZONI</a:t>
            </a:r>
          </a:p>
        </p:txBody>
      </p:sp>
      <p:sp>
        <p:nvSpPr>
          <p:cNvPr id="80899" name="2 Marcador de contenido"/>
          <p:cNvSpPr>
            <a:spLocks noGrp="1"/>
          </p:cNvSpPr>
          <p:nvPr>
            <p:ph sz="quarter" idx="1"/>
          </p:nvPr>
        </p:nvSpPr>
        <p:spPr/>
        <p:txBody>
          <a:bodyPr>
            <a:normAutofit lnSpcReduction="10000"/>
          </a:bodyPr>
          <a:lstStyle/>
          <a:p>
            <a:pPr marL="274320" indent="-274320" eaLnBrk="1" fontAlgn="auto" hangingPunct="1">
              <a:spcAft>
                <a:spcPts val="0"/>
              </a:spcAft>
              <a:buFont typeface="Wingdings 3"/>
              <a:buChar char=""/>
              <a:defRPr/>
            </a:pPr>
            <a:r>
              <a:rPr lang="it-IT" b="1" dirty="0"/>
              <a:t>Villa Garzoni </a:t>
            </a:r>
            <a:r>
              <a:rPr lang="it-IT" dirty="0"/>
              <a:t>es una villa situada en Collodi, una fracción de Pescia, en la provincia de Pistoia.</a:t>
            </a:r>
          </a:p>
          <a:p>
            <a:pPr marL="274320" indent="-274320" eaLnBrk="1" fontAlgn="auto" hangingPunct="1">
              <a:spcAft>
                <a:spcPts val="0"/>
              </a:spcAft>
              <a:buFont typeface="Wingdings 3"/>
              <a:buChar char=""/>
              <a:defRPr/>
            </a:pPr>
            <a:r>
              <a:rPr lang="it-IT" dirty="0"/>
              <a:t>La villa, en un estilo típico de las casas de Lucca, tiene una historia centenaria: sube una colina en las casas de piedra rústica en el país, con el que ha mantenido una estrecha relación de interdependencia desde el principio: por ejemplo, dos calles pavimentadas pasando por la entrada principal del palacio fueron el único acceso al país. El complejo arquitectónico de la Villa y Collodi, afortunadamente ha mantenido intacto durante siglos y aún puede disfrutar del ambiente de tiempos pasados. </a:t>
            </a:r>
          </a:p>
          <a:p>
            <a:pPr marL="274320" indent="-274320" eaLnBrk="1" fontAlgn="auto" hangingPunct="1">
              <a:spcAft>
                <a:spcPts val="0"/>
              </a:spcAft>
              <a:buFont typeface="Wingdings 3"/>
              <a:buChar char=""/>
              <a:defRPr/>
            </a:pPr>
            <a:r>
              <a:rPr lang="it-IT" dirty="0"/>
              <a:t>). </a:t>
            </a:r>
            <a:endParaRPr lang="es-ES" dirty="0"/>
          </a:p>
        </p:txBody>
      </p:sp>
    </p:spTree>
    <p:extLst>
      <p:ext uri="{BB962C8B-B14F-4D97-AF65-F5344CB8AC3E}">
        <p14:creationId xmlns:p14="http://schemas.microsoft.com/office/powerpoint/2010/main" val="365954819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normAutofit fontScale="92500" lnSpcReduction="20000"/>
          </a:bodyPr>
          <a:lstStyle/>
          <a:p>
            <a:r>
              <a:rPr lang="es-ES" dirty="0"/>
              <a:t>El jardinero del complejo también el padre de Carlo Lorenzini, el autor de Las aventuras de Pinocho (mientras la madre realiza las funciones de camarera). </a:t>
            </a:r>
          </a:p>
          <a:p>
            <a:r>
              <a:rPr lang="es-ES" dirty="0"/>
              <a:t>El escritor pasó gran parte de su infancia en el castillo, como la llaman en la casa. Cuando quería elegir un seudónimo para su obra maestra, decidió llamar a su propio Collodi. </a:t>
            </a:r>
          </a:p>
          <a:p>
            <a:r>
              <a:rPr lang="es-ES" dirty="0"/>
              <a:t>El jardín, un maravilloso ejemplo de la organización de los espacios verdes de barroco tardío, se caracteriza por las sorpresas y efectos escénicos que forman parte de componer un conjunto único de gran coherencia de estilo decorativo. </a:t>
            </a:r>
          </a:p>
          <a:p>
            <a:r>
              <a:rPr lang="es-ES" dirty="0"/>
              <a:t>Su estilo es típico de la transición entre el manierismo y el barroco, con las sugerencias de la prensa francesa, que serán incorporados en otros parques importantes, como por ejemplo el Palacio Real de Caserta</a:t>
            </a:r>
          </a:p>
          <a:p>
            <a:endParaRPr lang="es-ES" dirty="0"/>
          </a:p>
        </p:txBody>
      </p:sp>
    </p:spTree>
    <p:extLst>
      <p:ext uri="{BB962C8B-B14F-4D97-AF65-F5344CB8AC3E}">
        <p14:creationId xmlns:p14="http://schemas.microsoft.com/office/powerpoint/2010/main" val="280514289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28625"/>
            <a:ext cx="7715200" cy="5727700"/>
          </a:xfrm>
        </p:spPr>
        <p:txBody>
          <a:bodyPr>
            <a:normAutofit lnSpcReduction="10000"/>
          </a:bodyPr>
          <a:lstStyle/>
          <a:p>
            <a:pPr>
              <a:buFont typeface="Wingdings 3"/>
              <a:buChar char=""/>
              <a:defRPr/>
            </a:pPr>
            <a:r>
              <a:rPr lang="es-ES" dirty="0"/>
              <a:t>Su estilo es típico de la transición entre el manierismo y el barroco, con las sugerencias de la prensa francesa, que serán incorporados en otros parques importantes, como por ejemplo el Palacio Real de Caserta</a:t>
            </a:r>
          </a:p>
          <a:p>
            <a:pPr marL="274320" indent="-274320" eaLnBrk="1" fontAlgn="auto" hangingPunct="1">
              <a:spcAft>
                <a:spcPts val="0"/>
              </a:spcAft>
              <a:buFont typeface="Wingdings 3"/>
              <a:buChar char=""/>
              <a:defRPr/>
            </a:pPr>
            <a:r>
              <a:rPr lang="es-ES" dirty="0"/>
              <a:t>El terreno se caracteriza por una fuerte pendiente, ha influido en el plan de organización del jardín, de hecho, el proyecto se basa en un eje central de simetría según una disposición de terrazas, un gran efecto dramático.</a:t>
            </a:r>
          </a:p>
          <a:p>
            <a:pPr>
              <a:buFont typeface="Wingdings 3"/>
              <a:buChar char=""/>
              <a:defRPr/>
            </a:pPr>
            <a:r>
              <a:rPr lang="es-ES" dirty="0"/>
              <a:t>Delante de la entrada, se colocan dos estatuas de la flauta de Pan y Flora Silvestres, se abre con un parterre de coloridos setos de boj formas geométricas, donde las flores han sido recientemente sustituido por la grava de color.</a:t>
            </a:r>
          </a:p>
          <a:p>
            <a:pPr>
              <a:buFont typeface="Wingdings 3"/>
              <a:buChar char=""/>
              <a:defRPr/>
            </a:pPr>
            <a:r>
              <a:rPr lang="es-ES" dirty="0"/>
              <a:t> </a:t>
            </a:r>
          </a:p>
        </p:txBody>
      </p:sp>
    </p:spTree>
    <p:extLst>
      <p:ext uri="{BB962C8B-B14F-4D97-AF65-F5344CB8AC3E}">
        <p14:creationId xmlns:p14="http://schemas.microsoft.com/office/powerpoint/2010/main" val="45380333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57188"/>
            <a:ext cx="7571184" cy="5799137"/>
          </a:xfrm>
        </p:spPr>
        <p:txBody>
          <a:bodyPr>
            <a:normAutofit/>
          </a:bodyPr>
          <a:lstStyle/>
          <a:p>
            <a:pPr marL="274320" indent="-274320" eaLnBrk="1" fontAlgn="auto" hangingPunct="1">
              <a:spcAft>
                <a:spcPts val="0"/>
              </a:spcAft>
              <a:buFont typeface="Wingdings 3"/>
              <a:buChar char=""/>
              <a:defRPr/>
            </a:pPr>
            <a:r>
              <a:rPr lang="es-ES" dirty="0"/>
              <a:t>. En la primera parte hay dos tanques circulares enriquecido con lirios de agua y salpicaduras de agua.</a:t>
            </a:r>
          </a:p>
          <a:p>
            <a:pPr marL="274320" indent="-274320" eaLnBrk="1" fontAlgn="auto" hangingPunct="1">
              <a:spcAft>
                <a:spcPts val="0"/>
              </a:spcAft>
              <a:buFont typeface="Wingdings 3"/>
              <a:buChar char=""/>
              <a:defRPr/>
            </a:pPr>
            <a:r>
              <a:rPr lang="es-ES" dirty="0"/>
              <a:t>. Una estatua de </a:t>
            </a:r>
            <a:r>
              <a:rPr lang="es-ES" i="1" dirty="0"/>
              <a:t>Diana</a:t>
            </a:r>
            <a:r>
              <a:rPr lang="es-ES" dirty="0"/>
              <a:t> y uno de </a:t>
            </a:r>
            <a:r>
              <a:rPr lang="es-ES" i="1" dirty="0"/>
              <a:t>Apolo</a:t>
            </a:r>
            <a:r>
              <a:rPr lang="es-ES" dirty="0"/>
              <a:t> introducir la segunda parte del Parterre, donde las flores están representados en la insignia de Garzoni. </a:t>
            </a:r>
          </a:p>
          <a:p>
            <a:pPr marL="274320" indent="-274320" eaLnBrk="1" fontAlgn="auto" hangingPunct="1">
              <a:spcAft>
                <a:spcPts val="0"/>
              </a:spcAft>
              <a:buFont typeface="Wingdings 3"/>
              <a:buChar char=""/>
              <a:defRPr/>
            </a:pPr>
            <a:r>
              <a:rPr lang="es-ES" dirty="0"/>
              <a:t>Todo el </a:t>
            </a:r>
            <a:r>
              <a:rPr lang="es-ES" i="1" dirty="0"/>
              <a:t>parterre</a:t>
            </a:r>
            <a:r>
              <a:rPr lang="es-ES" dirty="0"/>
              <a:t> está bordeado por un seto de boj imponer segundo topiaria podados. </a:t>
            </a:r>
          </a:p>
          <a:p>
            <a:pPr marL="274320" indent="-274320" eaLnBrk="1" fontAlgn="auto" hangingPunct="1">
              <a:spcAft>
                <a:spcPts val="0"/>
              </a:spcAft>
              <a:buFont typeface="Wingdings 3"/>
              <a:buChar char=""/>
              <a:defRPr/>
            </a:pPr>
            <a:r>
              <a:rPr lang="es-ES" dirty="0"/>
              <a:t>Al final se encuentra una majestuosa escalera de doble rampa tripartito, decorada con mosaicos de piedras de colores con diseños geométricos y nichos que albergan estatuas de terracota. </a:t>
            </a:r>
          </a:p>
          <a:p>
            <a:pPr marL="274320" indent="-274320" eaLnBrk="1" fontAlgn="auto" hangingPunct="1">
              <a:spcAft>
                <a:spcPts val="0"/>
              </a:spcAft>
              <a:buFont typeface="Wingdings 3"/>
              <a:buChar char=""/>
              <a:defRPr/>
            </a:pPr>
            <a:r>
              <a:rPr lang="es-ES" dirty="0"/>
              <a:t>Impresionante sigue la tendencia de toda la escalera. </a:t>
            </a:r>
          </a:p>
          <a:p>
            <a:pPr marL="274320" indent="-274320" eaLnBrk="1" fontAlgn="auto" hangingPunct="1">
              <a:spcAft>
                <a:spcPts val="0"/>
              </a:spcAft>
              <a:buFont typeface="Wingdings 3"/>
              <a:buChar char=""/>
              <a:defRPr/>
            </a:pPr>
            <a:endParaRPr lang="es-ES" dirty="0"/>
          </a:p>
        </p:txBody>
      </p:sp>
    </p:spTree>
    <p:extLst>
      <p:ext uri="{BB962C8B-B14F-4D97-AF65-F5344CB8AC3E}">
        <p14:creationId xmlns:p14="http://schemas.microsoft.com/office/powerpoint/2010/main" val="290138783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2 Marcador de contenido"/>
          <p:cNvSpPr>
            <a:spLocks noGrp="1"/>
          </p:cNvSpPr>
          <p:nvPr>
            <p:ph sz="quarter" idx="1"/>
          </p:nvPr>
        </p:nvSpPr>
        <p:spPr>
          <a:xfrm>
            <a:off x="457200" y="908050"/>
            <a:ext cx="7499176" cy="5521325"/>
          </a:xfrm>
        </p:spPr>
        <p:txBody>
          <a:bodyPr/>
          <a:lstStyle/>
          <a:p>
            <a:pPr eaLnBrk="1" hangingPunct="1"/>
            <a:r>
              <a:rPr lang="es-ES" sz="2400" dirty="0"/>
              <a:t>En movimiento ninfeo dall'andatura más o menos geométricas, se colocan las estatuas de </a:t>
            </a:r>
            <a:r>
              <a:rPr lang="es-ES" sz="2400" i="1" dirty="0"/>
              <a:t>Neptuno</a:t>
            </a:r>
            <a:r>
              <a:rPr lang="es-ES" sz="2400" dirty="0"/>
              <a:t> y </a:t>
            </a:r>
            <a:r>
              <a:rPr lang="es-ES" sz="2400" i="1" dirty="0"/>
              <a:t>Tritón,</a:t>
            </a:r>
            <a:r>
              <a:rPr lang="es-ES" sz="2400" dirty="0"/>
              <a:t> son los juegos importantes de rociadores de agua y los aviones que hacen un especial animado.. Se encuentran dispersas en numerosas estatuas de piedra y cerámica, algunas de las cuales se reproducen los oficios de la vida del campo. </a:t>
            </a:r>
          </a:p>
          <a:p>
            <a:pPr eaLnBrk="1" hangingPunct="1"/>
            <a:r>
              <a:rPr lang="es-ES" sz="2400" dirty="0"/>
              <a:t> El segundo desembarco en un extremo lleva a la estatua de </a:t>
            </a:r>
            <a:r>
              <a:rPr lang="es-ES" sz="2400" i="1" dirty="0"/>
              <a:t>Pomona,</a:t>
            </a:r>
            <a:r>
              <a:rPr lang="es-ES" sz="2400" dirty="0"/>
              <a:t> diosa protectora del jardín, ya través de un </a:t>
            </a:r>
            <a:r>
              <a:rPr lang="es-ES" sz="2400" i="1" dirty="0"/>
              <a:t>teatro verde,</a:t>
            </a:r>
            <a:r>
              <a:rPr lang="es-ES" sz="2400" dirty="0"/>
              <a:t> producidos por la vegetación a través de setos de boj y especialmente moldeado con estatuas originales de las Musas.</a:t>
            </a:r>
          </a:p>
        </p:txBody>
      </p:sp>
    </p:spTree>
    <p:extLst>
      <p:ext uri="{BB962C8B-B14F-4D97-AF65-F5344CB8AC3E}">
        <p14:creationId xmlns:p14="http://schemas.microsoft.com/office/powerpoint/2010/main" val="248245240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2 Marcador de contenido"/>
          <p:cNvSpPr>
            <a:spLocks noGrp="1"/>
          </p:cNvSpPr>
          <p:nvPr>
            <p:ph sz="quarter" idx="1"/>
          </p:nvPr>
        </p:nvSpPr>
        <p:spPr>
          <a:xfrm>
            <a:off x="457200" y="428625"/>
            <a:ext cx="7571184" cy="5727700"/>
          </a:xfrm>
        </p:spPr>
        <p:txBody>
          <a:bodyPr>
            <a:normAutofit lnSpcReduction="10000"/>
          </a:bodyPr>
          <a:lstStyle/>
          <a:p>
            <a:pPr eaLnBrk="1" hangingPunct="1"/>
            <a:r>
              <a:rPr lang="es-ES" sz="2400" dirty="0"/>
              <a:t>El eje central continúa a lo largo de una cascada escalonada, que culmina con una estatua de la Fama, cuyo cuerno de la abundancia vierte el agua antes de su vertido al torrente desemboca en un semi-piscina circular, todo está conectado a un bosque denso , cortado horizontalmente por caminos, dos de los cuales siguen llegando a un bosque de bambú, el otro, después de cruzar un puente pérgola en forma de las aberturas de las vacas con los ojos, llega a un laberinto, coronado por un túnel abovedado de la vegetación </a:t>
            </a:r>
          </a:p>
          <a:p>
            <a:pPr eaLnBrk="1" hangingPunct="1"/>
            <a:r>
              <a:rPr lang="es-ES" sz="2400" dirty="0"/>
              <a:t>En esta zona hay también un edificio para baños, antes de retiro religioso. </a:t>
            </a:r>
          </a:p>
          <a:p>
            <a:pPr eaLnBrk="1" hangingPunct="1"/>
            <a:r>
              <a:rPr lang="es-ES" sz="2400" dirty="0"/>
              <a:t>El jardín ha sido recientemente renovado con un documental en las descripciones y los modelos derivados del tratado. </a:t>
            </a:r>
            <a:r>
              <a:rPr lang="es-ES" sz="2400" b="1" dirty="0"/>
              <a:t> </a:t>
            </a:r>
          </a:p>
        </p:txBody>
      </p:sp>
    </p:spTree>
    <p:extLst>
      <p:ext uri="{BB962C8B-B14F-4D97-AF65-F5344CB8AC3E}">
        <p14:creationId xmlns:p14="http://schemas.microsoft.com/office/powerpoint/2010/main" val="6098780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Villa garzoni.-ingres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236541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3 Imagen" descr="Parco di Pinochio.-Collod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375701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Villa Garzoni.-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2875" y="0"/>
            <a:ext cx="9286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850803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Villa Garzoni.-giardini bassi con entra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547746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Villa Garzoni.-x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884336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Villa Garzoni.-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045176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Villa Garzoni.-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892593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Villa Garzoni.-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432721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Villa Garzoni.-x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67397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Villa Garzoni.-x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465601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Villa Garzoni.-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170417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Vila Garzoni.-Collodi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114862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Villa_garzoni_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293269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1 Título"/>
          <p:cNvSpPr>
            <a:spLocks noGrp="1"/>
          </p:cNvSpPr>
          <p:nvPr>
            <p:ph type="title"/>
          </p:nvPr>
        </p:nvSpPr>
        <p:spPr>
          <a:xfrm>
            <a:off x="457200" y="152400"/>
            <a:ext cx="8229600" cy="704850"/>
          </a:xfrm>
        </p:spPr>
        <p:txBody>
          <a:bodyPr/>
          <a:lstStyle/>
          <a:p>
            <a:pPr eaLnBrk="1" hangingPunct="1"/>
            <a:r>
              <a:rPr lang="es-ES" dirty="0"/>
              <a:t>VILLA GROCK</a:t>
            </a:r>
          </a:p>
        </p:txBody>
      </p:sp>
      <p:sp>
        <p:nvSpPr>
          <p:cNvPr id="117763" name="2 Marcador de contenido"/>
          <p:cNvSpPr>
            <a:spLocks noGrp="1"/>
          </p:cNvSpPr>
          <p:nvPr>
            <p:ph sz="quarter" idx="1"/>
          </p:nvPr>
        </p:nvSpPr>
        <p:spPr>
          <a:xfrm>
            <a:off x="457200" y="1000125"/>
            <a:ext cx="7571184" cy="6357938"/>
          </a:xfrm>
        </p:spPr>
        <p:txBody>
          <a:bodyPr/>
          <a:lstStyle/>
          <a:p>
            <a:pPr eaLnBrk="1" hangingPunct="1"/>
            <a:r>
              <a:rPr lang="es-ES" sz="2400" b="1" dirty="0"/>
              <a:t>Grock,</a:t>
            </a:r>
            <a:r>
              <a:rPr lang="es-ES" sz="2400" dirty="0"/>
              <a:t> nombre artístico de </a:t>
            </a:r>
            <a:r>
              <a:rPr lang="es-ES" sz="2400" b="1" dirty="0"/>
              <a:t>Charles Adrien Wettach</a:t>
            </a:r>
            <a:r>
              <a:rPr lang="es-ES" sz="2400" dirty="0"/>
              <a:t> (Reconvilier, Suiza, 10 de enero 1880 - Imperia,14 de julio de 1959) era un payaso en Suiza. </a:t>
            </a:r>
          </a:p>
          <a:p>
            <a:pPr eaLnBrk="1" hangingPunct="1"/>
            <a:r>
              <a:rPr lang="es-ES" sz="2400" b="1" dirty="0"/>
              <a:t>"Yo</a:t>
            </a:r>
            <a:r>
              <a:rPr lang="es-ES" sz="2400" dirty="0"/>
              <a:t> soy el resultado de medio siglo de la observación y la persistencia, el deseo de mejorar lo que ya era perfecto.</a:t>
            </a:r>
            <a:r>
              <a:rPr lang="es-ES" sz="2400" b="1" dirty="0"/>
              <a:t>»</a:t>
            </a:r>
            <a:r>
              <a:rPr lang="es-ES" sz="2400" dirty="0"/>
              <a:t> Estoy convencido de que he logrado </a:t>
            </a:r>
            <a:r>
              <a:rPr lang="es-ES" sz="2400" b="1" dirty="0"/>
              <a:t>"</a:t>
            </a:r>
            <a:r>
              <a:rPr lang="es-ES" sz="2400" dirty="0"/>
              <a:t> También fue la estrella de tres películas, </a:t>
            </a:r>
            <a:r>
              <a:rPr lang="es-ES" sz="2400" i="1" dirty="0"/>
              <a:t>la película Son de primera clase</a:t>
            </a:r>
            <a:r>
              <a:rPr lang="es-ES" sz="2400" dirty="0"/>
              <a:t> (1926), </a:t>
            </a:r>
            <a:r>
              <a:rPr lang="es-ES" sz="2400" i="1" dirty="0"/>
              <a:t>presenta Crock </a:t>
            </a:r>
            <a:r>
              <a:rPr lang="es-ES" sz="2400" dirty="0"/>
              <a:t>(1931) y </a:t>
            </a:r>
            <a:r>
              <a:rPr lang="es-ES" sz="2400" i="1" dirty="0"/>
              <a:t>Adiós, Mr. Crock</a:t>
            </a:r>
            <a:r>
              <a:rPr lang="es-ES" sz="2400" dirty="0"/>
              <a:t> (1950). </a:t>
            </a:r>
          </a:p>
          <a:p>
            <a:pPr eaLnBrk="1" hangingPunct="1"/>
            <a:r>
              <a:rPr lang="es-ES" sz="2400" dirty="0"/>
              <a:t>En 1950, argumentando que le trajo enormes costos casi en quiebra (después de haber sido la cantante mejor pagado de Europa) creó su propio circo en el que empezó a mover la cantante Caterina Valente.</a:t>
            </a:r>
          </a:p>
        </p:txBody>
      </p:sp>
    </p:spTree>
    <p:extLst>
      <p:ext uri="{BB962C8B-B14F-4D97-AF65-F5344CB8AC3E}">
        <p14:creationId xmlns:p14="http://schemas.microsoft.com/office/powerpoint/2010/main" val="105373168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2 Marcador de contenido"/>
          <p:cNvSpPr>
            <a:spLocks noGrp="1"/>
          </p:cNvSpPr>
          <p:nvPr>
            <p:ph sz="quarter" idx="1"/>
          </p:nvPr>
        </p:nvSpPr>
        <p:spPr>
          <a:xfrm>
            <a:off x="457200" y="549275"/>
            <a:ext cx="7571184" cy="5607050"/>
          </a:xfrm>
        </p:spPr>
        <p:txBody>
          <a:bodyPr/>
          <a:lstStyle/>
          <a:p>
            <a:r>
              <a:rPr lang="es-ES" sz="2400" dirty="0"/>
              <a:t>El gran éxito del programa permitió a la artista para compensar las grandes sumas de dinero invertido en la empresa. </a:t>
            </a:r>
          </a:p>
          <a:p>
            <a:r>
              <a:rPr lang="es-ES" sz="2400" dirty="0"/>
              <a:t>En 1953, durante una actuación en Vevey (Suiza) también disfrutó de Charlie Chaplin. </a:t>
            </a:r>
          </a:p>
          <a:p>
            <a:r>
              <a:rPr lang="es-ES" sz="2400" dirty="0"/>
              <a:t>En 1954, a los 74 años, dio el último adiós a la pista, retirándose en el silencio de la amada Villa Blanca (ahora conocida como Villa Crock) de Imperia, en Liguria, donde murió a la edad de setenta y nueve años. </a:t>
            </a:r>
          </a:p>
          <a:p>
            <a:endParaRPr lang="es-ES" dirty="0"/>
          </a:p>
          <a:p>
            <a:endParaRPr lang="es-ES" dirty="0"/>
          </a:p>
        </p:txBody>
      </p:sp>
    </p:spTree>
    <p:extLst>
      <p:ext uri="{BB962C8B-B14F-4D97-AF65-F5344CB8AC3E}">
        <p14:creationId xmlns:p14="http://schemas.microsoft.com/office/powerpoint/2010/main" val="40310775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Villa Groc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442506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Villa Groc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882443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Villa Grock.-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150434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Villa Grock.-Imper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833393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Villa Grock.-Imperi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752472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Título"/>
          <p:cNvSpPr>
            <a:spLocks noGrp="1"/>
          </p:cNvSpPr>
          <p:nvPr>
            <p:ph type="title"/>
          </p:nvPr>
        </p:nvSpPr>
        <p:spPr/>
        <p:txBody>
          <a:bodyPr/>
          <a:lstStyle/>
          <a:p>
            <a:pPr eaLnBrk="1" hangingPunct="1"/>
            <a:r>
              <a:rPr lang="es-ES" dirty="0"/>
              <a:t>VILLA MELZI</a:t>
            </a:r>
          </a:p>
        </p:txBody>
      </p:sp>
      <p:sp>
        <p:nvSpPr>
          <p:cNvPr id="124931" name="2 Marcador de contenido"/>
          <p:cNvSpPr>
            <a:spLocks noGrp="1"/>
          </p:cNvSpPr>
          <p:nvPr>
            <p:ph sz="quarter" idx="1"/>
          </p:nvPr>
        </p:nvSpPr>
        <p:spPr/>
        <p:txBody>
          <a:bodyPr/>
          <a:lstStyle/>
          <a:p>
            <a:pPr eaLnBrk="1" hangingPunct="1"/>
            <a:r>
              <a:rPr lang="es-ES" sz="2400" dirty="0"/>
              <a:t>La Villa Melzi, en el Bellagio fue construido en el estilo neoclásico por el arquitecto Giocondo Albertolli en 1808-10 como la residencia de verano de Francesco Melzi quien había sido vicepresidente de la República Italiana napoleónica..</a:t>
            </a:r>
          </a:p>
          <a:p>
            <a:pPr eaLnBrk="1" hangingPunct="1"/>
            <a:r>
              <a:rPr lang="es-ES" sz="2400" dirty="0"/>
              <a:t> El parque incluye un invernadero de naranjos, una capilla, estatuas y un jardín japonés, y se planta, como a menudo en el lago de Como, con rododendros enorme. </a:t>
            </a:r>
          </a:p>
          <a:p>
            <a:pPr eaLnBrk="1" hangingPunct="1"/>
            <a:r>
              <a:rPr lang="es-ES" sz="2400" dirty="0"/>
              <a:t>Huéspedes del siglo XIX en la Villa incluye Stendhal y Franz Liszt.</a:t>
            </a:r>
          </a:p>
        </p:txBody>
      </p:sp>
    </p:spTree>
    <p:extLst>
      <p:ext uri="{BB962C8B-B14F-4D97-AF65-F5344CB8AC3E}">
        <p14:creationId xmlns:p14="http://schemas.microsoft.com/office/powerpoint/2010/main" val="140619533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Villa Melzi d´Eril.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251814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Villa Melzi.-6.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658224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Vila Melzi.-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933917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Villa Melzi.-Bellagi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99847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Villa Melz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534372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Villa Melzi d´Eryl 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240003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Villa Melzi.-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426198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Villa Melzi.-8.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695702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Villa Melzi.-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92864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Villa Melzi.-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524646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Villa Melzi.-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738262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Villa Melzi.-Bellagi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303246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Villa Melzi.-9.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353877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Villa Melzi.-Bellagi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088955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Título"/>
          <p:cNvSpPr>
            <a:spLocks noGrp="1"/>
          </p:cNvSpPr>
          <p:nvPr>
            <p:ph type="title"/>
          </p:nvPr>
        </p:nvSpPr>
        <p:spPr/>
        <p:txBody>
          <a:bodyPr/>
          <a:lstStyle/>
          <a:p>
            <a:pPr eaLnBrk="1" hangingPunct="1"/>
            <a:r>
              <a:rPr lang="es-ES" dirty="0"/>
              <a:t>VILLA MONASTERO</a:t>
            </a:r>
          </a:p>
        </p:txBody>
      </p:sp>
      <p:sp>
        <p:nvSpPr>
          <p:cNvPr id="140291" name="2 Marcador de contenido"/>
          <p:cNvSpPr>
            <a:spLocks noGrp="1"/>
          </p:cNvSpPr>
          <p:nvPr>
            <p:ph sz="quarter" idx="1"/>
          </p:nvPr>
        </p:nvSpPr>
        <p:spPr/>
        <p:txBody>
          <a:bodyPr>
            <a:normAutofit fontScale="92500"/>
          </a:bodyPr>
          <a:lstStyle/>
          <a:p>
            <a:pPr eaLnBrk="1" hangingPunct="1"/>
            <a:r>
              <a:rPr lang="es-ES" sz="2400" dirty="0"/>
              <a:t>Un monasterio Cistercense, Santa María, se sabe que han estado en este sitio desde 1208. </a:t>
            </a:r>
          </a:p>
          <a:p>
            <a:pPr eaLnBrk="1" hangingPunct="1"/>
            <a:r>
              <a:rPr lang="es-ES" sz="2400" dirty="0"/>
              <a:t>Fue vendido en 1569 y de la familia Mornico construyó una villa. </a:t>
            </a:r>
          </a:p>
          <a:p>
            <a:pPr eaLnBrk="1" hangingPunct="1"/>
            <a:r>
              <a:rPr lang="es-ES" sz="2400" dirty="0"/>
              <a:t>Esto fue cambiado mucho en el siglo XIX y desde 1953 ha sido un centro cultural y científico internacional. </a:t>
            </a:r>
          </a:p>
          <a:p>
            <a:pPr eaLnBrk="1" hangingPunct="1"/>
            <a:r>
              <a:rPr lang="es-ES" sz="2400" dirty="0"/>
              <a:t>El jardín es en terrazas y fue plantado por un austriaco (Walter Kress) en el siglo XX.</a:t>
            </a:r>
          </a:p>
          <a:p>
            <a:pPr eaLnBrk="1" hangingPunct="1"/>
            <a:r>
              <a:rPr lang="es-ES" sz="2400" dirty="0"/>
              <a:t>Construyó una galería frente al mar y un pabellón morisco, que revela su interés en el estilo mixto.</a:t>
            </a:r>
            <a:br>
              <a:rPr lang="es-ES" sz="2400" dirty="0"/>
            </a:br>
            <a:br>
              <a:rPr lang="es-ES" sz="2400" dirty="0"/>
            </a:br>
            <a:endParaRPr lang="es-ES" sz="2400" dirty="0"/>
          </a:p>
          <a:p>
            <a:pPr eaLnBrk="1" hangingPunct="1"/>
            <a:endParaRPr lang="es-ES" dirty="0"/>
          </a:p>
        </p:txBody>
      </p:sp>
    </p:spTree>
    <p:extLst>
      <p:ext uri="{BB962C8B-B14F-4D97-AF65-F5344CB8AC3E}">
        <p14:creationId xmlns:p14="http://schemas.microsoft.com/office/powerpoint/2010/main" val="250615257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Villa Monastero Varenna_0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178489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Villa_monastero Varen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127119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Villa monaster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93182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Villa Monastero .-Varenn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285199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Villa Monastero-Jim &amp; Sa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8233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Villa Monaster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724763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Villa Monastero-stairs to lak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314200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TotalTime>
  <Words>3675</Words>
  <Application>Microsoft Office PowerPoint</Application>
  <PresentationFormat>Presentación en pantalla (4:3)</PresentationFormat>
  <Paragraphs>336</Paragraphs>
  <Slides>139</Slides>
  <Notes>105</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139</vt:i4>
      </vt:variant>
    </vt:vector>
  </HeadingPairs>
  <TitlesOfParts>
    <vt:vector size="145" baseType="lpstr">
      <vt:lpstr>Calibri</vt:lpstr>
      <vt:lpstr>Century Schoolbook</vt:lpstr>
      <vt:lpstr>Wingdings</vt:lpstr>
      <vt:lpstr>Wingdings 2</vt:lpstr>
      <vt:lpstr>Wingdings 3</vt:lpstr>
      <vt:lpstr>Default Theme</vt:lpstr>
      <vt:lpstr>EUROPA.-LA VUELTA AL MUNDO EN 885 JARDINES.-ITALIAN GARDENS.-  JARDINES DE  VILLAS .-F </vt:lpstr>
      <vt:lpstr>REGGIA di COLORNO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REGGIA di CASERTA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REGGIA di VENARIA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ADRIANA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DURAZZO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ERBA.-FARNESE</vt:lpstr>
      <vt:lpstr>Presentación de PowerPoint</vt:lpstr>
      <vt:lpstr>Presentación de PowerPoint</vt:lpstr>
      <vt:lpstr>Presentación de PowerPoint</vt:lpstr>
      <vt:lpstr>Presentación de PowerPoint</vt:lpstr>
      <vt:lpstr>Presentación de PowerPoint</vt:lpstr>
      <vt:lpstr>VILLA FARNESE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GARZONI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GROCK</vt:lpstr>
      <vt:lpstr>Presentación de PowerPoint</vt:lpstr>
      <vt:lpstr>Presentación de PowerPoint</vt:lpstr>
      <vt:lpstr>Presentación de PowerPoint</vt:lpstr>
      <vt:lpstr>Presentación de PowerPoint</vt:lpstr>
      <vt:lpstr>Presentación de PowerPoint</vt:lpstr>
      <vt:lpstr>Presentación de PowerPoint</vt:lpstr>
      <vt:lpstr>VILLA MELZI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MONASTERO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17</cp:revision>
  <dcterms:created xsi:type="dcterms:W3CDTF">2013-09-08T06:06:48Z</dcterms:created>
  <dcterms:modified xsi:type="dcterms:W3CDTF">2018-03-12T15:51:16Z</dcterms:modified>
</cp:coreProperties>
</file>