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2"/>
  </p:notesMasterIdLst>
  <p:sldIdLst>
    <p:sldId id="256" r:id="rId2"/>
    <p:sldId id="354" r:id="rId3"/>
    <p:sldId id="355" r:id="rId4"/>
    <p:sldId id="357" r:id="rId5"/>
    <p:sldId id="356" r:id="rId6"/>
    <p:sldId id="358"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4" r:id="rId23"/>
    <p:sldId id="275" r:id="rId24"/>
    <p:sldId id="276" r:id="rId25"/>
    <p:sldId id="277" r:id="rId26"/>
    <p:sldId id="278" r:id="rId27"/>
    <p:sldId id="279" r:id="rId28"/>
    <p:sldId id="280" r:id="rId29"/>
    <p:sldId id="281"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359" r:id="rId47"/>
    <p:sldId id="360" r:id="rId48"/>
    <p:sldId id="361" r:id="rId49"/>
    <p:sldId id="362" r:id="rId50"/>
    <p:sldId id="363" r:id="rId51"/>
    <p:sldId id="364" r:id="rId52"/>
    <p:sldId id="365" r:id="rId53"/>
    <p:sldId id="366" r:id="rId54"/>
    <p:sldId id="367" r:id="rId55"/>
    <p:sldId id="368" r:id="rId56"/>
    <p:sldId id="369" r:id="rId57"/>
    <p:sldId id="299" r:id="rId58"/>
    <p:sldId id="300" r:id="rId59"/>
    <p:sldId id="301" r:id="rId60"/>
    <p:sldId id="302" r:id="rId61"/>
    <p:sldId id="303" r:id="rId62"/>
    <p:sldId id="304" r:id="rId63"/>
    <p:sldId id="305" r:id="rId64"/>
    <p:sldId id="306" r:id="rId65"/>
    <p:sldId id="307" r:id="rId66"/>
    <p:sldId id="308" r:id="rId67"/>
    <p:sldId id="309" r:id="rId68"/>
    <p:sldId id="310" r:id="rId69"/>
    <p:sldId id="312" r:id="rId70"/>
    <p:sldId id="313" r:id="rId71"/>
    <p:sldId id="314" r:id="rId72"/>
    <p:sldId id="315" r:id="rId73"/>
    <p:sldId id="316" r:id="rId74"/>
    <p:sldId id="317" r:id="rId75"/>
    <p:sldId id="318" r:id="rId76"/>
    <p:sldId id="319" r:id="rId77"/>
    <p:sldId id="320" r:id="rId78"/>
    <p:sldId id="321" r:id="rId79"/>
    <p:sldId id="322" r:id="rId80"/>
    <p:sldId id="323" r:id="rId81"/>
    <p:sldId id="324" r:id="rId82"/>
    <p:sldId id="371" r:id="rId83"/>
    <p:sldId id="372" r:id="rId84"/>
    <p:sldId id="373" r:id="rId85"/>
    <p:sldId id="374" r:id="rId86"/>
    <p:sldId id="325" r:id="rId87"/>
    <p:sldId id="326" r:id="rId88"/>
    <p:sldId id="327" r:id="rId89"/>
    <p:sldId id="328" r:id="rId90"/>
    <p:sldId id="329" r:id="rId91"/>
    <p:sldId id="330" r:id="rId92"/>
    <p:sldId id="333" r:id="rId93"/>
    <p:sldId id="331" r:id="rId94"/>
    <p:sldId id="332" r:id="rId95"/>
    <p:sldId id="334" r:id="rId96"/>
    <p:sldId id="335" r:id="rId97"/>
    <p:sldId id="336" r:id="rId98"/>
    <p:sldId id="337" r:id="rId99"/>
    <p:sldId id="338" r:id="rId100"/>
    <p:sldId id="339" r:id="rId101"/>
    <p:sldId id="340" r:id="rId102"/>
    <p:sldId id="342" r:id="rId103"/>
    <p:sldId id="343" r:id="rId104"/>
    <p:sldId id="344" r:id="rId105"/>
    <p:sldId id="345" r:id="rId106"/>
    <p:sldId id="346" r:id="rId107"/>
    <p:sldId id="347" r:id="rId108"/>
    <p:sldId id="348" r:id="rId109"/>
    <p:sldId id="349" r:id="rId110"/>
    <p:sldId id="370"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B13B3F-CDC5-4186-BF35-3544015EE65A}"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DE5084-7BBB-4389-BF6C-77BC75ED7BE2}" type="slidenum">
              <a:rPr lang="es-ES" smtClean="0"/>
              <a:t>‹Nº›</a:t>
            </a:fld>
            <a:endParaRPr lang="es-ES" dirty="0"/>
          </a:p>
        </p:txBody>
      </p:sp>
    </p:spTree>
    <p:extLst>
      <p:ext uri="{BB962C8B-B14F-4D97-AF65-F5344CB8AC3E}">
        <p14:creationId xmlns:p14="http://schemas.microsoft.com/office/powerpoint/2010/main" val="3205125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Vasterival.-Greta-Sturdza</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7</a:t>
            </a:fld>
            <a:endParaRPr lang="es-ES" dirty="0"/>
          </a:p>
        </p:txBody>
      </p:sp>
    </p:spTree>
    <p:extLst>
      <p:ext uri="{BB962C8B-B14F-4D97-AF65-F5344CB8AC3E}">
        <p14:creationId xmlns:p14="http://schemas.microsoft.com/office/powerpoint/2010/main" val="1945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8</a:t>
            </a:fld>
            <a:endParaRPr lang="es-ES" dirty="0"/>
          </a:p>
        </p:txBody>
      </p:sp>
    </p:spTree>
    <p:extLst>
      <p:ext uri="{BB962C8B-B14F-4D97-AF65-F5344CB8AC3E}">
        <p14:creationId xmlns:p14="http://schemas.microsoft.com/office/powerpoint/2010/main" val="2651710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9</a:t>
            </a:fld>
            <a:endParaRPr lang="es-ES" dirty="0"/>
          </a:p>
        </p:txBody>
      </p:sp>
    </p:spTree>
    <p:extLst>
      <p:ext uri="{BB962C8B-B14F-4D97-AF65-F5344CB8AC3E}">
        <p14:creationId xmlns:p14="http://schemas.microsoft.com/office/powerpoint/2010/main" val="140205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10</a:t>
            </a:fld>
            <a:endParaRPr lang="es-ES" dirty="0"/>
          </a:p>
        </p:txBody>
      </p:sp>
    </p:spTree>
    <p:extLst>
      <p:ext uri="{BB962C8B-B14F-4D97-AF65-F5344CB8AC3E}">
        <p14:creationId xmlns:p14="http://schemas.microsoft.com/office/powerpoint/2010/main" val="1953802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11</a:t>
            </a:fld>
            <a:endParaRPr lang="es-ES" dirty="0"/>
          </a:p>
        </p:txBody>
      </p:sp>
    </p:spTree>
    <p:extLst>
      <p:ext uri="{BB962C8B-B14F-4D97-AF65-F5344CB8AC3E}">
        <p14:creationId xmlns:p14="http://schemas.microsoft.com/office/powerpoint/2010/main" val="3882721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12</a:t>
            </a:fld>
            <a:endParaRPr lang="es-ES" dirty="0"/>
          </a:p>
        </p:txBody>
      </p:sp>
    </p:spTree>
    <p:extLst>
      <p:ext uri="{BB962C8B-B14F-4D97-AF65-F5344CB8AC3E}">
        <p14:creationId xmlns:p14="http://schemas.microsoft.com/office/powerpoint/2010/main" val="1255772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13</a:t>
            </a:fld>
            <a:endParaRPr lang="es-ES" dirty="0"/>
          </a:p>
        </p:txBody>
      </p:sp>
    </p:spTree>
    <p:extLst>
      <p:ext uri="{BB962C8B-B14F-4D97-AF65-F5344CB8AC3E}">
        <p14:creationId xmlns:p14="http://schemas.microsoft.com/office/powerpoint/2010/main" val="2112274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14</a:t>
            </a:fld>
            <a:endParaRPr lang="es-ES" dirty="0"/>
          </a:p>
        </p:txBody>
      </p:sp>
    </p:spTree>
    <p:extLst>
      <p:ext uri="{BB962C8B-B14F-4D97-AF65-F5344CB8AC3E}">
        <p14:creationId xmlns:p14="http://schemas.microsoft.com/office/powerpoint/2010/main" val="2818267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15</a:t>
            </a:fld>
            <a:endParaRPr lang="es-ES" dirty="0"/>
          </a:p>
        </p:txBody>
      </p:sp>
    </p:spTree>
    <p:extLst>
      <p:ext uri="{BB962C8B-B14F-4D97-AF65-F5344CB8AC3E}">
        <p14:creationId xmlns:p14="http://schemas.microsoft.com/office/powerpoint/2010/main" val="3399755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17</a:t>
            </a:fld>
            <a:endParaRPr lang="es-ES" dirty="0"/>
          </a:p>
        </p:txBody>
      </p:sp>
    </p:spTree>
    <p:extLst>
      <p:ext uri="{BB962C8B-B14F-4D97-AF65-F5344CB8AC3E}">
        <p14:creationId xmlns:p14="http://schemas.microsoft.com/office/powerpoint/2010/main" val="614161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18</a:t>
            </a:fld>
            <a:endParaRPr lang="es-ES" dirty="0"/>
          </a:p>
        </p:txBody>
      </p:sp>
    </p:spTree>
    <p:extLst>
      <p:ext uri="{BB962C8B-B14F-4D97-AF65-F5344CB8AC3E}">
        <p14:creationId xmlns:p14="http://schemas.microsoft.com/office/powerpoint/2010/main" val="2537127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19</a:t>
            </a:fld>
            <a:endParaRPr lang="es-ES" dirty="0"/>
          </a:p>
        </p:txBody>
      </p:sp>
    </p:spTree>
    <p:extLst>
      <p:ext uri="{BB962C8B-B14F-4D97-AF65-F5344CB8AC3E}">
        <p14:creationId xmlns:p14="http://schemas.microsoft.com/office/powerpoint/2010/main" val="272904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20</a:t>
            </a:fld>
            <a:endParaRPr lang="es-ES" dirty="0"/>
          </a:p>
        </p:txBody>
      </p:sp>
    </p:spTree>
    <p:extLst>
      <p:ext uri="{BB962C8B-B14F-4D97-AF65-F5344CB8AC3E}">
        <p14:creationId xmlns:p14="http://schemas.microsoft.com/office/powerpoint/2010/main" val="3385546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21</a:t>
            </a:fld>
            <a:endParaRPr lang="es-ES" dirty="0"/>
          </a:p>
        </p:txBody>
      </p:sp>
    </p:spTree>
    <p:extLst>
      <p:ext uri="{BB962C8B-B14F-4D97-AF65-F5344CB8AC3E}">
        <p14:creationId xmlns:p14="http://schemas.microsoft.com/office/powerpoint/2010/main" val="3833821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22</a:t>
            </a:fld>
            <a:endParaRPr lang="es-ES" dirty="0"/>
          </a:p>
        </p:txBody>
      </p:sp>
    </p:spTree>
    <p:extLst>
      <p:ext uri="{BB962C8B-B14F-4D97-AF65-F5344CB8AC3E}">
        <p14:creationId xmlns:p14="http://schemas.microsoft.com/office/powerpoint/2010/main" val="1323701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24</a:t>
            </a:fld>
            <a:endParaRPr lang="es-ES" dirty="0"/>
          </a:p>
        </p:txBody>
      </p:sp>
    </p:spTree>
    <p:extLst>
      <p:ext uri="{BB962C8B-B14F-4D97-AF65-F5344CB8AC3E}">
        <p14:creationId xmlns:p14="http://schemas.microsoft.com/office/powerpoint/2010/main" val="1918729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r>
              <a:rPr lang="es-ES" dirty="0"/>
              <a:t>.-Acer color caramelo</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25</a:t>
            </a:fld>
            <a:endParaRPr lang="es-ES" dirty="0"/>
          </a:p>
        </p:txBody>
      </p:sp>
    </p:spTree>
    <p:extLst>
      <p:ext uri="{BB962C8B-B14F-4D97-AF65-F5344CB8AC3E}">
        <p14:creationId xmlns:p14="http://schemas.microsoft.com/office/powerpoint/2010/main" val="512949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26</a:t>
            </a:fld>
            <a:endParaRPr lang="es-ES" dirty="0"/>
          </a:p>
        </p:txBody>
      </p:sp>
    </p:spTree>
    <p:extLst>
      <p:ext uri="{BB962C8B-B14F-4D97-AF65-F5344CB8AC3E}">
        <p14:creationId xmlns:p14="http://schemas.microsoft.com/office/powerpoint/2010/main" val="1252830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Vasterival.-Anemones del bosque</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27</a:t>
            </a:fld>
            <a:endParaRPr lang="es-ES" dirty="0"/>
          </a:p>
        </p:txBody>
      </p:sp>
    </p:spTree>
    <p:extLst>
      <p:ext uri="{BB962C8B-B14F-4D97-AF65-F5344CB8AC3E}">
        <p14:creationId xmlns:p14="http://schemas.microsoft.com/office/powerpoint/2010/main" val="2230559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Vasterival.-Camelia Donation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28</a:t>
            </a:fld>
            <a:endParaRPr lang="es-ES" dirty="0"/>
          </a:p>
        </p:txBody>
      </p:sp>
    </p:spTree>
    <p:extLst>
      <p:ext uri="{BB962C8B-B14F-4D97-AF65-F5344CB8AC3E}">
        <p14:creationId xmlns:p14="http://schemas.microsoft.com/office/powerpoint/2010/main" val="2872883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Vasterival.-Helleboro de Corcega</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29</a:t>
            </a:fld>
            <a:endParaRPr lang="es-ES" dirty="0"/>
          </a:p>
        </p:txBody>
      </p:sp>
    </p:spTree>
    <p:extLst>
      <p:ext uri="{BB962C8B-B14F-4D97-AF65-F5344CB8AC3E}">
        <p14:creationId xmlns:p14="http://schemas.microsoft.com/office/powerpoint/2010/main" val="1113227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Vasterival.-Helleboros</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30</a:t>
            </a:fld>
            <a:endParaRPr lang="es-ES" dirty="0"/>
          </a:p>
        </p:txBody>
      </p:sp>
    </p:spTree>
    <p:extLst>
      <p:ext uri="{BB962C8B-B14F-4D97-AF65-F5344CB8AC3E}">
        <p14:creationId xmlns:p14="http://schemas.microsoft.com/office/powerpoint/2010/main" val="845793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31</a:t>
            </a:fld>
            <a:endParaRPr lang="es-ES" dirty="0"/>
          </a:p>
        </p:txBody>
      </p:sp>
    </p:spTree>
    <p:extLst>
      <p:ext uri="{BB962C8B-B14F-4D97-AF65-F5344CB8AC3E}">
        <p14:creationId xmlns:p14="http://schemas.microsoft.com/office/powerpoint/2010/main" val="2394011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Vasterival.-Lysichiton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32</a:t>
            </a:fld>
            <a:endParaRPr lang="es-ES" dirty="0"/>
          </a:p>
        </p:txBody>
      </p:sp>
    </p:spTree>
    <p:extLst>
      <p:ext uri="{BB962C8B-B14F-4D97-AF65-F5344CB8AC3E}">
        <p14:creationId xmlns:p14="http://schemas.microsoft.com/office/powerpoint/2010/main" val="21231459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33</a:t>
            </a:fld>
            <a:endParaRPr lang="es-ES" dirty="0"/>
          </a:p>
        </p:txBody>
      </p:sp>
    </p:spTree>
    <p:extLst>
      <p:ext uri="{BB962C8B-B14F-4D97-AF65-F5344CB8AC3E}">
        <p14:creationId xmlns:p14="http://schemas.microsoft.com/office/powerpoint/2010/main" val="1891982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Vasterival.-Narcisos</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34</a:t>
            </a:fld>
            <a:endParaRPr lang="es-ES" dirty="0"/>
          </a:p>
        </p:txBody>
      </p:sp>
    </p:spTree>
    <p:extLst>
      <p:ext uri="{BB962C8B-B14F-4D97-AF65-F5344CB8AC3E}">
        <p14:creationId xmlns:p14="http://schemas.microsoft.com/office/powerpoint/2010/main" val="16211102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Vasterival.-Pulmonaria</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35</a:t>
            </a:fld>
            <a:endParaRPr lang="es-ES" dirty="0"/>
          </a:p>
        </p:txBody>
      </p:sp>
    </p:spTree>
    <p:extLst>
      <p:ext uri="{BB962C8B-B14F-4D97-AF65-F5344CB8AC3E}">
        <p14:creationId xmlns:p14="http://schemas.microsoft.com/office/powerpoint/2010/main" val="21226064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36</a:t>
            </a:fld>
            <a:endParaRPr lang="es-ES" dirty="0"/>
          </a:p>
        </p:txBody>
      </p:sp>
    </p:spTree>
    <p:extLst>
      <p:ext uri="{BB962C8B-B14F-4D97-AF65-F5344CB8AC3E}">
        <p14:creationId xmlns:p14="http://schemas.microsoft.com/office/powerpoint/2010/main" val="28805616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Vasterival.-Magnolias</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37</a:t>
            </a:fld>
            <a:endParaRPr lang="es-ES" dirty="0"/>
          </a:p>
        </p:txBody>
      </p:sp>
    </p:spTree>
    <p:extLst>
      <p:ext uri="{BB962C8B-B14F-4D97-AF65-F5344CB8AC3E}">
        <p14:creationId xmlns:p14="http://schemas.microsoft.com/office/powerpoint/2010/main" val="38388970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38</a:t>
            </a:fld>
            <a:endParaRPr lang="es-ES" dirty="0"/>
          </a:p>
        </p:txBody>
      </p:sp>
    </p:spTree>
    <p:extLst>
      <p:ext uri="{BB962C8B-B14F-4D97-AF65-F5344CB8AC3E}">
        <p14:creationId xmlns:p14="http://schemas.microsoft.com/office/powerpoint/2010/main" val="18919839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39</a:t>
            </a:fld>
            <a:endParaRPr lang="es-ES" dirty="0"/>
          </a:p>
        </p:txBody>
      </p:sp>
    </p:spTree>
    <p:extLst>
      <p:ext uri="{BB962C8B-B14F-4D97-AF65-F5344CB8AC3E}">
        <p14:creationId xmlns:p14="http://schemas.microsoft.com/office/powerpoint/2010/main" val="2867064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40</a:t>
            </a:fld>
            <a:endParaRPr lang="es-ES" dirty="0"/>
          </a:p>
        </p:txBody>
      </p:sp>
    </p:spTree>
    <p:extLst>
      <p:ext uri="{BB962C8B-B14F-4D97-AF65-F5344CB8AC3E}">
        <p14:creationId xmlns:p14="http://schemas.microsoft.com/office/powerpoint/2010/main" val="41443768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Vasterival.-Camelia</a:t>
            </a:r>
            <a:r>
              <a:rPr lang="es-ES" baseline="0" dirty="0"/>
              <a:t> japonica</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41</a:t>
            </a:fld>
            <a:endParaRPr lang="es-ES" dirty="0"/>
          </a:p>
        </p:txBody>
      </p:sp>
    </p:spTree>
    <p:extLst>
      <p:ext uri="{BB962C8B-B14F-4D97-AF65-F5344CB8AC3E}">
        <p14:creationId xmlns:p14="http://schemas.microsoft.com/office/powerpoint/2010/main" val="18980440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Vasteribal.-Epimedium delabroye x hibrid y </a:t>
            </a:r>
            <a:r>
              <a:rPr lang="it-IT" dirty="0"/>
              <a:t>-Magnolia loebneri.-Merrill</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42</a:t>
            </a:fld>
            <a:endParaRPr lang="es-ES" dirty="0"/>
          </a:p>
        </p:txBody>
      </p:sp>
    </p:spTree>
    <p:extLst>
      <p:ext uri="{BB962C8B-B14F-4D97-AF65-F5344CB8AC3E}">
        <p14:creationId xmlns:p14="http://schemas.microsoft.com/office/powerpoint/2010/main" val="26510590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Vasteribal.-Rhododendron calophytum y</a:t>
            </a:r>
            <a:r>
              <a:rPr lang="es-ES" baseline="0" dirty="0"/>
              <a:t> </a:t>
            </a:r>
            <a:r>
              <a:rPr lang="es-ES" dirty="0"/>
              <a:t> -Acer palmatum</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43</a:t>
            </a:fld>
            <a:endParaRPr lang="es-ES" dirty="0"/>
          </a:p>
        </p:txBody>
      </p:sp>
    </p:spTree>
    <p:extLst>
      <p:ext uri="{BB962C8B-B14F-4D97-AF65-F5344CB8AC3E}">
        <p14:creationId xmlns:p14="http://schemas.microsoft.com/office/powerpoint/2010/main" val="201294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Le Vasteribal.-Magnolia x soulangeana y </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44</a:t>
            </a:fld>
            <a:endParaRPr lang="es-ES" dirty="0"/>
          </a:p>
        </p:txBody>
      </p:sp>
    </p:spTree>
    <p:extLst>
      <p:ext uri="{BB962C8B-B14F-4D97-AF65-F5344CB8AC3E}">
        <p14:creationId xmlns:p14="http://schemas.microsoft.com/office/powerpoint/2010/main" val="33411173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57</a:t>
            </a:fld>
            <a:endParaRPr lang="es-ES" dirty="0"/>
          </a:p>
        </p:txBody>
      </p:sp>
    </p:spTree>
    <p:extLst>
      <p:ext uri="{BB962C8B-B14F-4D97-AF65-F5344CB8AC3E}">
        <p14:creationId xmlns:p14="http://schemas.microsoft.com/office/powerpoint/2010/main" val="30857536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58</a:t>
            </a:fld>
            <a:endParaRPr lang="es-ES" dirty="0"/>
          </a:p>
        </p:txBody>
      </p:sp>
    </p:spTree>
    <p:extLst>
      <p:ext uri="{BB962C8B-B14F-4D97-AF65-F5344CB8AC3E}">
        <p14:creationId xmlns:p14="http://schemas.microsoft.com/office/powerpoint/2010/main" val="2688906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59</a:t>
            </a:fld>
            <a:endParaRPr lang="es-ES" dirty="0"/>
          </a:p>
        </p:txBody>
      </p:sp>
    </p:spTree>
    <p:extLst>
      <p:ext uri="{BB962C8B-B14F-4D97-AF65-F5344CB8AC3E}">
        <p14:creationId xmlns:p14="http://schemas.microsoft.com/office/powerpoint/2010/main" val="21948166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60</a:t>
            </a:fld>
            <a:endParaRPr lang="es-ES" dirty="0"/>
          </a:p>
        </p:txBody>
      </p:sp>
    </p:spTree>
    <p:extLst>
      <p:ext uri="{BB962C8B-B14F-4D97-AF65-F5344CB8AC3E}">
        <p14:creationId xmlns:p14="http://schemas.microsoft.com/office/powerpoint/2010/main" val="40967405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61</a:t>
            </a:fld>
            <a:endParaRPr lang="es-ES" dirty="0"/>
          </a:p>
        </p:txBody>
      </p:sp>
    </p:spTree>
    <p:extLst>
      <p:ext uri="{BB962C8B-B14F-4D97-AF65-F5344CB8AC3E}">
        <p14:creationId xmlns:p14="http://schemas.microsoft.com/office/powerpoint/2010/main" val="23079226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p:txBody>
      </p:sp>
      <p:sp>
        <p:nvSpPr>
          <p:cNvPr id="4" name="3 Marcador de número de diapositiva"/>
          <p:cNvSpPr>
            <a:spLocks noGrp="1"/>
          </p:cNvSpPr>
          <p:nvPr>
            <p:ph type="sldNum" sz="quarter" idx="10"/>
          </p:nvPr>
        </p:nvSpPr>
        <p:spPr/>
        <p:txBody>
          <a:bodyPr/>
          <a:lstStyle/>
          <a:p>
            <a:fld id="{08DE5084-7BBB-4389-BF6C-77BC75ED7BE2}" type="slidenum">
              <a:rPr lang="es-ES" smtClean="0"/>
              <a:t>62</a:t>
            </a:fld>
            <a:endParaRPr lang="es-ES" dirty="0"/>
          </a:p>
        </p:txBody>
      </p:sp>
    </p:spTree>
    <p:extLst>
      <p:ext uri="{BB962C8B-B14F-4D97-AF65-F5344CB8AC3E}">
        <p14:creationId xmlns:p14="http://schemas.microsoft.com/office/powerpoint/2010/main" val="34341980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63</a:t>
            </a:fld>
            <a:endParaRPr lang="es-ES" dirty="0"/>
          </a:p>
        </p:txBody>
      </p:sp>
    </p:spTree>
    <p:extLst>
      <p:ext uri="{BB962C8B-B14F-4D97-AF65-F5344CB8AC3E}">
        <p14:creationId xmlns:p14="http://schemas.microsoft.com/office/powerpoint/2010/main" val="26408732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65</a:t>
            </a:fld>
            <a:endParaRPr lang="es-ES" dirty="0"/>
          </a:p>
        </p:txBody>
      </p:sp>
    </p:spTree>
    <p:extLst>
      <p:ext uri="{BB962C8B-B14F-4D97-AF65-F5344CB8AC3E}">
        <p14:creationId xmlns:p14="http://schemas.microsoft.com/office/powerpoint/2010/main" val="36896173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66</a:t>
            </a:fld>
            <a:endParaRPr lang="es-ES" dirty="0"/>
          </a:p>
        </p:txBody>
      </p:sp>
    </p:spTree>
    <p:extLst>
      <p:ext uri="{BB962C8B-B14F-4D97-AF65-F5344CB8AC3E}">
        <p14:creationId xmlns:p14="http://schemas.microsoft.com/office/powerpoint/2010/main" val="30497677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67</a:t>
            </a:fld>
            <a:endParaRPr lang="es-ES" dirty="0"/>
          </a:p>
        </p:txBody>
      </p:sp>
    </p:spTree>
    <p:extLst>
      <p:ext uri="{BB962C8B-B14F-4D97-AF65-F5344CB8AC3E}">
        <p14:creationId xmlns:p14="http://schemas.microsoft.com/office/powerpoint/2010/main" val="35079042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68</a:t>
            </a:fld>
            <a:endParaRPr lang="es-ES" dirty="0"/>
          </a:p>
        </p:txBody>
      </p:sp>
    </p:spTree>
    <p:extLst>
      <p:ext uri="{BB962C8B-B14F-4D97-AF65-F5344CB8AC3E}">
        <p14:creationId xmlns:p14="http://schemas.microsoft.com/office/powerpoint/2010/main" val="13335083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69</a:t>
            </a:fld>
            <a:endParaRPr lang="es-ES" dirty="0"/>
          </a:p>
        </p:txBody>
      </p:sp>
    </p:spTree>
    <p:extLst>
      <p:ext uri="{BB962C8B-B14F-4D97-AF65-F5344CB8AC3E}">
        <p14:creationId xmlns:p14="http://schemas.microsoft.com/office/powerpoint/2010/main" val="5923522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70</a:t>
            </a:fld>
            <a:endParaRPr lang="es-ES" dirty="0"/>
          </a:p>
        </p:txBody>
      </p:sp>
    </p:spTree>
    <p:extLst>
      <p:ext uri="{BB962C8B-B14F-4D97-AF65-F5344CB8AC3E}">
        <p14:creationId xmlns:p14="http://schemas.microsoft.com/office/powerpoint/2010/main" val="36625339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71</a:t>
            </a:fld>
            <a:endParaRPr lang="es-ES" dirty="0"/>
          </a:p>
        </p:txBody>
      </p:sp>
    </p:spTree>
    <p:extLst>
      <p:ext uri="{BB962C8B-B14F-4D97-AF65-F5344CB8AC3E}">
        <p14:creationId xmlns:p14="http://schemas.microsoft.com/office/powerpoint/2010/main" val="6761589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72</a:t>
            </a:fld>
            <a:endParaRPr lang="es-ES" dirty="0"/>
          </a:p>
        </p:txBody>
      </p:sp>
    </p:spTree>
    <p:extLst>
      <p:ext uri="{BB962C8B-B14F-4D97-AF65-F5344CB8AC3E}">
        <p14:creationId xmlns:p14="http://schemas.microsoft.com/office/powerpoint/2010/main" val="26076970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73</a:t>
            </a:fld>
            <a:endParaRPr lang="es-ES" dirty="0"/>
          </a:p>
        </p:txBody>
      </p:sp>
    </p:spTree>
    <p:extLst>
      <p:ext uri="{BB962C8B-B14F-4D97-AF65-F5344CB8AC3E}">
        <p14:creationId xmlns:p14="http://schemas.microsoft.com/office/powerpoint/2010/main" val="39467771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74</a:t>
            </a:fld>
            <a:endParaRPr lang="es-ES" dirty="0"/>
          </a:p>
        </p:txBody>
      </p:sp>
    </p:spTree>
    <p:extLst>
      <p:ext uri="{BB962C8B-B14F-4D97-AF65-F5344CB8AC3E}">
        <p14:creationId xmlns:p14="http://schemas.microsoft.com/office/powerpoint/2010/main" val="3964140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75</a:t>
            </a:fld>
            <a:endParaRPr lang="es-ES" dirty="0"/>
          </a:p>
        </p:txBody>
      </p:sp>
    </p:spTree>
    <p:extLst>
      <p:ext uri="{BB962C8B-B14F-4D97-AF65-F5344CB8AC3E}">
        <p14:creationId xmlns:p14="http://schemas.microsoft.com/office/powerpoint/2010/main" val="29190567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76</a:t>
            </a:fld>
            <a:endParaRPr lang="es-ES" dirty="0"/>
          </a:p>
        </p:txBody>
      </p:sp>
    </p:spTree>
    <p:extLst>
      <p:ext uri="{BB962C8B-B14F-4D97-AF65-F5344CB8AC3E}">
        <p14:creationId xmlns:p14="http://schemas.microsoft.com/office/powerpoint/2010/main" val="8051710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77</a:t>
            </a:fld>
            <a:endParaRPr lang="es-ES" dirty="0"/>
          </a:p>
        </p:txBody>
      </p:sp>
    </p:spTree>
    <p:extLst>
      <p:ext uri="{BB962C8B-B14F-4D97-AF65-F5344CB8AC3E}">
        <p14:creationId xmlns:p14="http://schemas.microsoft.com/office/powerpoint/2010/main" val="3070844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78</a:t>
            </a:fld>
            <a:endParaRPr lang="es-ES" dirty="0"/>
          </a:p>
        </p:txBody>
      </p:sp>
    </p:spTree>
    <p:extLst>
      <p:ext uri="{BB962C8B-B14F-4D97-AF65-F5344CB8AC3E}">
        <p14:creationId xmlns:p14="http://schemas.microsoft.com/office/powerpoint/2010/main" val="8244207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79</a:t>
            </a:fld>
            <a:endParaRPr lang="es-ES" dirty="0"/>
          </a:p>
        </p:txBody>
      </p:sp>
    </p:spTree>
    <p:extLst>
      <p:ext uri="{BB962C8B-B14F-4D97-AF65-F5344CB8AC3E}">
        <p14:creationId xmlns:p14="http://schemas.microsoft.com/office/powerpoint/2010/main" val="313440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Tête d'Or en Lyon</a:t>
            </a:r>
          </a:p>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80</a:t>
            </a:fld>
            <a:endParaRPr lang="es-ES" dirty="0"/>
          </a:p>
        </p:txBody>
      </p:sp>
    </p:spTree>
    <p:extLst>
      <p:ext uri="{BB962C8B-B14F-4D97-AF65-F5344CB8AC3E}">
        <p14:creationId xmlns:p14="http://schemas.microsoft.com/office/powerpoint/2010/main" val="29308336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86</a:t>
            </a:fld>
            <a:endParaRPr lang="es-ES" dirty="0"/>
          </a:p>
        </p:txBody>
      </p:sp>
    </p:spTree>
    <p:extLst>
      <p:ext uri="{BB962C8B-B14F-4D97-AF65-F5344CB8AC3E}">
        <p14:creationId xmlns:p14="http://schemas.microsoft.com/office/powerpoint/2010/main" val="26911793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87</a:t>
            </a:fld>
            <a:endParaRPr lang="es-ES" dirty="0"/>
          </a:p>
        </p:txBody>
      </p:sp>
    </p:spTree>
    <p:extLst>
      <p:ext uri="{BB962C8B-B14F-4D97-AF65-F5344CB8AC3E}">
        <p14:creationId xmlns:p14="http://schemas.microsoft.com/office/powerpoint/2010/main" val="2844277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88</a:t>
            </a:fld>
            <a:endParaRPr lang="es-ES" dirty="0"/>
          </a:p>
        </p:txBody>
      </p:sp>
    </p:spTree>
    <p:extLst>
      <p:ext uri="{BB962C8B-B14F-4D97-AF65-F5344CB8AC3E}">
        <p14:creationId xmlns:p14="http://schemas.microsoft.com/office/powerpoint/2010/main" val="18611958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89</a:t>
            </a:fld>
            <a:endParaRPr lang="es-ES" dirty="0"/>
          </a:p>
        </p:txBody>
      </p:sp>
    </p:spTree>
    <p:extLst>
      <p:ext uri="{BB962C8B-B14F-4D97-AF65-F5344CB8AC3E}">
        <p14:creationId xmlns:p14="http://schemas.microsoft.com/office/powerpoint/2010/main" val="20552137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90</a:t>
            </a:fld>
            <a:endParaRPr lang="es-ES" dirty="0"/>
          </a:p>
        </p:txBody>
      </p:sp>
    </p:spTree>
    <p:extLst>
      <p:ext uri="{BB962C8B-B14F-4D97-AF65-F5344CB8AC3E}">
        <p14:creationId xmlns:p14="http://schemas.microsoft.com/office/powerpoint/2010/main" val="6897312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91</a:t>
            </a:fld>
            <a:endParaRPr lang="es-ES" dirty="0"/>
          </a:p>
        </p:txBody>
      </p:sp>
    </p:spTree>
    <p:extLst>
      <p:ext uri="{BB962C8B-B14F-4D97-AF65-F5344CB8AC3E}">
        <p14:creationId xmlns:p14="http://schemas.microsoft.com/office/powerpoint/2010/main" val="15956065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92</a:t>
            </a:fld>
            <a:endParaRPr lang="es-ES" dirty="0"/>
          </a:p>
        </p:txBody>
      </p:sp>
    </p:spTree>
    <p:extLst>
      <p:ext uri="{BB962C8B-B14F-4D97-AF65-F5344CB8AC3E}">
        <p14:creationId xmlns:p14="http://schemas.microsoft.com/office/powerpoint/2010/main" val="19320851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93</a:t>
            </a:fld>
            <a:endParaRPr lang="es-ES" dirty="0"/>
          </a:p>
        </p:txBody>
      </p:sp>
    </p:spTree>
    <p:extLst>
      <p:ext uri="{BB962C8B-B14F-4D97-AF65-F5344CB8AC3E}">
        <p14:creationId xmlns:p14="http://schemas.microsoft.com/office/powerpoint/2010/main" val="24398847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94</a:t>
            </a:fld>
            <a:endParaRPr lang="es-ES" dirty="0"/>
          </a:p>
        </p:txBody>
      </p:sp>
    </p:spTree>
    <p:extLst>
      <p:ext uri="{BB962C8B-B14F-4D97-AF65-F5344CB8AC3E}">
        <p14:creationId xmlns:p14="http://schemas.microsoft.com/office/powerpoint/2010/main" val="38480164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95</a:t>
            </a:fld>
            <a:endParaRPr lang="es-ES" dirty="0"/>
          </a:p>
        </p:txBody>
      </p:sp>
    </p:spTree>
    <p:extLst>
      <p:ext uri="{BB962C8B-B14F-4D97-AF65-F5344CB8AC3E}">
        <p14:creationId xmlns:p14="http://schemas.microsoft.com/office/powerpoint/2010/main" val="13249246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96</a:t>
            </a:fld>
            <a:endParaRPr lang="es-ES" dirty="0"/>
          </a:p>
        </p:txBody>
      </p:sp>
    </p:spTree>
    <p:extLst>
      <p:ext uri="{BB962C8B-B14F-4D97-AF65-F5344CB8AC3E}">
        <p14:creationId xmlns:p14="http://schemas.microsoft.com/office/powerpoint/2010/main" val="14677935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97</a:t>
            </a:fld>
            <a:endParaRPr lang="es-ES" dirty="0"/>
          </a:p>
        </p:txBody>
      </p:sp>
    </p:spTree>
    <p:extLst>
      <p:ext uri="{BB962C8B-B14F-4D97-AF65-F5344CB8AC3E}">
        <p14:creationId xmlns:p14="http://schemas.microsoft.com/office/powerpoint/2010/main" val="9552766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98</a:t>
            </a:fld>
            <a:endParaRPr lang="es-ES" dirty="0"/>
          </a:p>
        </p:txBody>
      </p:sp>
    </p:spTree>
    <p:extLst>
      <p:ext uri="{BB962C8B-B14F-4D97-AF65-F5344CB8AC3E}">
        <p14:creationId xmlns:p14="http://schemas.microsoft.com/office/powerpoint/2010/main" val="15449102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99</a:t>
            </a:fld>
            <a:endParaRPr lang="es-ES" dirty="0"/>
          </a:p>
        </p:txBody>
      </p:sp>
    </p:spTree>
    <p:extLst>
      <p:ext uri="{BB962C8B-B14F-4D97-AF65-F5344CB8AC3E}">
        <p14:creationId xmlns:p14="http://schemas.microsoft.com/office/powerpoint/2010/main" val="263266933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100</a:t>
            </a:fld>
            <a:endParaRPr lang="es-ES" dirty="0"/>
          </a:p>
        </p:txBody>
      </p:sp>
    </p:spTree>
    <p:extLst>
      <p:ext uri="{BB962C8B-B14F-4D97-AF65-F5344CB8AC3E}">
        <p14:creationId xmlns:p14="http://schemas.microsoft.com/office/powerpoint/2010/main" val="20009888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101</a:t>
            </a:fld>
            <a:endParaRPr lang="es-ES" dirty="0"/>
          </a:p>
        </p:txBody>
      </p:sp>
    </p:spTree>
    <p:extLst>
      <p:ext uri="{BB962C8B-B14F-4D97-AF65-F5344CB8AC3E}">
        <p14:creationId xmlns:p14="http://schemas.microsoft.com/office/powerpoint/2010/main" val="20009285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102</a:t>
            </a:fld>
            <a:endParaRPr lang="es-ES" dirty="0"/>
          </a:p>
        </p:txBody>
      </p:sp>
    </p:spTree>
    <p:extLst>
      <p:ext uri="{BB962C8B-B14F-4D97-AF65-F5344CB8AC3E}">
        <p14:creationId xmlns:p14="http://schemas.microsoft.com/office/powerpoint/2010/main" val="1927900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103</a:t>
            </a:fld>
            <a:endParaRPr lang="es-ES" dirty="0"/>
          </a:p>
        </p:txBody>
      </p:sp>
    </p:spTree>
    <p:extLst>
      <p:ext uri="{BB962C8B-B14F-4D97-AF65-F5344CB8AC3E}">
        <p14:creationId xmlns:p14="http://schemas.microsoft.com/office/powerpoint/2010/main" val="7926037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104</a:t>
            </a:fld>
            <a:endParaRPr lang="es-ES" dirty="0"/>
          </a:p>
        </p:txBody>
      </p:sp>
    </p:spTree>
    <p:extLst>
      <p:ext uri="{BB962C8B-B14F-4D97-AF65-F5344CB8AC3E}">
        <p14:creationId xmlns:p14="http://schemas.microsoft.com/office/powerpoint/2010/main" val="11499629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105</a:t>
            </a:fld>
            <a:endParaRPr lang="es-ES" dirty="0"/>
          </a:p>
        </p:txBody>
      </p:sp>
    </p:spTree>
    <p:extLst>
      <p:ext uri="{BB962C8B-B14F-4D97-AF65-F5344CB8AC3E}">
        <p14:creationId xmlns:p14="http://schemas.microsoft.com/office/powerpoint/2010/main" val="20274266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106</a:t>
            </a:fld>
            <a:endParaRPr lang="es-ES" dirty="0"/>
          </a:p>
        </p:txBody>
      </p:sp>
    </p:spTree>
    <p:extLst>
      <p:ext uri="{BB962C8B-B14F-4D97-AF65-F5344CB8AC3E}">
        <p14:creationId xmlns:p14="http://schemas.microsoft.com/office/powerpoint/2010/main" val="7046956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107</a:t>
            </a:fld>
            <a:endParaRPr lang="es-ES" dirty="0"/>
          </a:p>
        </p:txBody>
      </p:sp>
    </p:spTree>
    <p:extLst>
      <p:ext uri="{BB962C8B-B14F-4D97-AF65-F5344CB8AC3E}">
        <p14:creationId xmlns:p14="http://schemas.microsoft.com/office/powerpoint/2010/main" val="34400200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Source.-Orleans</a:t>
            </a:r>
            <a:endParaRPr lang="es-ES" dirty="0"/>
          </a:p>
        </p:txBody>
      </p:sp>
      <p:sp>
        <p:nvSpPr>
          <p:cNvPr id="4" name="3 Marcador de número de diapositiva"/>
          <p:cNvSpPr>
            <a:spLocks noGrp="1"/>
          </p:cNvSpPr>
          <p:nvPr>
            <p:ph type="sldNum" sz="quarter" idx="10"/>
          </p:nvPr>
        </p:nvSpPr>
        <p:spPr/>
        <p:txBody>
          <a:bodyPr/>
          <a:lstStyle/>
          <a:p>
            <a:fld id="{08DE5084-7BBB-4389-BF6C-77BC75ED7BE2}" type="slidenum">
              <a:rPr lang="es-ES" smtClean="0"/>
              <a:t>108</a:t>
            </a:fld>
            <a:endParaRPr lang="es-ES" dirty="0"/>
          </a:p>
        </p:txBody>
      </p:sp>
    </p:spTree>
    <p:extLst>
      <p:ext uri="{BB962C8B-B14F-4D97-AF65-F5344CB8AC3E}">
        <p14:creationId xmlns:p14="http://schemas.microsoft.com/office/powerpoint/2010/main" val="1015498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eaLnBrk="1" latinLnBrk="0" hangingPunct="1"/>
            <a:fld id="{E6F9B8CD-342D-4579-98EC-A8FD6B7370E1}" type="datetimeFigureOut">
              <a:rPr lang="en-US" smtClean="0"/>
              <a:pPr eaLnBrk="1" latinLnBrk="0" hangingPunct="1"/>
              <a:t>3/12/2018</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kumimoji="0"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eaLnBrk="1" latinLnBrk="0" hangingPunct="1"/>
            <a:fld id="{2BBB5E19-F10A-4C2F-BF6F-11C513378A2E}" type="slidenum">
              <a:rPr kumimoji="0" lang="en-US" smtClean="0"/>
              <a:pPr eaLnBrk="1" latinLnBrk="0" hangingPunct="1"/>
              <a:t>‹Nº›</a:t>
            </a:fld>
            <a:endParaRPr kumimoji="0"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Content Placeholder 8"/>
          <p:cNvSpPr>
            <a:spLocks noGrp="1"/>
          </p:cNvSpPr>
          <p:nvPr>
            <p:ph sz="quarter" idx="13"/>
          </p:nvPr>
        </p:nvSpPr>
        <p:spPr>
          <a:xfrm>
            <a:off x="1042416" y="2313432"/>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kumimoji="0"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39.jpg"/><Relationship Id="rId4" Type="http://schemas.openxmlformats.org/officeDocument/2006/relationships/image" Target="../media/image38.jpg"/></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g"/><Relationship Id="rId7" Type="http://schemas.openxmlformats.org/officeDocument/2006/relationships/image" Target="../media/image96.jp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95.jpeg"/><Relationship Id="rId5" Type="http://schemas.openxmlformats.org/officeDocument/2006/relationships/image" Target="../media/image94.jpg"/><Relationship Id="rId4" Type="http://schemas.openxmlformats.org/officeDocument/2006/relationships/image" Target="../media/image93.jpg"/></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572000" y="1340768"/>
            <a:ext cx="3672408" cy="2160240"/>
          </a:xfrm>
        </p:spPr>
        <p:txBody>
          <a:bodyPr>
            <a:noAutofit/>
          </a:bodyPr>
          <a:lstStyle/>
          <a:p>
            <a:r>
              <a:rPr lang="es-ES" sz="4000" dirty="0"/>
              <a:t>EUROPA.-LA VUELTA AL MUNDO EN 885JARDINES.-J.-Francia</a:t>
            </a:r>
          </a:p>
        </p:txBody>
      </p:sp>
      <p:sp>
        <p:nvSpPr>
          <p:cNvPr id="3" name="2 Subtítulo"/>
          <p:cNvSpPr>
            <a:spLocks noGrp="1"/>
          </p:cNvSpPr>
          <p:nvPr>
            <p:ph type="subTitle" idx="1"/>
          </p:nvPr>
        </p:nvSpPr>
        <p:spPr>
          <a:xfrm>
            <a:off x="4499992" y="5003322"/>
            <a:ext cx="3744416"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131894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Le Vasterival.-Greta-Sturdza</a:t>
            </a:r>
          </a:p>
        </p:txBody>
      </p:sp>
      <p:sp>
        <p:nvSpPr>
          <p:cNvPr id="3" name="2 Marcador de contenido"/>
          <p:cNvSpPr>
            <a:spLocks noGrp="1"/>
          </p:cNvSpPr>
          <p:nvPr>
            <p:ph idx="1"/>
          </p:nvPr>
        </p:nvSpPr>
        <p:spPr/>
        <p:txBody>
          <a:bodyPr>
            <a:normAutofit fontScale="85000" lnSpcReduction="10000"/>
          </a:bodyPr>
          <a:lstStyle/>
          <a:p>
            <a:r>
              <a:rPr lang="es-ES" dirty="0"/>
              <a:t>Un autodidacta jardinero, Princess Sturdza ha aclimatado más de 10 000 especies y variedades de plantas, desde las más comunes hasta las más raras, en este pequeño valle fresco y protegido y creado un entorno precioso todo el año y en todas las direcciones. </a:t>
            </a:r>
          </a:p>
          <a:p>
            <a:r>
              <a:rPr lang="es-ES" dirty="0"/>
              <a:t>El desarrollo de sus propios métodos de siembra, composición y mantenimiento muy específicas, la princesa Sturdza transforma lentamente maleza silvestre en paisajes mágicos de formas, colores y aromas en perpetua evolución</a:t>
            </a:r>
          </a:p>
        </p:txBody>
      </p:sp>
    </p:spTree>
    <p:extLst>
      <p:ext uri="{BB962C8B-B14F-4D97-AF65-F5344CB8AC3E}">
        <p14:creationId xmlns:p14="http://schemas.microsoft.com/office/powerpoint/2010/main" val="1334712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467600" cy="5637240"/>
          </a:xfrm>
        </p:spPr>
        <p:txBody>
          <a:bodyPr>
            <a:normAutofit/>
          </a:bodyPr>
          <a:lstStyle/>
          <a:p>
            <a:r>
              <a:rPr lang="es-ES" sz="2000" dirty="0"/>
              <a:t>Desde 1995, cuando se trasladó a Normandía a la casa  del conocido compositor Albert Roussel con su marido rumano y 3 hijos, la princesa organiza su vida alrededor de su jardín.</a:t>
            </a:r>
          </a:p>
          <a:p>
            <a:r>
              <a:rPr lang="es-ES" sz="2000" dirty="0"/>
              <a:t> A través de los años, se llevó a cabo la inmensa tarea de limpiar 12 hectáreas de bosque pantanoso en el borde de un acantilado azotado por el viento, con rigurosos estándares que establece a sí misma, y su transformación en un jardín botánico con colecciones de plantas valiosas. </a:t>
            </a:r>
          </a:p>
          <a:p>
            <a:r>
              <a:rPr lang="es-ES" sz="2000" dirty="0"/>
              <a:t>Le gustaba cada planta, pero había aprendido de sus mentores, Lionel Fortescue, Sir Harold Hillier, Collingwood Ingram y muchos otros que había que ser selectivo y utilizar sólo lo mejor.</a:t>
            </a:r>
          </a:p>
        </p:txBody>
      </p:sp>
    </p:spTree>
    <p:extLst>
      <p:ext uri="{BB962C8B-B14F-4D97-AF65-F5344CB8AC3E}">
        <p14:creationId xmlns:p14="http://schemas.microsoft.com/office/powerpoint/2010/main" val="2231084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781256"/>
          </a:xfrm>
        </p:spPr>
        <p:txBody>
          <a:bodyPr>
            <a:normAutofit fontScale="92500"/>
          </a:bodyPr>
          <a:lstStyle/>
          <a:p>
            <a:r>
              <a:rPr lang="es-ES" sz="2200" dirty="0"/>
              <a:t>Era completamente autodidacta a pesar de esto era su tercera experiencia jardín después de Moldavia (Rumanía) y Noruega, su país natal, donde volvió por unos pocos años después de la guerra. </a:t>
            </a:r>
          </a:p>
          <a:p>
            <a:r>
              <a:rPr lang="es-ES" sz="2200" dirty="0"/>
              <a:t>Sus dos primeros ensayos le habían enseñado dos reglas esenciales que guiarán durante toda su vida: «bueno» que permite la plantación de un comienzo saludable para las plantas jóvenes y «mulching» que permite la protección del suelo y alimento, fácil o no escarda y sin riego durante la estación seca. </a:t>
            </a:r>
          </a:p>
          <a:p>
            <a:r>
              <a:rPr lang="es-ES" sz="2200" dirty="0"/>
              <a:t>Muchos la recordarán no sólo como un botánico autodidacta, pero también como un plantswoman muy dotada con un notable sentido de asociar plantas excepcionales para tener un interesante jardín durante todo el año y la poda con su método muy particular, lo que llamó, " transparencia .</a:t>
            </a:r>
          </a:p>
          <a:p>
            <a:endParaRPr lang="es-ES" dirty="0"/>
          </a:p>
          <a:p>
            <a:endParaRPr lang="es-ES" dirty="0"/>
          </a:p>
        </p:txBody>
      </p:sp>
    </p:spTree>
    <p:extLst>
      <p:ext uri="{BB962C8B-B14F-4D97-AF65-F5344CB8AC3E}">
        <p14:creationId xmlns:p14="http://schemas.microsoft.com/office/powerpoint/2010/main" val="1040534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normAutofit lnSpcReduction="10000"/>
          </a:bodyPr>
          <a:lstStyle/>
          <a:p>
            <a:r>
              <a:rPr lang="es-ES" sz="2000" dirty="0"/>
              <a:t>Su objetivo fue siempre la de ser capaz de ponerse en cualquier lugar en su jardín en cualquier época del año, mira a derecha e izquierda, al norte y al sur, y encontrar algo interesante y bonito de ver tan lejos como el ojo puede captar. </a:t>
            </a:r>
          </a:p>
          <a:p>
            <a:r>
              <a:rPr lang="es-ES" sz="2000" dirty="0"/>
              <a:t>No es un árbol o arbusto en el jardín que no se ha podado y sin embargo, todo parece tan natural. </a:t>
            </a:r>
          </a:p>
          <a:p>
            <a:r>
              <a:rPr lang="es-ES" sz="2000" dirty="0"/>
              <a:t>Vice-Presidente de los RHS durante muchos años, también fue miembro fundador muy activa de los IDS. Su última reunión del IDS, en Rumania, había tocado mucho con ella. </a:t>
            </a:r>
          </a:p>
          <a:p>
            <a:r>
              <a:rPr lang="es-ES" sz="2000" dirty="0"/>
              <a:t>Como guardianes del espíritu de la princesa, su hija-en-ley Irène Sturdza y más joven hijo, el príncipe Eric han asumido el mantenimiento y continuar desarrollando Le Vasterival lo que debe seguir siendo una de las joyas de la horticultura francés y botánica. Se han conservado todo su equipo valioso de jardineros con Didier Willery como director técnico y Dominique Cousin como jardinero cirujano de cabeza y árbol. </a:t>
            </a:r>
          </a:p>
          <a:p>
            <a:endParaRPr lang="es-ES" sz="2000" dirty="0"/>
          </a:p>
        </p:txBody>
      </p:sp>
    </p:spTree>
    <p:extLst>
      <p:ext uri="{BB962C8B-B14F-4D97-AF65-F5344CB8AC3E}">
        <p14:creationId xmlns:p14="http://schemas.microsoft.com/office/powerpoint/2010/main" val="2649959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7467600" cy="5349208"/>
          </a:xfrm>
        </p:spPr>
        <p:txBody>
          <a:bodyPr>
            <a:normAutofit/>
          </a:bodyPr>
          <a:lstStyle/>
          <a:p>
            <a:r>
              <a:rPr lang="es-ES" sz="2000" dirty="0"/>
              <a:t>Como guardianes del espíritu de la princesa, su hija-en-ley Irène Sturdza y el más joven hijo, el príncipe Eric han asumido el mantenimiento y continuar desarrollando Le Vasterival lo que debe seguir siendo una de las joyas de la horticultura francés y botánica. </a:t>
            </a:r>
          </a:p>
          <a:p>
            <a:r>
              <a:rPr lang="es-ES" sz="2000" dirty="0"/>
              <a:t>Se han conservado todo su equipo valioso de jardineros con Didier Willery como director técnico y Dominique Cousin como jardinero cirujano de cabeza y árboles. </a:t>
            </a:r>
          </a:p>
          <a:p>
            <a:endParaRPr lang="es-ES" sz="2000" dirty="0"/>
          </a:p>
        </p:txBody>
      </p:sp>
    </p:spTree>
    <p:extLst>
      <p:ext uri="{BB962C8B-B14F-4D97-AF65-F5344CB8AC3E}">
        <p14:creationId xmlns:p14="http://schemas.microsoft.com/office/powerpoint/2010/main" val="2635726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019550" cy="4572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7824" y="-21668"/>
            <a:ext cx="6159660" cy="4593667"/>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571999"/>
            <a:ext cx="9144000" cy="2286001"/>
          </a:xfrm>
          <a:prstGeom prst="rect">
            <a:avLst/>
          </a:prstGeom>
        </p:spPr>
      </p:pic>
    </p:spTree>
    <p:extLst>
      <p:ext uri="{BB962C8B-B14F-4D97-AF65-F5344CB8AC3E}">
        <p14:creationId xmlns:p14="http://schemas.microsoft.com/office/powerpoint/2010/main" val="4140333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32656"/>
            <a:ext cx="8208912" cy="6192688"/>
          </a:xfrm>
          <a:prstGeom prst="rect">
            <a:avLst/>
          </a:prstGeom>
        </p:spPr>
      </p:pic>
    </p:spTree>
    <p:extLst>
      <p:ext uri="{BB962C8B-B14F-4D97-AF65-F5344CB8AC3E}">
        <p14:creationId xmlns:p14="http://schemas.microsoft.com/office/powerpoint/2010/main" val="3941415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1503790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280920" cy="6192688"/>
          </a:xfrm>
          <a:prstGeom prst="rect">
            <a:avLst/>
          </a:prstGeom>
        </p:spPr>
      </p:pic>
    </p:spTree>
    <p:extLst>
      <p:ext uri="{BB962C8B-B14F-4D97-AF65-F5344CB8AC3E}">
        <p14:creationId xmlns:p14="http://schemas.microsoft.com/office/powerpoint/2010/main" val="2337595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120680"/>
          </a:xfrm>
          <a:prstGeom prst="rect">
            <a:avLst/>
          </a:prstGeom>
        </p:spPr>
      </p:pic>
    </p:spTree>
    <p:extLst>
      <p:ext uri="{BB962C8B-B14F-4D97-AF65-F5344CB8AC3E}">
        <p14:creationId xmlns:p14="http://schemas.microsoft.com/office/powerpoint/2010/main" val="3056571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353"/>
          <a:stretch/>
        </p:blipFill>
        <p:spPr>
          <a:xfrm>
            <a:off x="467544" y="332656"/>
            <a:ext cx="8208912" cy="6264696"/>
          </a:xfrm>
          <a:prstGeom prst="rect">
            <a:avLst/>
          </a:prstGeom>
        </p:spPr>
      </p:pic>
    </p:spTree>
    <p:extLst>
      <p:ext uri="{BB962C8B-B14F-4D97-AF65-F5344CB8AC3E}">
        <p14:creationId xmlns:p14="http://schemas.microsoft.com/office/powerpoint/2010/main" val="2495813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32656"/>
            <a:ext cx="8136904" cy="6336704"/>
          </a:xfrm>
          <a:prstGeom prst="rect">
            <a:avLst/>
          </a:prstGeom>
        </p:spPr>
      </p:pic>
    </p:spTree>
    <p:extLst>
      <p:ext uri="{BB962C8B-B14F-4D97-AF65-F5344CB8AC3E}">
        <p14:creationId xmlns:p14="http://schemas.microsoft.com/office/powerpoint/2010/main" val="1938939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69"/>
          <a:stretch/>
        </p:blipFill>
        <p:spPr>
          <a:xfrm>
            <a:off x="467544" y="404664"/>
            <a:ext cx="8280920" cy="6120680"/>
          </a:xfrm>
          <a:prstGeom prst="rect">
            <a:avLst/>
          </a:prstGeom>
        </p:spPr>
      </p:pic>
    </p:spTree>
    <p:extLst>
      <p:ext uri="{BB962C8B-B14F-4D97-AF65-F5344CB8AC3E}">
        <p14:creationId xmlns:p14="http://schemas.microsoft.com/office/powerpoint/2010/main" val="3606205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2546378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3643499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3431279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332656"/>
            <a:ext cx="8128000" cy="6192688"/>
          </a:xfrm>
          <a:prstGeom prst="rect">
            <a:avLst/>
          </a:prstGeom>
        </p:spPr>
      </p:pic>
    </p:spTree>
    <p:extLst>
      <p:ext uri="{BB962C8B-B14F-4D97-AF65-F5344CB8AC3E}">
        <p14:creationId xmlns:p14="http://schemas.microsoft.com/office/powerpoint/2010/main" val="1048862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842987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0648"/>
            <a:ext cx="9144000" cy="6336704"/>
          </a:xfrm>
          <a:prstGeom prst="rect">
            <a:avLst/>
          </a:prstGeom>
        </p:spPr>
      </p:pic>
    </p:spTree>
    <p:extLst>
      <p:ext uri="{BB962C8B-B14F-4D97-AF65-F5344CB8AC3E}">
        <p14:creationId xmlns:p14="http://schemas.microsoft.com/office/powerpoint/2010/main" val="1190903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986445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1502777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332656"/>
            <a:ext cx="8287568" cy="6192688"/>
          </a:xfrm>
          <a:prstGeom prst="rect">
            <a:avLst/>
          </a:prstGeom>
        </p:spPr>
      </p:pic>
    </p:spTree>
    <p:extLst>
      <p:ext uri="{BB962C8B-B14F-4D97-AF65-F5344CB8AC3E}">
        <p14:creationId xmlns:p14="http://schemas.microsoft.com/office/powerpoint/2010/main" val="3060898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260648"/>
            <a:ext cx="8352928" cy="6264696"/>
          </a:xfrm>
          <a:prstGeom prst="rect">
            <a:avLst/>
          </a:prstGeom>
        </p:spPr>
      </p:pic>
    </p:spTree>
    <p:extLst>
      <p:ext uri="{BB962C8B-B14F-4D97-AF65-F5344CB8AC3E}">
        <p14:creationId xmlns:p14="http://schemas.microsoft.com/office/powerpoint/2010/main" val="3130623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404664"/>
            <a:ext cx="8280920" cy="6192688"/>
          </a:xfrm>
          <a:prstGeom prst="rect">
            <a:avLst/>
          </a:prstGeom>
        </p:spPr>
      </p:pic>
    </p:spTree>
    <p:extLst>
      <p:ext uri="{BB962C8B-B14F-4D97-AF65-F5344CB8AC3E}">
        <p14:creationId xmlns:p14="http://schemas.microsoft.com/office/powerpoint/2010/main" val="3245455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299"/>
          <a:stretch/>
        </p:blipFill>
        <p:spPr>
          <a:xfrm>
            <a:off x="467544" y="332656"/>
            <a:ext cx="8136904" cy="6120680"/>
          </a:xfrm>
          <a:prstGeom prst="rect">
            <a:avLst/>
          </a:prstGeom>
        </p:spPr>
      </p:pic>
    </p:spTree>
    <p:extLst>
      <p:ext uri="{BB962C8B-B14F-4D97-AF65-F5344CB8AC3E}">
        <p14:creationId xmlns:p14="http://schemas.microsoft.com/office/powerpoint/2010/main" val="584902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330792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260648"/>
            <a:ext cx="8208912" cy="6336704"/>
          </a:xfrm>
          <a:prstGeom prst="rect">
            <a:avLst/>
          </a:prstGeom>
        </p:spPr>
      </p:pic>
    </p:spTree>
    <p:extLst>
      <p:ext uri="{BB962C8B-B14F-4D97-AF65-F5344CB8AC3E}">
        <p14:creationId xmlns:p14="http://schemas.microsoft.com/office/powerpoint/2010/main" val="1908174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306"/>
          <a:stretch/>
        </p:blipFill>
        <p:spPr>
          <a:xfrm>
            <a:off x="395536" y="332656"/>
            <a:ext cx="8352928" cy="6192688"/>
          </a:xfrm>
          <a:prstGeom prst="rect">
            <a:avLst/>
          </a:prstGeom>
        </p:spPr>
      </p:pic>
    </p:spTree>
    <p:extLst>
      <p:ext uri="{BB962C8B-B14F-4D97-AF65-F5344CB8AC3E}">
        <p14:creationId xmlns:p14="http://schemas.microsoft.com/office/powerpoint/2010/main" val="3922679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6863"/>
          <a:stretch/>
        </p:blipFill>
        <p:spPr>
          <a:xfrm>
            <a:off x="467544" y="332656"/>
            <a:ext cx="8208912" cy="6264696"/>
          </a:xfrm>
          <a:prstGeom prst="rect">
            <a:avLst/>
          </a:prstGeom>
        </p:spPr>
      </p:pic>
    </p:spTree>
    <p:extLst>
      <p:ext uri="{BB962C8B-B14F-4D97-AF65-F5344CB8AC3E}">
        <p14:creationId xmlns:p14="http://schemas.microsoft.com/office/powerpoint/2010/main" val="1303769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60648"/>
            <a:ext cx="8208912" cy="6264696"/>
          </a:xfrm>
          <a:prstGeom prst="rect">
            <a:avLst/>
          </a:prstGeom>
        </p:spPr>
      </p:pic>
    </p:spTree>
    <p:extLst>
      <p:ext uri="{BB962C8B-B14F-4D97-AF65-F5344CB8AC3E}">
        <p14:creationId xmlns:p14="http://schemas.microsoft.com/office/powerpoint/2010/main" val="36336493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626"/>
          <a:stretch/>
        </p:blipFill>
        <p:spPr>
          <a:xfrm>
            <a:off x="395536" y="332656"/>
            <a:ext cx="8352928" cy="6120680"/>
          </a:xfrm>
          <a:prstGeom prst="rect">
            <a:avLst/>
          </a:prstGeom>
        </p:spPr>
      </p:pic>
    </p:spTree>
    <p:extLst>
      <p:ext uri="{BB962C8B-B14F-4D97-AF65-F5344CB8AC3E}">
        <p14:creationId xmlns:p14="http://schemas.microsoft.com/office/powerpoint/2010/main" val="27356141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333"/>
          <a:stretch/>
        </p:blipFill>
        <p:spPr>
          <a:xfrm>
            <a:off x="467544" y="332656"/>
            <a:ext cx="8208912" cy="6264696"/>
          </a:xfrm>
          <a:prstGeom prst="rect">
            <a:avLst/>
          </a:prstGeom>
        </p:spPr>
      </p:pic>
    </p:spTree>
    <p:extLst>
      <p:ext uri="{BB962C8B-B14F-4D97-AF65-F5344CB8AC3E}">
        <p14:creationId xmlns:p14="http://schemas.microsoft.com/office/powerpoint/2010/main" val="35958695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404664"/>
            <a:ext cx="8280920" cy="6192688"/>
          </a:xfrm>
          <a:prstGeom prst="rect">
            <a:avLst/>
          </a:prstGeom>
        </p:spPr>
      </p:pic>
    </p:spTree>
    <p:extLst>
      <p:ext uri="{BB962C8B-B14F-4D97-AF65-F5344CB8AC3E}">
        <p14:creationId xmlns:p14="http://schemas.microsoft.com/office/powerpoint/2010/main" val="1979019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921"/>
          <a:stretch/>
        </p:blipFill>
        <p:spPr>
          <a:xfrm>
            <a:off x="539552" y="404664"/>
            <a:ext cx="8136904" cy="6120680"/>
          </a:xfrm>
          <a:prstGeom prst="rect">
            <a:avLst/>
          </a:prstGeom>
        </p:spPr>
      </p:pic>
    </p:spTree>
    <p:extLst>
      <p:ext uri="{BB962C8B-B14F-4D97-AF65-F5344CB8AC3E}">
        <p14:creationId xmlns:p14="http://schemas.microsoft.com/office/powerpoint/2010/main" val="3487314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404664"/>
            <a:ext cx="8352928" cy="6192688"/>
          </a:xfrm>
          <a:prstGeom prst="rect">
            <a:avLst/>
          </a:prstGeom>
        </p:spPr>
      </p:pic>
    </p:spTree>
    <p:extLst>
      <p:ext uri="{BB962C8B-B14F-4D97-AF65-F5344CB8AC3E}">
        <p14:creationId xmlns:p14="http://schemas.microsoft.com/office/powerpoint/2010/main" val="2957554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23099939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0878381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332656"/>
            <a:ext cx="8128000" cy="6192688"/>
          </a:xfrm>
          <a:prstGeom prst="rect">
            <a:avLst/>
          </a:prstGeom>
        </p:spPr>
      </p:pic>
    </p:spTree>
    <p:extLst>
      <p:ext uri="{BB962C8B-B14F-4D97-AF65-F5344CB8AC3E}">
        <p14:creationId xmlns:p14="http://schemas.microsoft.com/office/powerpoint/2010/main" val="27747248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2160" y="3645024"/>
            <a:ext cx="1950720" cy="129235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8316"/>
            <a:ext cx="4324315" cy="67413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6436" y="-58316"/>
            <a:ext cx="5143500" cy="6858000"/>
          </a:xfrm>
          <a:prstGeom prst="rect">
            <a:avLst/>
          </a:prstGeom>
        </p:spPr>
      </p:pic>
    </p:spTree>
    <p:extLst>
      <p:ext uri="{BB962C8B-B14F-4D97-AF65-F5344CB8AC3E}">
        <p14:creationId xmlns:p14="http://schemas.microsoft.com/office/powerpoint/2010/main" val="12395288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8628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7712" y="-99392"/>
            <a:ext cx="4586288" cy="6858000"/>
          </a:xfrm>
          <a:prstGeom prst="rect">
            <a:avLst/>
          </a:prstGeom>
        </p:spPr>
      </p:pic>
    </p:spTree>
    <p:extLst>
      <p:ext uri="{BB962C8B-B14F-4D97-AF65-F5344CB8AC3E}">
        <p14:creationId xmlns:p14="http://schemas.microsoft.com/office/powerpoint/2010/main" val="9275576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8628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6288" y="-7803"/>
            <a:ext cx="4586288" cy="6858000"/>
          </a:xfrm>
          <a:prstGeom prst="rect">
            <a:avLst/>
          </a:prstGeom>
        </p:spPr>
      </p:pic>
    </p:spTree>
    <p:extLst>
      <p:ext uri="{BB962C8B-B14F-4D97-AF65-F5344CB8AC3E}">
        <p14:creationId xmlns:p14="http://schemas.microsoft.com/office/powerpoint/2010/main" val="6066782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2" y="-20833"/>
            <a:ext cx="4586288"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7712" y="26477"/>
            <a:ext cx="4586288" cy="6858000"/>
          </a:xfrm>
          <a:prstGeom prst="rect">
            <a:avLst/>
          </a:prstGeom>
        </p:spPr>
      </p:pic>
    </p:spTree>
    <p:extLst>
      <p:ext uri="{BB962C8B-B14F-4D97-AF65-F5344CB8AC3E}">
        <p14:creationId xmlns:p14="http://schemas.microsoft.com/office/powerpoint/2010/main" val="14601704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8628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6288" y="19544"/>
            <a:ext cx="4557712" cy="6858000"/>
          </a:xfrm>
          <a:prstGeom prst="rect">
            <a:avLst/>
          </a:prstGeom>
        </p:spPr>
      </p:pic>
    </p:spTree>
    <p:extLst>
      <p:ext uri="{BB962C8B-B14F-4D97-AF65-F5344CB8AC3E}">
        <p14:creationId xmlns:p14="http://schemas.microsoft.com/office/powerpoint/2010/main" val="26322428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fr-FR" dirty="0"/>
              <a:t>Parc de la Tête d'Or en Lyon</a:t>
            </a:r>
            <a:endParaRPr lang="es-ES" dirty="0"/>
          </a:p>
        </p:txBody>
      </p:sp>
      <p:sp>
        <p:nvSpPr>
          <p:cNvPr id="3" name="2 Marcador de contenido"/>
          <p:cNvSpPr>
            <a:spLocks noGrp="1"/>
          </p:cNvSpPr>
          <p:nvPr>
            <p:ph idx="1"/>
          </p:nvPr>
        </p:nvSpPr>
        <p:spPr>
          <a:xfrm>
            <a:off x="1043492" y="2323652"/>
            <a:ext cx="7056900" cy="3508977"/>
          </a:xfrm>
        </p:spPr>
        <p:txBody>
          <a:bodyPr>
            <a:normAutofit/>
          </a:bodyPr>
          <a:lstStyle/>
          <a:p>
            <a:r>
              <a:rPr lang="es-ES" sz="2000" dirty="0"/>
              <a:t>Parc de la Tête d'Or ("Parque de la Cabeza de Oro"), en Lyon , es un parque urbano en Francia , con 117 hectáreas (290 acres) que es 8,5 veces más pequeño que bois de Vincennes en París . Ubicado en el sexto distrito , que cuenta con un gran lago en el que la navegación se lleva a cabo durante los meses de verano. Debido al número relativamente pequeño de otros parques en Lyon, recibe un gran número de visitantes durante el verano, y es un destino frecuente para corredores y ciclistas. </a:t>
            </a:r>
          </a:p>
        </p:txBody>
      </p:sp>
    </p:spTree>
    <p:extLst>
      <p:ext uri="{BB962C8B-B14F-4D97-AF65-F5344CB8AC3E}">
        <p14:creationId xmlns:p14="http://schemas.microsoft.com/office/powerpoint/2010/main" val="36853407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80728"/>
            <a:ext cx="7200916" cy="4851901"/>
          </a:xfrm>
        </p:spPr>
        <p:txBody>
          <a:bodyPr>
            <a:normAutofit fontScale="85000" lnSpcReduction="10000"/>
          </a:bodyPr>
          <a:lstStyle/>
          <a:p>
            <a:r>
              <a:rPr lang="es-ES" dirty="0"/>
              <a:t>En el extremo norte del parque, hay un pequeño zoológico con jirafas, elefantes, tigres y otros animales. También hay instalaciones deportivas, como un velódromo, pista de petanca, mini-golf, paseos a caballo, e incluso un tren en miniatura.</a:t>
            </a:r>
          </a:p>
          <a:p>
            <a:r>
              <a:rPr lang="es-ES" dirty="0"/>
              <a:t>En 1530, las tierras que constituyen el actual parque eran propiedad de la familia Lambert, y la ubicación ya fue nombrado "Parc de la Tête d'Or". En 1662, un documento de archivo se refiere a la zona llamada Grange Lambert. El nombre de "Tête d'Or" fue encontrado en una leyenda que dice que un tesoro con una cabeza de Cristo podía ser enterrado en el parque. El área era una zona de inundación compuesto por "ones" (aguas muertas) del Ródano y "Dieu" ( pantanos ). Se mantuvo así hasta la creación del parque.</a:t>
            </a:r>
          </a:p>
          <a:p>
            <a:endParaRPr lang="es-ES" dirty="0"/>
          </a:p>
        </p:txBody>
      </p:sp>
    </p:spTree>
    <p:extLst>
      <p:ext uri="{BB962C8B-B14F-4D97-AF65-F5344CB8AC3E}">
        <p14:creationId xmlns:p14="http://schemas.microsoft.com/office/powerpoint/2010/main" val="654205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200916" cy="4923909"/>
          </a:xfrm>
        </p:spPr>
        <p:txBody>
          <a:bodyPr>
            <a:normAutofit/>
          </a:bodyPr>
          <a:lstStyle/>
          <a:p>
            <a:r>
              <a:rPr lang="es-ES" sz="2000" dirty="0"/>
              <a:t>A partir de 1812, un parque urbano en Lyon fue planeado. Varios lugares se están programando, como la península o de la colina de Fourvière , y, finalmente, los terrenos propiedad en gran parte por los Civils de Lyon hospicios fueron elegidos. [2] En 1845, el arquitecto Christophe capo propondrán, en el propósito del embellecimiento de la Guillotière trimestre, un proyecto de parque urbano en la ubicación actual del parque: "Satisfacer las necesidades urgentes de una población grande, me dio las tierras y el cepillo del Parc de la Tête d'Or en un bosque plantado como el Bois de Boulogne ". Esta idea también fue presentada por el senador-alcalde Claude-Marius Vaïsse que quería crear un parque de "dar la naturaleza a los que no la tienen". </a:t>
            </a:r>
          </a:p>
        </p:txBody>
      </p:sp>
    </p:spTree>
    <p:extLst>
      <p:ext uri="{BB962C8B-B14F-4D97-AF65-F5344CB8AC3E}">
        <p14:creationId xmlns:p14="http://schemas.microsoft.com/office/powerpoint/2010/main" val="3058121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200916" cy="4923909"/>
          </a:xfrm>
        </p:spPr>
        <p:txBody>
          <a:bodyPr>
            <a:normAutofit/>
          </a:bodyPr>
          <a:lstStyle/>
          <a:p>
            <a:r>
              <a:rPr lang="es-ES" sz="2000" dirty="0"/>
              <a:t>En 1856, la tierra fue comprada a los Hospices Civils de Lyon. Los trabajos en el parque se inició en 1856, bajo la dirección del suizo paisaje diseñadores Eugene y Denis Bulher y duró cinco años. El parque fue finalmente inaugurado en 1857, aunque en ese momento todo el trabajo aún no ha terminado. Se encuentra en el distrito norte de Les Brotteaux, a lo largo del Ródano. La presa fue construida para hacer vastas tierras no inundadas transformado en un parque.</a:t>
            </a:r>
          </a:p>
          <a:p>
            <a:r>
              <a:rPr lang="es-ES" sz="2000" dirty="0"/>
              <a:t>1857: En un principio, el Jardín Botánico de Lyon fue creado después de un decreto de 1794 por la Convención Nacional , que requiere la creación de las Escuelas Centrales de ciudades de más de 300.000 habitantes</a:t>
            </a:r>
          </a:p>
        </p:txBody>
      </p:sp>
    </p:spTree>
    <p:extLst>
      <p:ext uri="{BB962C8B-B14F-4D97-AF65-F5344CB8AC3E}">
        <p14:creationId xmlns:p14="http://schemas.microsoft.com/office/powerpoint/2010/main" val="19380811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7200916" cy="5328592"/>
          </a:xfrm>
        </p:spPr>
        <p:txBody>
          <a:bodyPr>
            <a:normAutofit fontScale="55000" lnSpcReduction="20000"/>
          </a:bodyPr>
          <a:lstStyle/>
          <a:p>
            <a:r>
              <a:rPr lang="es-ES" sz="3600" dirty="0"/>
              <a:t>Estas escuelas debían enseñar la ciencia, la literatura y las artes, y un jardín botánico. Así, Jean-Emmanuel Gilibert, entonces alcalde de Lyon, aplica el decreto en su la ciudad y creó el jardín botánico en las laderas de la Croix-Rousse. Terminado en 1804 en el convento de la Déserte, el jardín era demasiado pequeña y por lo tanto fue trasladado al parque en 1857. A continuación, se compone de más de 4.000 plantas. El jardín se encuentra en el parque del este de no poner en peligro las perspectivas del parque y romper el efecto producido por el gran jardín central, en el sur del lago. Una tierra para los cultivos experimentales fue desarrollado para poaceae , árboles frutales y plantas medicinales. </a:t>
            </a:r>
          </a:p>
          <a:p>
            <a:r>
              <a:rPr lang="es-ES" sz="3600" dirty="0"/>
              <a:t>Ahora extiende sobre siete hectáreas, las colecciones Jardin botanique de Lyon son tan ricas como la del Museo Nacional de Historia Natural de París.  </a:t>
            </a:r>
          </a:p>
          <a:p>
            <a:r>
              <a:rPr lang="es-ES" sz="3600" dirty="0"/>
              <a:t>1859: el invernadero fue trasladado desde el jardín botánico en las laderas de la Croix-Rousse en el nuevo parque. </a:t>
            </a:r>
          </a:p>
          <a:p>
            <a:endParaRPr lang="es-ES" dirty="0"/>
          </a:p>
        </p:txBody>
      </p:sp>
    </p:spTree>
    <p:extLst>
      <p:ext uri="{BB962C8B-B14F-4D97-AF65-F5344CB8AC3E}">
        <p14:creationId xmlns:p14="http://schemas.microsoft.com/office/powerpoint/2010/main" val="28906269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200916" cy="5328592"/>
          </a:xfrm>
        </p:spPr>
        <p:txBody>
          <a:bodyPr>
            <a:normAutofit fontScale="70000" lnSpcReduction="20000"/>
          </a:bodyPr>
          <a:lstStyle/>
          <a:p>
            <a:r>
              <a:rPr lang="es-ES" sz="2900" dirty="0"/>
              <a:t>1861: Creación de una actividad de canotaje en el lago. Ese año, el parque tenía espacios dedicados a la presentación de los animales. El plan de los hermanos Bühler incluye entradas originales como un parque con las ovejas, un corral de pollos y un pasto de la vaca. Poco a poco, un parque zoológico fue creado por la llegada de animales exóticos, la construcción y renovación de instalaciones adecuadas, la última de ellas la llanura africana, inaugurado en octubre de 2006. </a:t>
            </a:r>
          </a:p>
          <a:p>
            <a:r>
              <a:rPr lang="es-ES" sz="2900" dirty="0"/>
              <a:t>1865: construcción de grandes invernaderos de efecto invernadero y de agave por el arquitecto Gustave capo. </a:t>
            </a:r>
          </a:p>
          <a:p>
            <a:r>
              <a:rPr lang="es-ES" sz="2900" dirty="0"/>
              <a:t>1867: Mapa de la acuarela del parque se presenta en la Exposición Universal de París. </a:t>
            </a:r>
          </a:p>
          <a:p>
            <a:r>
              <a:rPr lang="es-ES" sz="2900" dirty="0"/>
              <a:t>De 1877 a 1880: la reconstrucción de grandes invernaderos. </a:t>
            </a:r>
          </a:p>
          <a:p>
            <a:r>
              <a:rPr lang="es-ES" sz="2900" dirty="0"/>
              <a:t>1881: construcción del monumento des legionarios. </a:t>
            </a:r>
          </a:p>
          <a:p>
            <a:r>
              <a:rPr lang="es-ES" sz="2900" dirty="0"/>
              <a:t>1887: la construcción del invernadero Victoria, destruido en 1980. </a:t>
            </a:r>
          </a:p>
          <a:p>
            <a:endParaRPr lang="es-ES" dirty="0"/>
          </a:p>
        </p:txBody>
      </p:sp>
    </p:spTree>
    <p:extLst>
      <p:ext uri="{BB962C8B-B14F-4D97-AF65-F5344CB8AC3E}">
        <p14:creationId xmlns:p14="http://schemas.microsoft.com/office/powerpoint/2010/main" val="41399331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200916" cy="4923909"/>
          </a:xfrm>
        </p:spPr>
        <p:txBody>
          <a:bodyPr>
            <a:normAutofit fontScale="85000" lnSpcReduction="20000"/>
          </a:bodyPr>
          <a:lstStyle/>
          <a:p>
            <a:r>
              <a:rPr lang="es-ES" dirty="0"/>
              <a:t>1894: Universal, internacional y Exposición colonial tuvo lugar en la sede del Parc de la Tête d'Or. después de un acto el 28 de agosto de 1884, fuertes del Parc de la Tête d'Or y Charpennes fueron demolidas para la creación del Boulevard du Nord, actualmente llamado Boulevard des Belges . La cabaña guardias, casas de campo, y el velódromo se construyeron. Ese año, la parte Villeurbanne del parque fue anexada por la ciudad de Lyon: el parque fue durante mucho tiempo compartido entre Lyon y Villeurbanne, y la frontera entre las dos comunidades cruzó el parque. Las peleas y rivalidades siempre surgieron entre los dos municipios con respecto a los gastos e ingresos del parque. El presidente francés, bajo la Tercera República Jean Casimir-Perier promulgada el 17 de diciembre 1894, el derecho a la anexión de la parte del parque en Villeurbanne para el distrito 6 de Lyon. </a:t>
            </a:r>
          </a:p>
          <a:p>
            <a:endParaRPr lang="es-ES" dirty="0"/>
          </a:p>
        </p:txBody>
      </p:sp>
    </p:spTree>
    <p:extLst>
      <p:ext uri="{BB962C8B-B14F-4D97-AF65-F5344CB8AC3E}">
        <p14:creationId xmlns:p14="http://schemas.microsoft.com/office/powerpoint/2010/main" val="35404735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7128908" cy="4779893"/>
          </a:xfrm>
        </p:spPr>
        <p:txBody>
          <a:bodyPr>
            <a:normAutofit fontScale="77500" lnSpcReduction="20000"/>
          </a:bodyPr>
          <a:lstStyle/>
          <a:p>
            <a:r>
              <a:rPr lang="es-ES" dirty="0"/>
              <a:t>1896-1898: La ciudad quería hacer una valla para proteger el parque y para evitar los estafadores de la introducción de mercancías escondidas por la vegetación, ya que el parque se encuentra a continuación, en el límite de la subvención. El 05 de noviembre 1896 se decidió la construcción de la valla consiste en un muro de hormigón coronado por una barandilla de hierro. Una oposición fuerte fue levantado en contra de la idea de una valla: el 17 de noviembre de 1898, la puerta se rompió más de trescientos metros. El trabajo terminó con la ruptura de las redes a las tres entradas: Puerta de Tête-d'Or, puerta de Montgolfier y la puerta principal de Les legionarios, que ahora se llama Les Enfants du Rhône. Esta última puerta fue objeto de un concurso lanzado en 1898, ganada por Charles Meysson. La puerta fue hecha por la firma de Jean Bernard Lyon. Es treinta y dos metros de longitud y tiene dos pilones de piedra. La puerta central es de once metros de altura. Toda la puerta pesa once toneladas</a:t>
            </a:r>
          </a:p>
          <a:p>
            <a:endParaRPr lang="es-ES" dirty="0"/>
          </a:p>
        </p:txBody>
      </p:sp>
    </p:spTree>
    <p:extLst>
      <p:ext uri="{BB962C8B-B14F-4D97-AF65-F5344CB8AC3E}">
        <p14:creationId xmlns:p14="http://schemas.microsoft.com/office/powerpoint/2010/main" val="172476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124744"/>
            <a:ext cx="7200916" cy="4707885"/>
          </a:xfrm>
        </p:spPr>
        <p:txBody>
          <a:bodyPr>
            <a:normAutofit fontScale="85000" lnSpcReduction="20000"/>
          </a:bodyPr>
          <a:lstStyle/>
          <a:p>
            <a:r>
              <a:rPr lang="es-ES" dirty="0"/>
              <a:t>1899: construcción de colecciones, las culturas y las palmas invernaderos </a:t>
            </a:r>
          </a:p>
          <a:p>
            <a:r>
              <a:rPr lang="es-ES" dirty="0"/>
              <a:t>1901: construcción de los pabellones de la Tête d'Or puerta </a:t>
            </a:r>
          </a:p>
          <a:p>
            <a:r>
              <a:rPr lang="es-ES" dirty="0"/>
              <a:t>1904: construcción de un establo para vacas por el arquitecto Tony Garnier , que se trasladaron a Cibeins en 1914. </a:t>
            </a:r>
          </a:p>
          <a:p>
            <a:r>
              <a:rPr lang="es-ES" dirty="0"/>
              <a:t>1913: construcción de un muelle en el lago </a:t>
            </a:r>
          </a:p>
          <a:p>
            <a:r>
              <a:rPr lang="es-ES" dirty="0"/>
              <a:t>1917: inauguración de las nuevas jaulas de los leones </a:t>
            </a:r>
          </a:p>
          <a:p>
            <a:r>
              <a:rPr lang="es-ES" dirty="0"/>
              <a:t>1932: el metro que conecta la Île aux Cygnes y la ribera oriental se abrieron. </a:t>
            </a:r>
          </a:p>
          <a:p>
            <a:r>
              <a:rPr lang="es-ES" dirty="0"/>
              <a:t>1961-1964: creación del nuevo jardín de rosas </a:t>
            </a:r>
          </a:p>
          <a:p>
            <a:r>
              <a:rPr lang="es-ES" dirty="0"/>
              <a:t>1964: creación del recinto de los elefantes </a:t>
            </a:r>
          </a:p>
          <a:p>
            <a:r>
              <a:rPr lang="es-ES" dirty="0"/>
              <a:t>1968: construcción de un recinto para jirafas, ahora vacía después de la eliminación de las jirafas en su nuevo recinto en la llanura africana </a:t>
            </a:r>
          </a:p>
          <a:p>
            <a:endParaRPr lang="es-ES" dirty="0"/>
          </a:p>
        </p:txBody>
      </p:sp>
    </p:spTree>
    <p:extLst>
      <p:ext uri="{BB962C8B-B14F-4D97-AF65-F5344CB8AC3E}">
        <p14:creationId xmlns:p14="http://schemas.microsoft.com/office/powerpoint/2010/main" val="20231002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7272924" cy="4779893"/>
          </a:xfrm>
        </p:spPr>
        <p:txBody>
          <a:bodyPr>
            <a:normAutofit fontScale="92500" lnSpcReduction="20000"/>
          </a:bodyPr>
          <a:lstStyle/>
          <a:p>
            <a:r>
              <a:rPr lang="es-ES" sz="2200" dirty="0"/>
              <a:t>1989: creación del lugar derecho humano (Espace droits de l'homme) en la parte norte del parque, y algunos monolitos erigido contener el texto de la declaración. </a:t>
            </a:r>
          </a:p>
          <a:p>
            <a:r>
              <a:rPr lang="es-ES" sz="2200" dirty="0"/>
              <a:t>1991: propuesta de construcción de una nueva entrada en el frente de la Cité Internationale de Lyon </a:t>
            </a:r>
          </a:p>
          <a:p>
            <a:r>
              <a:rPr lang="es-ES" sz="2200" dirty="0"/>
              <a:t>2006-2007: establecimiento de la llanura africana en el zoo. </a:t>
            </a:r>
          </a:p>
          <a:p>
            <a:r>
              <a:rPr lang="es-ES" sz="2200" dirty="0"/>
              <a:t>El parque cuenta con amplias zonas de césped y terreno ondulado. Está rodeado por un dique que separa el Ródano y en el que se celebró la feria y exposiciones. Después de que el movimiento del centro de exposiciones a los suburbios, en Chassieu , el sitio se convirtió en un complejo de viviendas con oficinas, apartamentos y edificios dedicados al entretenimiento, como la Ciudad Internacional de Lyon y el anfiteatro de 3000 asientos del Palacio de Congresos de Lyon.</a:t>
            </a:r>
          </a:p>
          <a:p>
            <a:endParaRPr lang="es-ES" dirty="0"/>
          </a:p>
          <a:p>
            <a:endParaRPr lang="es-ES" dirty="0"/>
          </a:p>
        </p:txBody>
      </p:sp>
    </p:spTree>
    <p:extLst>
      <p:ext uri="{BB962C8B-B14F-4D97-AF65-F5344CB8AC3E}">
        <p14:creationId xmlns:p14="http://schemas.microsoft.com/office/powerpoint/2010/main" val="36699533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196752"/>
            <a:ext cx="7200916" cy="4635877"/>
          </a:xfrm>
        </p:spPr>
        <p:txBody>
          <a:bodyPr>
            <a:noAutofit/>
          </a:bodyPr>
          <a:lstStyle/>
          <a:p>
            <a:r>
              <a:rPr lang="es-ES" sz="2000" dirty="0"/>
              <a:t>Un gran lago de 16 hectáreas se puede disfrutar de los placeres de la navegación en verano, gracias al muelle ubicado en la orilla sur. En la parte norte de la elevación dos islas boscosas del lago, la Île des Tamaris, accesible sólo por barco, y la Île du Souvenir en el que se erigió un monumento en forma de un cuadrilátero. Antiguamente llamada Île des Cygnes, se ha convertido después de los planes del arquitecto Tony Garnier Lyon y el 1904 Premio de Roma escultor Jean-Baptiste Larrivé para honrar a los soldados muertos en combate. Los nombres de los soldados están grabados en los lados exteriores de las paredes. Un pasillo subterráneo permite el acceso a la isla, la escalera que conduce literalmente sumergida bajo el lago. </a:t>
            </a:r>
          </a:p>
        </p:txBody>
      </p:sp>
    </p:spTree>
    <p:extLst>
      <p:ext uri="{BB962C8B-B14F-4D97-AF65-F5344CB8AC3E}">
        <p14:creationId xmlns:p14="http://schemas.microsoft.com/office/powerpoint/2010/main" val="33554600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764704"/>
            <a:ext cx="7128908" cy="5067925"/>
          </a:xfrm>
        </p:spPr>
        <p:txBody>
          <a:bodyPr/>
          <a:lstStyle/>
          <a:p>
            <a:r>
              <a:rPr lang="es-ES" sz="2000" dirty="0"/>
              <a:t>El parque también contiene cuatro jardines de rosas , pero también enormes invernaderos , un jardín botánico , un zoológico y un velódromo . </a:t>
            </a:r>
          </a:p>
          <a:p>
            <a:r>
              <a:rPr lang="es-ES" sz="2000" dirty="0"/>
              <a:t>La entrada principal, en la esquina sureste, está custodiada por una enorme puerta de hierro forjado conocida como la Porte des enfants du Rhône (puerta de los hijos del Ródano).</a:t>
            </a:r>
          </a:p>
          <a:p>
            <a:r>
              <a:rPr lang="es-ES" sz="2000" dirty="0"/>
              <a:t> La puerta, con sus rasgos dorados, se instaló en 1901, cuando el parque fue cercado por primera vez. </a:t>
            </a:r>
          </a:p>
          <a:p>
            <a:endParaRPr lang="es-ES" dirty="0"/>
          </a:p>
        </p:txBody>
      </p:sp>
    </p:spTree>
    <p:extLst>
      <p:ext uri="{BB962C8B-B14F-4D97-AF65-F5344CB8AC3E}">
        <p14:creationId xmlns:p14="http://schemas.microsoft.com/office/powerpoint/2010/main" val="22537991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7124521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903221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142"/>
          <a:stretch/>
        </p:blipFill>
        <p:spPr>
          <a:xfrm>
            <a:off x="467544" y="332656"/>
            <a:ext cx="8208912" cy="6120680"/>
          </a:xfrm>
          <a:prstGeom prst="rect">
            <a:avLst/>
          </a:prstGeom>
        </p:spPr>
      </p:pic>
    </p:spTree>
    <p:extLst>
      <p:ext uri="{BB962C8B-B14F-4D97-AF65-F5344CB8AC3E}">
        <p14:creationId xmlns:p14="http://schemas.microsoft.com/office/powerpoint/2010/main" val="22755510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36789963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40"/>
          <a:stretch/>
        </p:blipFill>
        <p:spPr>
          <a:xfrm>
            <a:off x="467544" y="332656"/>
            <a:ext cx="8280920" cy="6192688"/>
          </a:xfrm>
          <a:prstGeom prst="rect">
            <a:avLst/>
          </a:prstGeom>
        </p:spPr>
      </p:pic>
    </p:spTree>
    <p:extLst>
      <p:ext uri="{BB962C8B-B14F-4D97-AF65-F5344CB8AC3E}">
        <p14:creationId xmlns:p14="http://schemas.microsoft.com/office/powerpoint/2010/main" val="12567781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264696"/>
          </a:xfrm>
          <a:prstGeom prst="rect">
            <a:avLst/>
          </a:prstGeom>
        </p:spPr>
      </p:pic>
    </p:spTree>
    <p:extLst>
      <p:ext uri="{BB962C8B-B14F-4D97-AF65-F5344CB8AC3E}">
        <p14:creationId xmlns:p14="http://schemas.microsoft.com/office/powerpoint/2010/main" val="28048608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14"/>
          <a:stretch/>
        </p:blipFill>
        <p:spPr>
          <a:xfrm>
            <a:off x="467544" y="260648"/>
            <a:ext cx="8208912" cy="6264696"/>
          </a:xfrm>
          <a:prstGeom prst="rect">
            <a:avLst/>
          </a:prstGeom>
        </p:spPr>
      </p:pic>
    </p:spTree>
    <p:extLst>
      <p:ext uri="{BB962C8B-B14F-4D97-AF65-F5344CB8AC3E}">
        <p14:creationId xmlns:p14="http://schemas.microsoft.com/office/powerpoint/2010/main" val="20427676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472" t="2041" r="1881" b="2465"/>
          <a:stretch/>
        </p:blipFill>
        <p:spPr>
          <a:xfrm>
            <a:off x="395536" y="389964"/>
            <a:ext cx="8280920" cy="6135379"/>
          </a:xfrm>
          <a:prstGeom prst="rect">
            <a:avLst/>
          </a:prstGeom>
        </p:spPr>
      </p:pic>
    </p:spTree>
    <p:extLst>
      <p:ext uri="{BB962C8B-B14F-4D97-AF65-F5344CB8AC3E}">
        <p14:creationId xmlns:p14="http://schemas.microsoft.com/office/powerpoint/2010/main" val="41309654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332656"/>
            <a:ext cx="8128000" cy="6192688"/>
          </a:xfrm>
          <a:prstGeom prst="rect">
            <a:avLst/>
          </a:prstGeom>
        </p:spPr>
      </p:pic>
    </p:spTree>
    <p:extLst>
      <p:ext uri="{BB962C8B-B14F-4D97-AF65-F5344CB8AC3E}">
        <p14:creationId xmlns:p14="http://schemas.microsoft.com/office/powerpoint/2010/main" val="40871696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4427542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1367163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332656"/>
            <a:ext cx="8128000" cy="6192688"/>
          </a:xfrm>
          <a:prstGeom prst="rect">
            <a:avLst/>
          </a:prstGeom>
        </p:spPr>
      </p:pic>
    </p:spTree>
    <p:extLst>
      <p:ext uri="{BB962C8B-B14F-4D97-AF65-F5344CB8AC3E}">
        <p14:creationId xmlns:p14="http://schemas.microsoft.com/office/powerpoint/2010/main" val="27823351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60648"/>
            <a:ext cx="8496944" cy="6264696"/>
          </a:xfrm>
          <a:prstGeom prst="rect">
            <a:avLst/>
          </a:prstGeom>
        </p:spPr>
      </p:pic>
    </p:spTree>
    <p:extLst>
      <p:ext uri="{BB962C8B-B14F-4D97-AF65-F5344CB8AC3E}">
        <p14:creationId xmlns:p14="http://schemas.microsoft.com/office/powerpoint/2010/main" val="13497226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79511"/>
            <a:ext cx="8208912" cy="6098977"/>
          </a:xfrm>
          <a:prstGeom prst="rect">
            <a:avLst/>
          </a:prstGeom>
        </p:spPr>
      </p:pic>
    </p:spTree>
    <p:extLst>
      <p:ext uri="{BB962C8B-B14F-4D97-AF65-F5344CB8AC3E}">
        <p14:creationId xmlns:p14="http://schemas.microsoft.com/office/powerpoint/2010/main" val="937111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381000"/>
            <a:ext cx="8128000" cy="6096000"/>
          </a:xfrm>
          <a:prstGeom prst="rect">
            <a:avLst/>
          </a:prstGeom>
        </p:spPr>
      </p:pic>
    </p:spTree>
    <p:extLst>
      <p:ext uri="{BB962C8B-B14F-4D97-AF65-F5344CB8AC3E}">
        <p14:creationId xmlns:p14="http://schemas.microsoft.com/office/powerpoint/2010/main" val="20361887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404663"/>
            <a:ext cx="8280920" cy="6120681"/>
          </a:xfrm>
          <a:prstGeom prst="rect">
            <a:avLst/>
          </a:prstGeom>
        </p:spPr>
      </p:pic>
    </p:spTree>
    <p:extLst>
      <p:ext uri="{BB962C8B-B14F-4D97-AF65-F5344CB8AC3E}">
        <p14:creationId xmlns:p14="http://schemas.microsoft.com/office/powerpoint/2010/main" val="952928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21721878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7"/>
          </a:xfrm>
          <a:prstGeom prst="rect">
            <a:avLst/>
          </a:prstGeom>
        </p:spPr>
      </p:pic>
    </p:spTree>
    <p:extLst>
      <p:ext uri="{BB962C8B-B14F-4D97-AF65-F5344CB8AC3E}">
        <p14:creationId xmlns:p14="http://schemas.microsoft.com/office/powerpoint/2010/main" val="23298805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33884035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332656"/>
            <a:ext cx="8128000" cy="6192688"/>
          </a:xfrm>
          <a:prstGeom prst="rect">
            <a:avLst/>
          </a:prstGeom>
        </p:spPr>
      </p:pic>
    </p:spTree>
    <p:extLst>
      <p:ext uri="{BB962C8B-B14F-4D97-AF65-F5344CB8AC3E}">
        <p14:creationId xmlns:p14="http://schemas.microsoft.com/office/powerpoint/2010/main" val="13728630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7498329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404664"/>
            <a:ext cx="8208912" cy="6264696"/>
          </a:xfrm>
          <a:prstGeom prst="rect">
            <a:avLst/>
          </a:prstGeom>
        </p:spPr>
      </p:pic>
    </p:spTree>
    <p:extLst>
      <p:ext uri="{BB962C8B-B14F-4D97-AF65-F5344CB8AC3E}">
        <p14:creationId xmlns:p14="http://schemas.microsoft.com/office/powerpoint/2010/main" val="41800491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79511"/>
            <a:ext cx="8352928" cy="6098977"/>
          </a:xfrm>
          <a:prstGeom prst="rect">
            <a:avLst/>
          </a:prstGeom>
        </p:spPr>
      </p:pic>
    </p:spTree>
    <p:extLst>
      <p:ext uri="{BB962C8B-B14F-4D97-AF65-F5344CB8AC3E}">
        <p14:creationId xmlns:p14="http://schemas.microsoft.com/office/powerpoint/2010/main" val="37493267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7546696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fr-FR" dirty="0"/>
              <a:t>Parc Floral de la Source.-Orleans.</a:t>
            </a:r>
            <a:endParaRPr lang="es-ES" dirty="0"/>
          </a:p>
        </p:txBody>
      </p:sp>
      <p:sp>
        <p:nvSpPr>
          <p:cNvPr id="3" name="2 Marcador de contenido"/>
          <p:cNvSpPr>
            <a:spLocks noGrp="1"/>
          </p:cNvSpPr>
          <p:nvPr>
            <p:ph idx="1"/>
          </p:nvPr>
        </p:nvSpPr>
        <p:spPr>
          <a:xfrm>
            <a:off x="1043492" y="2323652"/>
            <a:ext cx="7056900" cy="3508977"/>
          </a:xfrm>
        </p:spPr>
        <p:txBody>
          <a:bodyPr>
            <a:normAutofit fontScale="92500" lnSpcReduction="10000"/>
          </a:bodyPr>
          <a:lstStyle/>
          <a:p>
            <a:r>
              <a:rPr lang="es-ES" sz="2200" dirty="0"/>
              <a:t>El Parc Floral de la Source es un jardín a la francesa situada al sur del río Loira , en el La Source barrio de la ciudad de Orléans , en el departamento de Loiret . Con más de 150.000 visitantes en 2007, es el sitio más visitado de Loiret.  </a:t>
            </a:r>
          </a:p>
          <a:p>
            <a:r>
              <a:rPr lang="es-ES" sz="2200" dirty="0"/>
              <a:t>La fuente del río Loiret se encuentra en el centro del parque. </a:t>
            </a:r>
          </a:p>
          <a:p>
            <a:r>
              <a:rPr lang="es-ES" sz="2200" dirty="0"/>
              <a:t>El parque ha sido galardonado con el estado de Jardin remarquable por el Ministerio francés de Cultura y el Consejo Nacional de los parques y jardines</a:t>
            </a:r>
          </a:p>
          <a:p>
            <a:endParaRPr lang="es-ES" dirty="0"/>
          </a:p>
        </p:txBody>
      </p:sp>
    </p:spTree>
    <p:extLst>
      <p:ext uri="{BB962C8B-B14F-4D97-AF65-F5344CB8AC3E}">
        <p14:creationId xmlns:p14="http://schemas.microsoft.com/office/powerpoint/2010/main" val="4893473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7200916" cy="4779893"/>
          </a:xfrm>
        </p:spPr>
        <p:txBody>
          <a:bodyPr>
            <a:normAutofit/>
          </a:bodyPr>
          <a:lstStyle/>
          <a:p>
            <a:r>
              <a:rPr lang="es-ES" sz="2000" dirty="0"/>
              <a:t>El Parc Floral de la Source se extiende sobre 35 hectáreas (86.5 acres ). </a:t>
            </a:r>
          </a:p>
          <a:p>
            <a:r>
              <a:rPr lang="es-ES" sz="2000" dirty="0"/>
              <a:t> Utiliza los contornos naturales del sitio y se compone de espacios abiertos donde se yuxtaponen la flora, fauna y minerales. </a:t>
            </a:r>
          </a:p>
          <a:p>
            <a:r>
              <a:rPr lang="es-ES" sz="2000" dirty="0"/>
              <a:t>Su posición geográfica única, entre la zona boscosa de Sologne y las llanuras del valle del Loira , le da un relieve particular. </a:t>
            </a:r>
          </a:p>
          <a:p>
            <a:r>
              <a:rPr lang="es-ES" sz="2000" dirty="0"/>
              <a:t>En su centro, después de un curso subterráneo de varios kilómetros, es el resurgimiento del Loiret. </a:t>
            </a:r>
          </a:p>
          <a:p>
            <a:r>
              <a:rPr lang="es-ES" sz="2000" dirty="0"/>
              <a:t>Con el paso de las estaciones, floración sucesiva renueva continuamente la aparición de los jardines. </a:t>
            </a:r>
          </a:p>
          <a:p>
            <a:endParaRPr lang="es-ES" dirty="0"/>
          </a:p>
        </p:txBody>
      </p:sp>
    </p:spTree>
    <p:extLst>
      <p:ext uri="{BB962C8B-B14F-4D97-AF65-F5344CB8AC3E}">
        <p14:creationId xmlns:p14="http://schemas.microsoft.com/office/powerpoint/2010/main" val="22842615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80728"/>
            <a:ext cx="7272924" cy="4851901"/>
          </a:xfrm>
        </p:spPr>
        <p:txBody>
          <a:bodyPr>
            <a:normAutofit fontScale="85000" lnSpcReduction="20000"/>
          </a:bodyPr>
          <a:lstStyle/>
          <a:p>
            <a:r>
              <a:rPr lang="es-ES" dirty="0"/>
              <a:t>En 510, el terreno fue cedido a los monjes de la abadía de Saint-Mesmin de Micy por Clovis . Desde 1427, perteneció sucesivamente a varios señores y las familias nobl</a:t>
            </a:r>
          </a:p>
          <a:p>
            <a:r>
              <a:rPr lang="es-ES" dirty="0"/>
              <a:t>El primer gran trabajo de jardinería, en el estilo formal de los jardines franceses , data de principios del siglo 18. Durante la década de 1720, una casa de hielo, una galería de biblioteca, bajorrelieves y una terraza se incorporaron en el jardín. </a:t>
            </a:r>
          </a:p>
          <a:p>
            <a:r>
              <a:rPr lang="es-ES" dirty="0"/>
              <a:t>En 1959, la ciudad de Orleans y el departamento adquirió las 410 hectáreas de la finca, 35 hectáreas fueron reservadas para crear el parque, y el resto se utiliza para crear el barrio de La Fuente como un sitio para la Universidad de Orléans </a:t>
            </a:r>
          </a:p>
          <a:p>
            <a:r>
              <a:rPr lang="es-ES" dirty="0"/>
              <a:t>El jardín se abrió en 1964 como un parque recreativo, así como una vitrina para el departamento de horticultura</a:t>
            </a:r>
          </a:p>
          <a:p>
            <a:endParaRPr lang="es-ES" dirty="0"/>
          </a:p>
        </p:txBody>
      </p:sp>
    </p:spTree>
    <p:extLst>
      <p:ext uri="{BB962C8B-B14F-4D97-AF65-F5344CB8AC3E}">
        <p14:creationId xmlns:p14="http://schemas.microsoft.com/office/powerpoint/2010/main" val="26279227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7272924" cy="4779893"/>
          </a:xfrm>
        </p:spPr>
        <p:txBody>
          <a:bodyPr>
            <a:normAutofit/>
          </a:bodyPr>
          <a:lstStyle/>
          <a:p>
            <a:r>
              <a:rPr lang="es-ES" sz="2000" dirty="0"/>
              <a:t>En 1967, el Floralies internationales d'Orléans atrajo 2.3 millones de visitantes en seis meses. El presupuesto total fue de más de un millón de francos. </a:t>
            </a:r>
          </a:p>
          <a:p>
            <a:r>
              <a:rPr lang="es-ES" sz="2000" dirty="0"/>
              <a:t> De abril a octubre de 1967, Orléans se convirtió en la capital mundial de la horticultura: 330 expositores, 700 productores de 11 países, 13.000 m² de invernaderos construidos especialmente para albergar exposiciones sucesivas en 35 hectáreas. </a:t>
            </a:r>
          </a:p>
          <a:p>
            <a:r>
              <a:rPr lang="es-ES" sz="2000" dirty="0"/>
              <a:t>Además de la horticultura, las Floralies incluyen varias atracciones, incluyendo una reconstrucción de un pueblo Gaulois, destruyendo así un templo antiguo. </a:t>
            </a:r>
          </a:p>
          <a:p>
            <a:endParaRPr lang="es-ES" dirty="0"/>
          </a:p>
          <a:p>
            <a:endParaRPr lang="es-ES" dirty="0"/>
          </a:p>
        </p:txBody>
      </p:sp>
    </p:spTree>
    <p:extLst>
      <p:ext uri="{BB962C8B-B14F-4D97-AF65-F5344CB8AC3E}">
        <p14:creationId xmlns:p14="http://schemas.microsoft.com/office/powerpoint/2010/main" val="30278008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7128908" cy="4779893"/>
          </a:xfrm>
        </p:spPr>
        <p:txBody>
          <a:bodyPr/>
          <a:lstStyle/>
          <a:p>
            <a:r>
              <a:rPr lang="es-ES" sz="2000" dirty="0"/>
              <a:t>Otras exposiciones: en 1996, voyage en La Ronde des fougères Chrysanthèmes y, en 1998, el fête de l'iris, en 1999, jardins du monde (30o Salón del crisantemo) y el Salón Internacional de la dalia y frutos de otoño; en 2000, 200.000 bulbos en flor, en 2001, el parque de tous les enchantements et le monde des nains-ventes, en 2003, chrysanthèmes recup'art, en 2006, el festival de aves exóticas y orquídeas;  en 2007, le Festival de l'iris</a:t>
            </a:r>
          </a:p>
          <a:p>
            <a:endParaRPr lang="es-ES" dirty="0"/>
          </a:p>
          <a:p>
            <a:endParaRPr lang="es-ES" dirty="0"/>
          </a:p>
        </p:txBody>
      </p:sp>
    </p:spTree>
    <p:extLst>
      <p:ext uri="{BB962C8B-B14F-4D97-AF65-F5344CB8AC3E}">
        <p14:creationId xmlns:p14="http://schemas.microsoft.com/office/powerpoint/2010/main" val="10875271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4899476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325"/>
            <a:ext cx="9144000" cy="6229350"/>
          </a:xfrm>
          <a:prstGeom prst="rect">
            <a:avLst/>
          </a:prstGeom>
        </p:spPr>
      </p:pic>
    </p:spTree>
    <p:extLst>
      <p:ext uri="{BB962C8B-B14F-4D97-AF65-F5344CB8AC3E}">
        <p14:creationId xmlns:p14="http://schemas.microsoft.com/office/powerpoint/2010/main" val="8200651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87871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7190"/>
            <a:ext cx="9144000" cy="6103620"/>
          </a:xfrm>
          <a:prstGeom prst="rect">
            <a:avLst/>
          </a:prstGeom>
        </p:spPr>
      </p:pic>
    </p:spTree>
    <p:extLst>
      <p:ext uri="{BB962C8B-B14F-4D97-AF65-F5344CB8AC3E}">
        <p14:creationId xmlns:p14="http://schemas.microsoft.com/office/powerpoint/2010/main" val="40994329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6478"/>
            <a:ext cx="9144000" cy="6065044"/>
          </a:xfrm>
          <a:prstGeom prst="rect">
            <a:avLst/>
          </a:prstGeom>
        </p:spPr>
      </p:pic>
    </p:spTree>
    <p:extLst>
      <p:ext uri="{BB962C8B-B14F-4D97-AF65-F5344CB8AC3E}">
        <p14:creationId xmlns:p14="http://schemas.microsoft.com/office/powerpoint/2010/main" val="26357854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332656"/>
            <a:ext cx="8128000" cy="6192688"/>
          </a:xfrm>
          <a:prstGeom prst="rect">
            <a:avLst/>
          </a:prstGeom>
        </p:spPr>
      </p:pic>
    </p:spTree>
    <p:extLst>
      <p:ext uri="{BB962C8B-B14F-4D97-AF65-F5344CB8AC3E}">
        <p14:creationId xmlns:p14="http://schemas.microsoft.com/office/powerpoint/2010/main" val="31004280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136904" cy="6336704"/>
          </a:xfrm>
          <a:prstGeom prst="rect">
            <a:avLst/>
          </a:prstGeom>
        </p:spPr>
      </p:pic>
    </p:spTree>
    <p:extLst>
      <p:ext uri="{BB962C8B-B14F-4D97-AF65-F5344CB8AC3E}">
        <p14:creationId xmlns:p14="http://schemas.microsoft.com/office/powerpoint/2010/main" val="22455299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125594790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232"/>
          <a:stretch/>
        </p:blipFill>
        <p:spPr>
          <a:xfrm>
            <a:off x="395536" y="404664"/>
            <a:ext cx="8280920" cy="6120680"/>
          </a:xfrm>
          <a:prstGeom prst="rect">
            <a:avLst/>
          </a:prstGeom>
        </p:spPr>
      </p:pic>
    </p:spTree>
    <p:extLst>
      <p:ext uri="{BB962C8B-B14F-4D97-AF65-F5344CB8AC3E}">
        <p14:creationId xmlns:p14="http://schemas.microsoft.com/office/powerpoint/2010/main" val="28726608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08912" cy="6336704"/>
          </a:xfrm>
          <a:prstGeom prst="rect">
            <a:avLst/>
          </a:prstGeom>
        </p:spPr>
      </p:pic>
    </p:spTree>
    <p:extLst>
      <p:ext uri="{BB962C8B-B14F-4D97-AF65-F5344CB8AC3E}">
        <p14:creationId xmlns:p14="http://schemas.microsoft.com/office/powerpoint/2010/main" val="5355600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573" t="1559" r="1415" b="2279"/>
          <a:stretch/>
        </p:blipFill>
        <p:spPr>
          <a:xfrm>
            <a:off x="457200" y="260648"/>
            <a:ext cx="8243047" cy="6274622"/>
          </a:xfrm>
          <a:prstGeom prst="rect">
            <a:avLst/>
          </a:prstGeom>
        </p:spPr>
      </p:pic>
    </p:spTree>
    <p:extLst>
      <p:ext uri="{BB962C8B-B14F-4D97-AF65-F5344CB8AC3E}">
        <p14:creationId xmlns:p14="http://schemas.microsoft.com/office/powerpoint/2010/main" val="847001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08912" cy="6264696"/>
          </a:xfrm>
          <a:prstGeom prst="rect">
            <a:avLst/>
          </a:prstGeom>
        </p:spPr>
      </p:pic>
    </p:spTree>
    <p:extLst>
      <p:ext uri="{BB962C8B-B14F-4D97-AF65-F5344CB8AC3E}">
        <p14:creationId xmlns:p14="http://schemas.microsoft.com/office/powerpoint/2010/main" val="13594285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83"/>
          <a:stretch/>
        </p:blipFill>
        <p:spPr>
          <a:xfrm>
            <a:off x="395536" y="332656"/>
            <a:ext cx="8280920" cy="6192688"/>
          </a:xfrm>
          <a:prstGeom prst="rect">
            <a:avLst/>
          </a:prstGeom>
        </p:spPr>
      </p:pic>
    </p:spTree>
    <p:extLst>
      <p:ext uri="{BB962C8B-B14F-4D97-AF65-F5344CB8AC3E}">
        <p14:creationId xmlns:p14="http://schemas.microsoft.com/office/powerpoint/2010/main" val="39084955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332656"/>
            <a:ext cx="8128000" cy="6192688"/>
          </a:xfrm>
          <a:prstGeom prst="rect">
            <a:avLst/>
          </a:prstGeom>
        </p:spPr>
      </p:pic>
    </p:spTree>
    <p:extLst>
      <p:ext uri="{BB962C8B-B14F-4D97-AF65-F5344CB8AC3E}">
        <p14:creationId xmlns:p14="http://schemas.microsoft.com/office/powerpoint/2010/main" val="25228001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69868"/>
          </a:xfrm>
          <a:prstGeom prst="rect">
            <a:avLst/>
          </a:prstGeom>
        </p:spPr>
      </p:pic>
    </p:spTree>
    <p:extLst>
      <p:ext uri="{BB962C8B-B14F-4D97-AF65-F5344CB8AC3E}">
        <p14:creationId xmlns:p14="http://schemas.microsoft.com/office/powerpoint/2010/main" val="33248043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7966889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85762"/>
            <a:ext cx="8352928" cy="6211590"/>
          </a:xfrm>
          <a:prstGeom prst="rect">
            <a:avLst/>
          </a:prstGeom>
        </p:spPr>
      </p:pic>
    </p:spTree>
    <p:extLst>
      <p:ext uri="{BB962C8B-B14F-4D97-AF65-F5344CB8AC3E}">
        <p14:creationId xmlns:p14="http://schemas.microsoft.com/office/powerpoint/2010/main" val="20951469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11462923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8988305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8030332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755" y="277378"/>
            <a:ext cx="4138253" cy="343965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756" y="3717032"/>
            <a:ext cx="4138252" cy="280831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3717032"/>
            <a:ext cx="4032448" cy="280831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277378"/>
            <a:ext cx="1630680" cy="3439654"/>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4688" y="277379"/>
            <a:ext cx="2401768" cy="3439654"/>
          </a:xfrm>
          <a:prstGeom prst="rect">
            <a:avLst/>
          </a:prstGeom>
        </p:spPr>
      </p:pic>
    </p:spTree>
    <p:extLst>
      <p:ext uri="{BB962C8B-B14F-4D97-AF65-F5344CB8AC3E}">
        <p14:creationId xmlns:p14="http://schemas.microsoft.com/office/powerpoint/2010/main" val="338557984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
        <p:nvSpPr>
          <p:cNvPr id="5" name="4 CuadroTexto"/>
          <p:cNvSpPr txBox="1"/>
          <p:nvPr/>
        </p:nvSpPr>
        <p:spPr>
          <a:xfrm>
            <a:off x="1331640" y="5445224"/>
            <a:ext cx="2520280" cy="646331"/>
          </a:xfrm>
          <a:prstGeom prst="rect">
            <a:avLst/>
          </a:prstGeom>
          <a:solidFill>
            <a:schemeClr val="bg1"/>
          </a:solidFill>
        </p:spPr>
        <p:txBody>
          <a:bodyPr wrap="square" rtlCol="0">
            <a:spAutoFit/>
          </a:bodyPr>
          <a:lstStyle/>
          <a:p>
            <a:r>
              <a:rPr lang="fr-FR" dirty="0"/>
              <a:t>Parc Floral de la Source.-Orleans</a:t>
            </a:r>
            <a:endParaRPr lang="es-ES" dirty="0"/>
          </a:p>
        </p:txBody>
      </p:sp>
    </p:spTree>
    <p:extLst>
      <p:ext uri="{BB962C8B-B14F-4D97-AF65-F5344CB8AC3E}">
        <p14:creationId xmlns:p14="http://schemas.microsoft.com/office/powerpoint/2010/main" val="132540752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28228"/>
            <a:ext cx="8676456" cy="6192688"/>
          </a:xfrm>
          <a:prstGeom prst="rect">
            <a:avLst/>
          </a:prstGeom>
        </p:spPr>
      </p:pic>
      <p:sp>
        <p:nvSpPr>
          <p:cNvPr id="4" name="3 CuadroTexto"/>
          <p:cNvSpPr txBox="1"/>
          <p:nvPr/>
        </p:nvSpPr>
        <p:spPr>
          <a:xfrm>
            <a:off x="1331640" y="5301208"/>
            <a:ext cx="3168352" cy="646331"/>
          </a:xfrm>
          <a:prstGeom prst="rect">
            <a:avLst/>
          </a:prstGeom>
          <a:solidFill>
            <a:schemeClr val="bg1"/>
          </a:solidFill>
        </p:spPr>
        <p:txBody>
          <a:bodyPr wrap="square" rtlCol="0">
            <a:spAutoFit/>
          </a:bodyPr>
          <a:lstStyle/>
          <a:p>
            <a:r>
              <a:rPr lang="fr-FR" dirty="0"/>
              <a:t>Parc Floral de la Source.-Orleans</a:t>
            </a:r>
            <a:endParaRPr lang="es-ES" dirty="0"/>
          </a:p>
        </p:txBody>
      </p:sp>
    </p:spTree>
    <p:extLst>
      <p:ext uri="{BB962C8B-B14F-4D97-AF65-F5344CB8AC3E}">
        <p14:creationId xmlns:p14="http://schemas.microsoft.com/office/powerpoint/2010/main" val="14055732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332656"/>
            <a:ext cx="8280920" cy="6264696"/>
          </a:xfrm>
          <a:prstGeom prst="rect">
            <a:avLst/>
          </a:prstGeom>
        </p:spPr>
      </p:pic>
      <p:sp>
        <p:nvSpPr>
          <p:cNvPr id="4" name="3 CuadroTexto"/>
          <p:cNvSpPr txBox="1"/>
          <p:nvPr/>
        </p:nvSpPr>
        <p:spPr>
          <a:xfrm>
            <a:off x="1187624" y="5445224"/>
            <a:ext cx="2664296" cy="646331"/>
          </a:xfrm>
          <a:prstGeom prst="rect">
            <a:avLst/>
          </a:prstGeom>
          <a:solidFill>
            <a:schemeClr val="bg1"/>
          </a:solidFill>
        </p:spPr>
        <p:txBody>
          <a:bodyPr wrap="square" rtlCol="0">
            <a:spAutoFit/>
          </a:bodyPr>
          <a:lstStyle/>
          <a:p>
            <a:r>
              <a:rPr lang="fr-FR" dirty="0"/>
              <a:t>Parc Floral de la Source.-Orleans</a:t>
            </a:r>
            <a:endParaRPr lang="es-ES" dirty="0"/>
          </a:p>
        </p:txBody>
      </p:sp>
    </p:spTree>
    <p:extLst>
      <p:ext uri="{BB962C8B-B14F-4D97-AF65-F5344CB8AC3E}">
        <p14:creationId xmlns:p14="http://schemas.microsoft.com/office/powerpoint/2010/main" val="277413594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2311891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114</TotalTime>
  <Words>3448</Words>
  <Application>Microsoft Office PowerPoint</Application>
  <PresentationFormat>Presentación en pantalla (4:3)</PresentationFormat>
  <Paragraphs>236</Paragraphs>
  <Slides>110</Slides>
  <Notes>82</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110</vt:i4>
      </vt:variant>
    </vt:vector>
  </HeadingPairs>
  <TitlesOfParts>
    <vt:vector size="114" baseType="lpstr">
      <vt:lpstr>Calibri</vt:lpstr>
      <vt:lpstr>Century Gothic</vt:lpstr>
      <vt:lpstr>Wingdings 2</vt:lpstr>
      <vt:lpstr>Austin</vt:lpstr>
      <vt:lpstr>EUROPA.-LA VUELTA AL MUNDO EN 885JARDINES.-J.-Francia</vt:lpstr>
      <vt:lpstr>Le Vasterival.-Greta-Sturdza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Tête d'Or en Lyon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Floral de la Source.-Orleans.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JARDINES.-J.-Francia</dc:title>
  <dc:creator>Josep</dc:creator>
  <cp:lastModifiedBy>Usuario</cp:lastModifiedBy>
  <cp:revision>15</cp:revision>
  <dcterms:created xsi:type="dcterms:W3CDTF">2013-08-14T05:05:19Z</dcterms:created>
  <dcterms:modified xsi:type="dcterms:W3CDTF">2018-03-12T16:01:31Z</dcterms:modified>
</cp:coreProperties>
</file>