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6"/>
  </p:notesMasterIdLst>
  <p:sldIdLst>
    <p:sldId id="366" r:id="rId2"/>
    <p:sldId id="257" r:id="rId3"/>
    <p:sldId id="377" r:id="rId4"/>
    <p:sldId id="378" r:id="rId5"/>
    <p:sldId id="367" r:id="rId6"/>
    <p:sldId id="260" r:id="rId7"/>
    <p:sldId id="379" r:id="rId8"/>
    <p:sldId id="258" r:id="rId9"/>
    <p:sldId id="259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380" r:id="rId21"/>
    <p:sldId id="272" r:id="rId22"/>
    <p:sldId id="282" r:id="rId23"/>
    <p:sldId id="271" r:id="rId24"/>
    <p:sldId id="283" r:id="rId25"/>
    <p:sldId id="284" r:id="rId26"/>
    <p:sldId id="286" r:id="rId27"/>
    <p:sldId id="273" r:id="rId28"/>
    <p:sldId id="274" r:id="rId29"/>
    <p:sldId id="276" r:id="rId30"/>
    <p:sldId id="277" r:id="rId31"/>
    <p:sldId id="278" r:id="rId32"/>
    <p:sldId id="279" r:id="rId33"/>
    <p:sldId id="280" r:id="rId34"/>
    <p:sldId id="281" r:id="rId35"/>
    <p:sldId id="285" r:id="rId36"/>
    <p:sldId id="287" r:id="rId37"/>
    <p:sldId id="288" r:id="rId38"/>
    <p:sldId id="382" r:id="rId39"/>
    <p:sldId id="383" r:id="rId40"/>
    <p:sldId id="325" r:id="rId41"/>
    <p:sldId id="290" r:id="rId42"/>
    <p:sldId id="307" r:id="rId43"/>
    <p:sldId id="291" r:id="rId44"/>
    <p:sldId id="292" r:id="rId45"/>
    <p:sldId id="289" r:id="rId46"/>
    <p:sldId id="303" r:id="rId47"/>
    <p:sldId id="324" r:id="rId48"/>
    <p:sldId id="300" r:id="rId49"/>
    <p:sldId id="293" r:id="rId50"/>
    <p:sldId id="294" r:id="rId51"/>
    <p:sldId id="295" r:id="rId52"/>
    <p:sldId id="296" r:id="rId53"/>
    <p:sldId id="297" r:id="rId54"/>
    <p:sldId id="298" r:id="rId55"/>
    <p:sldId id="299" r:id="rId56"/>
    <p:sldId id="301" r:id="rId57"/>
    <p:sldId id="302" r:id="rId58"/>
    <p:sldId id="304" r:id="rId59"/>
    <p:sldId id="305" r:id="rId60"/>
    <p:sldId id="306" r:id="rId61"/>
    <p:sldId id="308" r:id="rId62"/>
    <p:sldId id="309" r:id="rId63"/>
    <p:sldId id="310" r:id="rId64"/>
    <p:sldId id="322" r:id="rId65"/>
    <p:sldId id="311" r:id="rId66"/>
    <p:sldId id="314" r:id="rId67"/>
    <p:sldId id="312" r:id="rId68"/>
    <p:sldId id="315" r:id="rId69"/>
    <p:sldId id="316" r:id="rId70"/>
    <p:sldId id="317" r:id="rId71"/>
    <p:sldId id="318" r:id="rId72"/>
    <p:sldId id="319" r:id="rId73"/>
    <p:sldId id="320" r:id="rId74"/>
    <p:sldId id="321" r:id="rId75"/>
    <p:sldId id="368" r:id="rId76"/>
    <p:sldId id="326" r:id="rId77"/>
    <p:sldId id="384" r:id="rId78"/>
    <p:sldId id="385" r:id="rId79"/>
    <p:sldId id="387" r:id="rId80"/>
    <p:sldId id="362" r:id="rId81"/>
    <p:sldId id="331" r:id="rId82"/>
    <p:sldId id="329" r:id="rId83"/>
    <p:sldId id="332" r:id="rId84"/>
    <p:sldId id="333" r:id="rId85"/>
    <p:sldId id="365" r:id="rId86"/>
    <p:sldId id="359" r:id="rId87"/>
    <p:sldId id="360" r:id="rId88"/>
    <p:sldId id="357" r:id="rId89"/>
    <p:sldId id="371" r:id="rId90"/>
    <p:sldId id="372" r:id="rId91"/>
    <p:sldId id="330" r:id="rId92"/>
    <p:sldId id="327" r:id="rId93"/>
    <p:sldId id="328" r:id="rId94"/>
    <p:sldId id="334" r:id="rId95"/>
    <p:sldId id="335" r:id="rId96"/>
    <p:sldId id="336" r:id="rId97"/>
    <p:sldId id="337" r:id="rId98"/>
    <p:sldId id="338" r:id="rId99"/>
    <p:sldId id="339" r:id="rId100"/>
    <p:sldId id="340" r:id="rId101"/>
    <p:sldId id="341" r:id="rId102"/>
    <p:sldId id="369" r:id="rId103"/>
    <p:sldId id="342" r:id="rId104"/>
    <p:sldId id="343" r:id="rId105"/>
    <p:sldId id="344" r:id="rId106"/>
    <p:sldId id="345" r:id="rId107"/>
    <p:sldId id="346" r:id="rId108"/>
    <p:sldId id="347" r:id="rId109"/>
    <p:sldId id="348" r:id="rId110"/>
    <p:sldId id="349" r:id="rId111"/>
    <p:sldId id="350" r:id="rId112"/>
    <p:sldId id="351" r:id="rId113"/>
    <p:sldId id="352" r:id="rId114"/>
    <p:sldId id="353" r:id="rId115"/>
    <p:sldId id="355" r:id="rId116"/>
    <p:sldId id="356" r:id="rId117"/>
    <p:sldId id="358" r:id="rId118"/>
    <p:sldId id="361" r:id="rId119"/>
    <p:sldId id="363" r:id="rId120"/>
    <p:sldId id="364" r:id="rId121"/>
    <p:sldId id="370" r:id="rId122"/>
    <p:sldId id="373" r:id="rId123"/>
    <p:sldId id="374" r:id="rId124"/>
    <p:sldId id="375" r:id="rId1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3" autoAdjust="0"/>
    <p:restoredTop sz="94660"/>
  </p:normalViewPr>
  <p:slideViewPr>
    <p:cSldViewPr>
      <p:cViewPr varScale="1">
        <p:scale>
          <a:sx n="104" d="100"/>
          <a:sy n="104" d="100"/>
        </p:scale>
        <p:origin x="175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E1CDDB-C940-4F77-9D10-74CC7753412A}" type="datetimeFigureOut">
              <a:rPr lang="es-ES" smtClean="0"/>
              <a:t>12/03/2018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3C8F3A-ADD0-4D39-8703-3F7C639480B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7561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, Heidelberg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318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, Heidelberg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4541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, Heidelberg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746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, Heidelberg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36332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, Heidelberg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9232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, Heidelberg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95013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, Heidelberg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6181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, Heidelberg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34518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, Heidelberg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64309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, Heidelberg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02101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, Heidelberg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97075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Düsseldorf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13906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Dússeldorf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91792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Düsseldorf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37547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Dússeldorf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97149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Dússeldorf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63422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Dússeldorf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38520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Düsseldorf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39543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Düsseldorf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..-Araucaria araucana y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0112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Düsseldorf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73229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Düsseldorf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27251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Düsseldorf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0608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Dússeldorf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37543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Dússeldorf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42616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Dússeldorf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77672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Dússeldorf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67382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78639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..-Antigua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19660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42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19727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43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91902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44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773976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..-</a:t>
            </a:r>
            <a:r>
              <a:rPr lang="es-ES" dirty="0" err="1"/>
              <a:t>Bambues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45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31008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46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963636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47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934293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48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127440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49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44536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50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070486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51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90458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52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498294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53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57525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54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107381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55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618385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56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264148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57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615613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58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525992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59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424828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60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628017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61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398760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62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539313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63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997314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64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772976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65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899353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67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411538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68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525563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69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951667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70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854337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71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212950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72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093538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73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924325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74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804577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75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883710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Botanischer_Garten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80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380602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81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02233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82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045481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83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18783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84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367264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Botanischer_Garten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85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846756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86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324000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Botanischer_Garten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87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977429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88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752062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Botanischer_Garten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89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293474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Botanischer_Garten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90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4582739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91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295607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baseline="0" dirty="0"/>
              <a:t> </a:t>
            </a:r>
            <a:r>
              <a:rPr lang="es-ES" baseline="0" dirty="0" err="1"/>
              <a:t>Botanischer</a:t>
            </a:r>
            <a:r>
              <a:rPr lang="es-ES" baseline="0" dirty="0"/>
              <a:t> </a:t>
            </a:r>
            <a:r>
              <a:rPr lang="es-ES" baseline="0" dirty="0" err="1"/>
              <a:t>Garten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92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1564223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93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286879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94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926892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95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9784213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96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2547430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97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6483607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98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5806072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99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0289219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100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641835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101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9925049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Botanischer_Garten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102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6943613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103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3900352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104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758378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105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6397668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106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125465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107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4571528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108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5248572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109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710483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110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8093037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111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1588964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112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2322132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113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0890673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.-</a:t>
            </a:r>
            <a:r>
              <a:rPr lang="es-ES" dirty="0" err="1"/>
              <a:t>Fritillarias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114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2337863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115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3718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116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7734399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Botanischer_Garten</a:t>
            </a:r>
            <a:r>
              <a:rPr lang="es-ES" dirty="0"/>
              <a:t>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117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0386722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Botanischer_Garten</a:t>
            </a:r>
            <a:r>
              <a:rPr lang="es-ES" dirty="0"/>
              <a:t>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118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2746405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Botanischer_</a:t>
            </a:r>
            <a:r>
              <a:rPr lang="es-ES" dirty="0" err="1"/>
              <a:t>Garten</a:t>
            </a:r>
            <a:r>
              <a:rPr lang="es-ES" dirty="0"/>
              <a:t>..-</a:t>
            </a:r>
            <a:r>
              <a:rPr lang="es-ES" dirty="0" err="1"/>
              <a:t>Gunnera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120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2747932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Botanischer_Garten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121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7517463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Botanischer_Garten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122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3869812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Botanischer_Garten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123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4895527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Botanischer_Garten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C8F3A-ADD0-4D39-8703-3F7C639480B2}" type="slidenum">
              <a:rPr lang="es-ES" smtClean="0"/>
              <a:t>124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128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3/12/2018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454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3/12/2018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097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3/12/2018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745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3/12/2018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447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3/12/2018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665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3/12/2018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708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3/12/2018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22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3/12/2018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06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3/12/2018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463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3/12/2018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402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3/12/2018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2602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3/12/2018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6077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3/12/2018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868891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3/12/2018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1374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3/12/2018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9790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3/12/2018</a:t>
            </a:fld>
            <a:endParaRPr lang="en-US">
              <a:solidFill>
                <a:srgbClr val="575F6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75F6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707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3/12/2018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330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2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3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jpg"/><Relationship Id="rId5" Type="http://schemas.openxmlformats.org/officeDocument/2006/relationships/image" Target="../media/image89.jpg"/><Relationship Id="rId4" Type="http://schemas.openxmlformats.org/officeDocument/2006/relationships/image" Target="../media/image88.jp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jpg"/><Relationship Id="rId5" Type="http://schemas.openxmlformats.org/officeDocument/2006/relationships/image" Target="../media/image87.jpg"/><Relationship Id="rId4" Type="http://schemas.openxmlformats.org/officeDocument/2006/relationships/image" Target="../media/image83.JP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3.jpe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692696"/>
            <a:ext cx="6264696" cy="3600400"/>
          </a:xfrm>
        </p:spPr>
        <p:txBody>
          <a:bodyPr>
            <a:noAutofit/>
          </a:bodyPr>
          <a:lstStyle/>
          <a:p>
            <a:r>
              <a:rPr lang="es-ES" sz="3200" dirty="0"/>
              <a:t>EUROPA.-LA VUELTA AL MUNDO EN 885 JARDINES.-JARDINES BOTANICOS DE ALEMANIA.-Heildenberg.-Düsseldorf.-Hamburgo y Colonia</a:t>
            </a:r>
            <a:br>
              <a:rPr lang="es-ES" sz="3600" dirty="0"/>
            </a:br>
            <a:endParaRPr lang="es-ES" sz="36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71800" y="4941168"/>
            <a:ext cx="4248472" cy="1371600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Selección de textos y </a:t>
            </a:r>
            <a:r>
              <a:rPr lang="es-ES" dirty="0" err="1"/>
              <a:t>fotografias</a:t>
            </a:r>
            <a:r>
              <a:rPr lang="es-ES" dirty="0"/>
              <a:t> por</a:t>
            </a:r>
          </a:p>
          <a:p>
            <a:r>
              <a:rPr lang="es-ES" sz="2800" dirty="0"/>
              <a:t>JOSE ELIAS BONELLS</a:t>
            </a:r>
          </a:p>
          <a:p>
            <a:r>
              <a:rPr lang="es-ES" sz="2800" dirty="0"/>
              <a:t>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9288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, Heidelberg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El Jardín botánico der </a:t>
            </a:r>
            <a:r>
              <a:rPr lang="es-ES" dirty="0" err="1"/>
              <a:t>Universität</a:t>
            </a:r>
            <a:r>
              <a:rPr lang="es-ES" dirty="0"/>
              <a:t> Heidelberg (2 hectáreas), también conocido como el Jardín botánico de Heidelberg, es un jardín botánico que mantiene la Universidad de Heidelberg .</a:t>
            </a:r>
          </a:p>
          <a:p>
            <a:r>
              <a:rPr lang="es-ES" dirty="0"/>
              <a:t> Está ubicado en </a:t>
            </a:r>
            <a:r>
              <a:rPr lang="es-ES" dirty="0" err="1"/>
              <a:t>Im</a:t>
            </a:r>
            <a:r>
              <a:rPr lang="es-ES" dirty="0"/>
              <a:t> </a:t>
            </a:r>
            <a:r>
              <a:rPr lang="es-ES" dirty="0" err="1"/>
              <a:t>Neuenheimer</a:t>
            </a:r>
            <a:r>
              <a:rPr lang="es-ES" dirty="0"/>
              <a:t> </a:t>
            </a:r>
            <a:r>
              <a:rPr lang="es-ES" dirty="0" err="1"/>
              <a:t>Feld</a:t>
            </a:r>
            <a:r>
              <a:rPr lang="es-ES" dirty="0"/>
              <a:t> 340, Heidelberg , Baden-Württemberg , Alemania ; partes están abiertas al público todos los días excepto los sábados y sin costo alguno.</a:t>
            </a:r>
          </a:p>
          <a:p>
            <a:r>
              <a:rPr lang="es-ES" dirty="0"/>
              <a:t>El jardín fue creado en 1593 como un </a:t>
            </a:r>
            <a:r>
              <a:rPr lang="es-ES" dirty="0" err="1"/>
              <a:t>medicus</a:t>
            </a:r>
            <a:r>
              <a:rPr lang="es-ES" dirty="0"/>
              <a:t> </a:t>
            </a:r>
            <a:r>
              <a:rPr lang="es-ES" dirty="0" err="1"/>
              <a:t>hortus</a:t>
            </a:r>
            <a:r>
              <a:rPr lang="es-ES" dirty="0"/>
              <a:t> de la Universidad de Heidelberg.</a:t>
            </a:r>
          </a:p>
          <a:p>
            <a:r>
              <a:rPr lang="es-ES" dirty="0"/>
              <a:t> Como tal, es el tercer jardín botánico más antiguo de Alemania, pero se ha movido en siete ocasiones desde su creación.</a:t>
            </a:r>
          </a:p>
        </p:txBody>
      </p:sp>
    </p:spTree>
    <p:extLst>
      <p:ext uri="{BB962C8B-B14F-4D97-AF65-F5344CB8AC3E}">
        <p14:creationId xmlns:p14="http://schemas.microsoft.com/office/powerpoint/2010/main" val="3896961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6275040" cy="6069288"/>
          </a:xfrm>
        </p:spPr>
        <p:txBody>
          <a:bodyPr>
            <a:normAutofit/>
          </a:bodyPr>
          <a:lstStyle/>
          <a:p>
            <a:r>
              <a:rPr lang="es-ES" dirty="0"/>
              <a:t>El actual sitio fue creado en 1915 por Georg </a:t>
            </a:r>
            <a:r>
              <a:rPr lang="es-ES" dirty="0" err="1"/>
              <a:t>Albrecht</a:t>
            </a:r>
            <a:r>
              <a:rPr lang="es-ES" dirty="0"/>
              <a:t> </a:t>
            </a:r>
            <a:r>
              <a:rPr lang="es-ES" dirty="0" err="1"/>
              <a:t>Klebs</a:t>
            </a:r>
            <a:r>
              <a:rPr lang="es-ES" dirty="0"/>
              <a:t> y </a:t>
            </a:r>
            <a:r>
              <a:rPr lang="es-ES" dirty="0" err="1"/>
              <a:t>gardner</a:t>
            </a:r>
            <a:r>
              <a:rPr lang="es-ES" dirty="0"/>
              <a:t> cabeza Erich </a:t>
            </a:r>
            <a:r>
              <a:rPr lang="es-ES" dirty="0" err="1"/>
              <a:t>Behnick</a:t>
            </a:r>
            <a:r>
              <a:rPr lang="es-ES" dirty="0"/>
              <a:t>. Fue severamente dañado en la Segunda Guerra Mundial , pero posteriormente ha sido reconstruido.</a:t>
            </a:r>
          </a:p>
          <a:p>
            <a:r>
              <a:rPr lang="es-ES" dirty="0"/>
              <a:t>Hoy, el jardín cuenta con más de 14.000 plantas taxones , con un enfoque principal en sus gases de efecto colecciones (4.000 m² de área total), con puntos fuertes en suculentas , orquídeas y </a:t>
            </a:r>
            <a:r>
              <a:rPr lang="es-ES" dirty="0" err="1"/>
              <a:t>bromelias</a:t>
            </a:r>
            <a:r>
              <a:rPr lang="es-ES" dirty="0"/>
              <a:t> . </a:t>
            </a:r>
          </a:p>
          <a:p>
            <a:r>
              <a:rPr lang="es-ES" dirty="0"/>
              <a:t>Las siguientes 11 colecciones especiales forman sus tenencias principales:</a:t>
            </a:r>
          </a:p>
          <a:p>
            <a:r>
              <a:rPr lang="es-ES" dirty="0" err="1"/>
              <a:t>Aristolochiaceae</a:t>
            </a:r>
            <a:endParaRPr lang="es-ES" dirty="0"/>
          </a:p>
          <a:p>
            <a:r>
              <a:rPr lang="es-ES" dirty="0" err="1"/>
              <a:t>Bromeliaceae</a:t>
            </a:r>
            <a:r>
              <a:rPr lang="es-ES" dirty="0"/>
              <a:t> (2.854 adhesiones, 1.145 </a:t>
            </a:r>
            <a:r>
              <a:rPr lang="es-ES" dirty="0" err="1"/>
              <a:t>spp</a:t>
            </a:r>
            <a:r>
              <a:rPr lang="es-ES" dirty="0"/>
              <a:t>.)</a:t>
            </a:r>
          </a:p>
          <a:p>
            <a:r>
              <a:rPr lang="es-ES" dirty="0"/>
              <a:t>Las plantas carnívoras</a:t>
            </a:r>
          </a:p>
          <a:p>
            <a:r>
              <a:rPr lang="es-ES" dirty="0" err="1"/>
              <a:t>Cícadas</a:t>
            </a:r>
            <a:endParaRPr lang="es-ES" dirty="0"/>
          </a:p>
          <a:p>
            <a:r>
              <a:rPr lang="es-ES" dirty="0" err="1"/>
              <a:t>Cyclanthaceae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53745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60648"/>
            <a:ext cx="6347048" cy="6213304"/>
          </a:xfrm>
        </p:spPr>
        <p:txBody>
          <a:bodyPr/>
          <a:lstStyle/>
          <a:p>
            <a:r>
              <a:rPr lang="es-ES" dirty="0"/>
              <a:t>Mediterráneo </a:t>
            </a:r>
            <a:r>
              <a:rPr lang="es-ES" dirty="0" err="1"/>
              <a:t>Geophytas</a:t>
            </a:r>
            <a:endParaRPr lang="es-ES" dirty="0"/>
          </a:p>
          <a:p>
            <a:r>
              <a:rPr lang="es-ES" dirty="0"/>
              <a:t>Suculentas de Madagascar (1501 adhesiones, 847 </a:t>
            </a:r>
            <a:r>
              <a:rPr lang="es-ES" dirty="0" err="1"/>
              <a:t>ssp</a:t>
            </a:r>
            <a:r>
              <a:rPr lang="es-ES" dirty="0"/>
              <a:t>.)</a:t>
            </a:r>
          </a:p>
          <a:p>
            <a:r>
              <a:rPr lang="es-ES" dirty="0"/>
              <a:t>Suculentas del Nuevo Mundo (2342 adhesiones, 1695 </a:t>
            </a:r>
            <a:r>
              <a:rPr lang="es-ES" dirty="0" err="1"/>
              <a:t>spp</a:t>
            </a:r>
            <a:r>
              <a:rPr lang="es-ES" dirty="0"/>
              <a:t>.)</a:t>
            </a:r>
          </a:p>
          <a:p>
            <a:r>
              <a:rPr lang="es-ES" dirty="0"/>
              <a:t>Suculentas del Viejo Mundo (3.563 adhesiones, 2.314 </a:t>
            </a:r>
            <a:r>
              <a:rPr lang="es-ES" dirty="0" err="1"/>
              <a:t>spp</a:t>
            </a:r>
            <a:r>
              <a:rPr lang="es-ES" dirty="0"/>
              <a:t>.)</a:t>
            </a:r>
          </a:p>
          <a:p>
            <a:r>
              <a:rPr lang="es-ES" dirty="0"/>
              <a:t>Tropicales Helechos</a:t>
            </a:r>
          </a:p>
          <a:p>
            <a:r>
              <a:rPr lang="es-ES" dirty="0"/>
              <a:t>Tropical Orquídeas (4.852 adhesiones, 3510 </a:t>
            </a:r>
            <a:r>
              <a:rPr lang="es-ES" dirty="0" err="1"/>
              <a:t>spp</a:t>
            </a:r>
            <a:r>
              <a:rPr lang="es-ES" dirty="0"/>
              <a:t>.)</a:t>
            </a:r>
          </a:p>
          <a:p>
            <a:r>
              <a:rPr lang="es-ES" dirty="0"/>
              <a:t>Secciones al aire libre del jardín cuenta con plantas de los pantanos y la salud , un jardín alpino , helecho duna barranco y en el interior, lleno de yerbajos viña , y una colección sistemática.</a:t>
            </a:r>
          </a:p>
          <a:p>
            <a:r>
              <a:rPr lang="es-ES" dirty="0"/>
              <a:t> El herbario contiene más de 250.000 ejemplares que representan a más de 50.000 taxones .</a:t>
            </a:r>
          </a:p>
        </p:txBody>
      </p:sp>
    </p:spTree>
    <p:extLst>
      <p:ext uri="{BB962C8B-B14F-4D97-AF65-F5344CB8AC3E}">
        <p14:creationId xmlns:p14="http://schemas.microsoft.com/office/powerpoint/2010/main" val="2924413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609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645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rchivo: Dendrobium thyrsiflorum Jardín Botánico Heidelber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160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rchivo: ruta Helecho Jardín Botánico de la Universidad de Heidelberg 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0"/>
            <a:ext cx="4457700" cy="6893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183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541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669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211960" cy="3645025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5024"/>
            <a:ext cx="4211960" cy="321297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-3031"/>
            <a:ext cx="49320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956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224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878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668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38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1123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3723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1596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886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Düsseldorf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Jardín botánico Düsseldorf (8 hectáreas), también conocido como el Jardín botánico der Heinrich-</a:t>
            </a:r>
            <a:r>
              <a:rPr lang="es-ES" dirty="0" err="1"/>
              <a:t>Heine</a:t>
            </a:r>
            <a:r>
              <a:rPr lang="es-ES" dirty="0"/>
              <a:t>-</a:t>
            </a:r>
            <a:r>
              <a:rPr lang="es-ES" dirty="0" err="1"/>
              <a:t>Universität</a:t>
            </a:r>
            <a:r>
              <a:rPr lang="es-ES" dirty="0"/>
              <a:t> Düsseldorf y el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 der </a:t>
            </a:r>
            <a:r>
              <a:rPr lang="es-ES" dirty="0" err="1"/>
              <a:t>Universität</a:t>
            </a:r>
            <a:r>
              <a:rPr lang="es-ES" dirty="0"/>
              <a:t> Düsseldorf, es un jardín botánico que mantiene la Universidad de Düsseldorf . </a:t>
            </a:r>
          </a:p>
          <a:p>
            <a:r>
              <a:rPr lang="es-ES" dirty="0"/>
              <a:t>Se encuentra en </a:t>
            </a:r>
            <a:r>
              <a:rPr lang="es-ES" dirty="0" err="1"/>
              <a:t>Universitätsstraße</a:t>
            </a:r>
            <a:r>
              <a:rPr lang="es-ES" dirty="0"/>
              <a:t> 1, Düsseldorf , Renania del Norte-Westfalia , Alemania , y abre todos los días en los meses más cálidos, la entrada es gratuita.</a:t>
            </a:r>
          </a:p>
          <a:p>
            <a:r>
              <a:rPr lang="es-ES" dirty="0"/>
              <a:t>El jardín fue creado en 1974 y actualmente contiene alrededor de 6.000 especies , con un enfoque en las plantas de los climas templados.</a:t>
            </a:r>
          </a:p>
        </p:txBody>
      </p:sp>
    </p:spTree>
    <p:extLst>
      <p:ext uri="{BB962C8B-B14F-4D97-AF65-F5344CB8AC3E}">
        <p14:creationId xmlns:p14="http://schemas.microsoft.com/office/powerpoint/2010/main" val="32007361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6275040" cy="6069288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. Sus jardines exteriores están organizados de la siguiente manera:</a:t>
            </a:r>
          </a:p>
          <a:p>
            <a:r>
              <a:rPr lang="es-ES" dirty="0"/>
              <a:t>Jardines Geográfica - jardín alpino , Europa central , el Cáucaso , el noreste de Asia , Japón , China, , América del Norte y América del Sur .</a:t>
            </a:r>
          </a:p>
          <a:p>
            <a:r>
              <a:rPr lang="es-ES" dirty="0"/>
              <a:t>Jardines ecológicos - brezo , páramo , pino forestales, frutales árboles y flores silvestres .</a:t>
            </a:r>
          </a:p>
          <a:p>
            <a:r>
              <a:rPr lang="es-ES" dirty="0"/>
              <a:t>Otros jardines - jardín sistemático, jardín medicinal, los cultivos , jardín de la cabaña , coníferas , flores del verano, las plantas de volcánicas suelos, morfología , especies en peligro de extinción y plantas carnívoras .</a:t>
            </a:r>
          </a:p>
          <a:p>
            <a:r>
              <a:rPr lang="es-ES" dirty="0"/>
              <a:t>El jardín también contiene un invernadero complejo que incluye:</a:t>
            </a:r>
          </a:p>
          <a:p>
            <a:r>
              <a:rPr lang="es-ES" dirty="0"/>
              <a:t>Cúpula central (aproximadamente 1.000 m², altura de 18 metros) - alrededor de 400 especies del Mediterráneo y la región de las Islas Canarias , y también de Australia , Nueva Zelanda , Asia , Sudáfrica , Chile y California .</a:t>
            </a:r>
          </a:p>
          <a:p>
            <a:r>
              <a:rPr lang="es-ES" dirty="0"/>
              <a:t>Invernadero (abiertos 2004, 300 m², altura de 13 metros) - de hibernación de las plantas de las regiones mediterráneas, coníferas del hemisferio sur , y </a:t>
            </a:r>
            <a:r>
              <a:rPr lang="es-ES" dirty="0" err="1"/>
              <a:t>pirofitas</a:t>
            </a:r>
            <a:r>
              <a:rPr lang="es-ES" dirty="0"/>
              <a:t> de Australia y Sudáfrica .</a:t>
            </a:r>
          </a:p>
          <a:p>
            <a:r>
              <a:rPr lang="es-ES" dirty="0"/>
              <a:t>Casa de Sudáfrica  (abrió 2008, 330 m²) - Sudáfrica vegetación de estepa..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04347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10005355" cy="74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241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5607"/>
            <a:ext cx="9252520" cy="418932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6"/>
          <a:stretch/>
        </p:blipFill>
        <p:spPr>
          <a:xfrm>
            <a:off x="0" y="4204929"/>
            <a:ext cx="3500552" cy="2653071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552" y="4204929"/>
            <a:ext cx="3015664" cy="2631821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4204929"/>
            <a:ext cx="2600960" cy="26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316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7001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6347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2583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1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6935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3380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03"/>
            <a:ext cx="5042647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26"/>
          <a:stretch/>
        </p:blipFill>
        <p:spPr>
          <a:xfrm>
            <a:off x="5049370" y="7804"/>
            <a:ext cx="4101353" cy="3429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647" y="3436803"/>
            <a:ext cx="4101353" cy="342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8453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6883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23" b="7227"/>
          <a:stretch/>
        </p:blipFill>
        <p:spPr>
          <a:xfrm>
            <a:off x="0" y="0"/>
            <a:ext cx="9265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1068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" b="4706"/>
          <a:stretch/>
        </p:blipFill>
        <p:spPr>
          <a:xfrm>
            <a:off x="0" y="0"/>
            <a:ext cx="9251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0059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7600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8783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1046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8407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-171400"/>
            <a:ext cx="4860032" cy="3573016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0" y="2628900"/>
            <a:ext cx="6350000" cy="42291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83967" cy="262890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8900"/>
            <a:ext cx="2794000" cy="2128868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04"/>
          <a:stretch/>
        </p:blipFill>
        <p:spPr>
          <a:xfrm>
            <a:off x="0" y="4757768"/>
            <a:ext cx="2794000" cy="2100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3231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Hamburg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Jardín Botánico de Hamburgo en alemán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 </a:t>
            </a:r>
            <a:r>
              <a:rPr lang="es-ES" dirty="0" err="1"/>
              <a:t>Hamburg</a:t>
            </a:r>
            <a:r>
              <a:rPr lang="es-ES" dirty="0"/>
              <a:t>, también conocido como </a:t>
            </a:r>
            <a:r>
              <a:rPr lang="es-ES" dirty="0" err="1"/>
              <a:t>Loki</a:t>
            </a:r>
            <a:r>
              <a:rPr lang="es-ES" dirty="0"/>
              <a:t>-Schmidt-</a:t>
            </a:r>
            <a:r>
              <a:rPr lang="es-ES" dirty="0" err="1"/>
              <a:t>Garten</a:t>
            </a:r>
            <a:r>
              <a:rPr lang="es-ES" dirty="0"/>
              <a:t>,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 der </a:t>
            </a:r>
            <a:r>
              <a:rPr lang="es-ES" dirty="0" err="1"/>
              <a:t>Universität</a:t>
            </a:r>
            <a:r>
              <a:rPr lang="es-ES" dirty="0"/>
              <a:t> </a:t>
            </a:r>
            <a:r>
              <a:rPr lang="es-ES" dirty="0" err="1"/>
              <a:t>Hamburg</a:t>
            </a:r>
            <a:r>
              <a:rPr lang="es-ES" dirty="0"/>
              <a:t> y como </a:t>
            </a:r>
            <a:r>
              <a:rPr lang="es-ES" dirty="0" err="1"/>
              <a:t>Biozentrum</a:t>
            </a:r>
            <a:r>
              <a:rPr lang="es-ES" dirty="0"/>
              <a:t> Klein </a:t>
            </a:r>
            <a:r>
              <a:rPr lang="es-ES" dirty="0" err="1"/>
              <a:t>Flottbek</a:t>
            </a:r>
            <a:r>
              <a:rPr lang="es-ES" dirty="0"/>
              <a:t> </a:t>
            </a:r>
            <a:r>
              <a:rPr lang="es-ES" dirty="0" err="1"/>
              <a:t>und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, es un jardín botánico de 25 hectáreas de extensión, que está administrado por la Universidad de Hamburgo, en Hamburgo, Alemania.</a:t>
            </a:r>
          </a:p>
          <a:p>
            <a:r>
              <a:rPr lang="es-ES" dirty="0"/>
              <a:t>El código de identificación internacional del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 der </a:t>
            </a:r>
            <a:r>
              <a:rPr lang="es-ES" dirty="0" err="1"/>
              <a:t>Universität</a:t>
            </a:r>
            <a:r>
              <a:rPr lang="es-ES" dirty="0"/>
              <a:t> </a:t>
            </a:r>
            <a:r>
              <a:rPr lang="es-ES" dirty="0" err="1"/>
              <a:t>Hamburg</a:t>
            </a:r>
            <a:r>
              <a:rPr lang="es-ES" dirty="0"/>
              <a:t> como miembro del "</a:t>
            </a:r>
            <a:r>
              <a:rPr lang="es-ES" dirty="0" err="1"/>
              <a:t>Botanic</a:t>
            </a:r>
            <a:r>
              <a:rPr lang="es-ES" dirty="0"/>
              <a:t> </a:t>
            </a:r>
            <a:r>
              <a:rPr lang="es-ES" dirty="0" err="1"/>
              <a:t>Gardens</a:t>
            </a:r>
            <a:r>
              <a:rPr lang="es-ES" dirty="0"/>
              <a:t> </a:t>
            </a:r>
            <a:r>
              <a:rPr lang="es-ES" dirty="0" err="1"/>
              <a:t>Conservation</a:t>
            </a:r>
            <a:r>
              <a:rPr lang="es-ES" dirty="0"/>
              <a:t> International" (BGCI), así como las siglas de su herbario es HBG1 .</a:t>
            </a:r>
          </a:p>
        </p:txBody>
      </p:sp>
    </p:spTree>
    <p:extLst>
      <p:ext uri="{BB962C8B-B14F-4D97-AF65-F5344CB8AC3E}">
        <p14:creationId xmlns:p14="http://schemas.microsoft.com/office/powerpoint/2010/main" val="36786498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6059016" cy="6141296"/>
          </a:xfrm>
        </p:spPr>
        <p:txBody>
          <a:bodyPr>
            <a:normAutofit/>
          </a:bodyPr>
          <a:lstStyle/>
          <a:p>
            <a:r>
              <a:rPr lang="es-ES" dirty="0"/>
              <a:t>Aunque la historia institucional del jardín tiene como fecha de inicio y establecimiento en 1821 y su transferencia en 1919 a la universidad de Hamburgo, el actual jardín botánico de Hamburgo se abrió en 1979 en su ubicación actual.</a:t>
            </a:r>
          </a:p>
          <a:p>
            <a:r>
              <a:rPr lang="es-ES" dirty="0"/>
              <a:t>Su sitio anterior todavía permanece como el Alter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 </a:t>
            </a:r>
            <a:r>
              <a:rPr lang="es-ES" dirty="0" err="1"/>
              <a:t>Hamburg</a:t>
            </a:r>
            <a:r>
              <a:rPr lang="es-ES" dirty="0"/>
              <a:t>, que contiene los invernaderos del jardín así como colecciones hierbas y plantas medicinales.</a:t>
            </a:r>
          </a:p>
          <a:p>
            <a:r>
              <a:rPr lang="es-ES" dirty="0"/>
              <a:t>El jardín botánico se encuentra organizado en tres grandes secciones:</a:t>
            </a:r>
          </a:p>
          <a:p>
            <a:r>
              <a:rPr lang="es-ES" b="1" dirty="0"/>
              <a:t>Jardín Sistemático </a:t>
            </a:r>
            <a:r>
              <a:rPr lang="es-ES" dirty="0"/>
              <a:t>(aproximadamente 3.5 hectáreas) - 90 lechos de cultivo de plantas organizadas según sus relaciones evolutivas, tal como fueron definidas por Armen </a:t>
            </a:r>
            <a:r>
              <a:rPr lang="es-ES" dirty="0" err="1"/>
              <a:t>Takhtajan</a:t>
            </a:r>
            <a:r>
              <a:rPr lang="es-ES" dirty="0"/>
              <a:t> en 1959.</a:t>
            </a:r>
          </a:p>
        </p:txBody>
      </p:sp>
    </p:spTree>
    <p:extLst>
      <p:ext uri="{BB962C8B-B14F-4D97-AF65-F5344CB8AC3E}">
        <p14:creationId xmlns:p14="http://schemas.microsoft.com/office/powerpoint/2010/main" val="40990278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20688"/>
            <a:ext cx="6419056" cy="5853264"/>
          </a:xfrm>
        </p:spPr>
        <p:txBody>
          <a:bodyPr/>
          <a:lstStyle/>
          <a:p>
            <a:r>
              <a:rPr lang="es-ES" b="1" dirty="0"/>
              <a:t>Jardín Geográfico </a:t>
            </a:r>
            <a:r>
              <a:rPr lang="es-ES" dirty="0"/>
              <a:t>- plantas distribuidas según sus </a:t>
            </a:r>
            <a:r>
              <a:rPr lang="es-ES" dirty="0" err="1"/>
              <a:t>origenes</a:t>
            </a:r>
            <a:r>
              <a:rPr lang="es-ES" dirty="0"/>
              <a:t> geográficos, con áreas para Europa, Norteamérica, la zona sur de Suramérica, y Extremo Oriente. </a:t>
            </a:r>
          </a:p>
          <a:p>
            <a:r>
              <a:rPr lang="es-ES" dirty="0"/>
              <a:t>En esta sección también se incluye un </a:t>
            </a:r>
            <a:r>
              <a:rPr lang="es-ES" dirty="0" err="1"/>
              <a:t>alpinum</a:t>
            </a:r>
            <a:r>
              <a:rPr lang="es-ES" dirty="0"/>
              <a:t>, Jardín japonés, y Jardín chino.</a:t>
            </a:r>
          </a:p>
          <a:p>
            <a:r>
              <a:rPr lang="es-ES" b="1" dirty="0"/>
              <a:t>El Hombre y las Plantas </a:t>
            </a:r>
            <a:r>
              <a:rPr lang="es-ES" dirty="0"/>
              <a:t>- cinco jardines temáticos: Jardín de la granja, Jardín Bíblico, cultivos, jardín de farmacia, y jardín de plantas venenosas y medicinales.</a:t>
            </a:r>
          </a:p>
        </p:txBody>
      </p:sp>
    </p:spTree>
    <p:extLst>
      <p:ext uri="{BB962C8B-B14F-4D97-AF65-F5344CB8AC3E}">
        <p14:creationId xmlns:p14="http://schemas.microsoft.com/office/powerpoint/2010/main" val="42019457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125" b="9674"/>
          <a:stretch/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0569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409" y="3902"/>
            <a:ext cx="4929188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902"/>
            <a:ext cx="4355976" cy="356911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780" y="3573016"/>
            <a:ext cx="4248220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7199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459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6650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2450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5550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1712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5193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0147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908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" b="8235"/>
          <a:stretch/>
        </p:blipFill>
        <p:spPr>
          <a:xfrm>
            <a:off x="0" y="0"/>
            <a:ext cx="9251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7897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3662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1319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3625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5259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2174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1033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79036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4735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06675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26866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16513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2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00740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7285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72" y="0"/>
            <a:ext cx="9151471" cy="683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5021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84417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12342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71296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84243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7424"/>
            <a:ext cx="9144000" cy="724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97608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61376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72478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61277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82065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5031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95928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Köln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ES" dirty="0"/>
              <a:t>La Fauna </a:t>
            </a:r>
            <a:r>
              <a:rPr lang="es-ES" dirty="0" err="1"/>
              <a:t>und</a:t>
            </a:r>
            <a:r>
              <a:rPr lang="es-ES" dirty="0"/>
              <a:t> </a:t>
            </a:r>
            <a:r>
              <a:rPr lang="es-ES" dirty="0" err="1"/>
              <a:t>Botanischer</a:t>
            </a:r>
            <a:r>
              <a:rPr lang="es-ES" dirty="0"/>
              <a:t> </a:t>
            </a:r>
            <a:r>
              <a:rPr lang="es-ES" dirty="0" err="1"/>
              <a:t>Garten</a:t>
            </a:r>
            <a:r>
              <a:rPr lang="es-ES" dirty="0"/>
              <a:t> </a:t>
            </a:r>
            <a:r>
              <a:rPr lang="es-ES" dirty="0" err="1"/>
              <a:t>Köln</a:t>
            </a:r>
            <a:r>
              <a:rPr lang="es-ES" dirty="0"/>
              <a:t> (11,5 hectáreas) es un parque oficial municipal y jardín botánico ubicado junto al Parque Zoológico de Colonia en </a:t>
            </a:r>
            <a:r>
              <a:rPr lang="es-ES" dirty="0" err="1"/>
              <a:t>Amsterdamer</a:t>
            </a:r>
            <a:r>
              <a:rPr lang="es-ES" dirty="0"/>
              <a:t> </a:t>
            </a:r>
            <a:r>
              <a:rPr lang="es-ES" dirty="0" err="1"/>
              <a:t>Straße</a:t>
            </a:r>
            <a:r>
              <a:rPr lang="es-ES" dirty="0"/>
              <a:t> 34, Colonia , Renania del Norte-Westfalia , Alemania . Abre todos los días de forma gratuita.</a:t>
            </a:r>
          </a:p>
          <a:p>
            <a:r>
              <a:rPr lang="es-ES" dirty="0"/>
              <a:t>Las fechas de jardín a 1863, cuando una sociedad anónima privada se organizó para crear parque Flora Silvestres (5,5 hectáreas) como un reemplazo para mayor jardín botánico de la ciudad, cerca de la catedral de Colonia , que en 1857 fue destruida para la construcción de la estación central de tren . Este nuevo parque fue diseñado por Peter Joseph </a:t>
            </a:r>
            <a:r>
              <a:rPr lang="es-ES" dirty="0" err="1"/>
              <a:t>Lenné</a:t>
            </a:r>
            <a:r>
              <a:rPr lang="es-ES" dirty="0"/>
              <a:t> en 1864 en un estilo alemán mixto, incorporando barroco francés , italiano del Renacimiento , y Inglés jardín paisaje elementos. </a:t>
            </a:r>
          </a:p>
        </p:txBody>
      </p:sp>
    </p:spTree>
    <p:extLst>
      <p:ext uri="{BB962C8B-B14F-4D97-AF65-F5344CB8AC3E}">
        <p14:creationId xmlns:p14="http://schemas.microsoft.com/office/powerpoint/2010/main" val="207074848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6419056" cy="6141296"/>
          </a:xfrm>
        </p:spPr>
        <p:txBody>
          <a:bodyPr/>
          <a:lstStyle/>
          <a:p>
            <a:r>
              <a:rPr lang="es-ES" dirty="0"/>
              <a:t>Este nuevo parque fue diseñado por Peter Joseph </a:t>
            </a:r>
            <a:r>
              <a:rPr lang="es-ES" dirty="0" err="1"/>
              <a:t>Lenné</a:t>
            </a:r>
            <a:r>
              <a:rPr lang="es-ES" dirty="0"/>
              <a:t> en 1864 en un estilo alemán mixto, incorporando barroco francés , italiano del Renacimiento , y Inglés jardín paisaje elementos. </a:t>
            </a:r>
          </a:p>
          <a:p>
            <a:r>
              <a:rPr lang="es-ES" dirty="0"/>
              <a:t>En su centro hay un palacio de cristal ( invernadero ) Estructura de hierro fundido y vidrio impreso sobre el </a:t>
            </a:r>
            <a:r>
              <a:rPr lang="es-ES" dirty="0" err="1"/>
              <a:t>Crystal</a:t>
            </a:r>
            <a:r>
              <a:rPr lang="es-ES" dirty="0"/>
              <a:t> Palace ( Londres ) y el </a:t>
            </a:r>
            <a:r>
              <a:rPr lang="es-ES" dirty="0" err="1"/>
              <a:t>Jardin</a:t>
            </a:r>
            <a:r>
              <a:rPr lang="es-ES" dirty="0"/>
              <a:t> </a:t>
            </a:r>
            <a:r>
              <a:rPr lang="es-ES" dirty="0" err="1"/>
              <a:t>d'hiver</a:t>
            </a:r>
            <a:r>
              <a:rPr lang="es-ES" dirty="0"/>
              <a:t> ( París ), que sirvió como un lugar de la exposición a través del siglo XIX, incluyendo exhibiciones de horticultura en 1875 y 1888, y una exposición industrial en 1889. </a:t>
            </a:r>
            <a:r>
              <a:rPr lang="es-ES" dirty="0" err="1"/>
              <a:t>Frauen-Rosenhof</a:t>
            </a:r>
            <a:r>
              <a:rPr lang="es-ES" dirty="0"/>
              <a:t>, un arte </a:t>
            </a:r>
            <a:r>
              <a:rPr lang="es-ES" dirty="0" err="1"/>
              <a:t>nouveau</a:t>
            </a:r>
            <a:r>
              <a:rPr lang="es-ES" dirty="0"/>
              <a:t> jardín, se añadió en 1906.</a:t>
            </a:r>
          </a:p>
          <a:p>
            <a:r>
              <a:rPr lang="es-ES" dirty="0"/>
              <a:t>Entre 1912-1914, ya que sufrió problemas financieros, el jardín fue adquirido por la ciudad, que en 1914 construyó un jardín botánico adyacente (4,5 hectáreas). </a:t>
            </a:r>
          </a:p>
          <a:p>
            <a:r>
              <a:rPr lang="es-ES" dirty="0"/>
              <a:t>Estos dos jardines se unieron en 1920, con nuevos invernaderos y casas de exposiciones de plantas exóticas y tropicales incluidos en los años 1950.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7148777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6419056" cy="6069288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Parque Fauna fue restaurada en 1987, y hoy contiene un jardín renacentista italiano con carpes pérgolas , cascada , y el (aún no se ha restaurado) Fauna Templo, rodeado de jardines en el estilo de paisaje Inglés, así como un brezo jardín, helecho jardín, jardín fragancia mediterránea jardín y estanque. También contiene un número de árboles notables, algunos que datan de la creación del jardín, más de 60 ejemplares han sido designados monumentos naturales.</a:t>
            </a:r>
          </a:p>
          <a:p>
            <a:r>
              <a:rPr lang="es-ES" dirty="0"/>
              <a:t>El jardín botánico cultiva cerca de 10.000 tipos de plantas, incluyendo aproximadamente 2.000 especies en su jardín alpino . </a:t>
            </a:r>
          </a:p>
          <a:p>
            <a:r>
              <a:rPr lang="es-ES" dirty="0"/>
              <a:t>También contiene buenas colecciones de magnolias , rododendros , coníferas árboles, arces y </a:t>
            </a:r>
            <a:r>
              <a:rPr lang="es-ES" dirty="0" err="1"/>
              <a:t>Hamamelidaceae</a:t>
            </a:r>
            <a:r>
              <a:rPr lang="es-ES" dirty="0"/>
              <a:t> , así como un jardín de plantas medicinales y el jardín de los agricultores de los cultivos locales. </a:t>
            </a:r>
          </a:p>
          <a:p>
            <a:r>
              <a:rPr lang="es-ES" dirty="0"/>
              <a:t>Cerca de 5.000 especies se presentan en cuatro invernaderos de exhibición:</a:t>
            </a:r>
          </a:p>
          <a:p>
            <a:r>
              <a:rPr lang="es-ES" dirty="0"/>
              <a:t>Invernadero principal - tropicales de la selva tropical plantas.</a:t>
            </a:r>
          </a:p>
          <a:p>
            <a:r>
              <a:rPr lang="es-ES" dirty="0"/>
              <a:t>Pequeña casa tropical - tropicales cultivos incluyendo bambú , canela , cacao , palma de coco , café , piña , caña de azúcar , y la vainilla , además de agua y plantas de pantano, incluyendo arroz , taro , loto y nenúfares 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8496817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2"/>
            <a:ext cx="6275040" cy="5997280"/>
          </a:xfrm>
        </p:spPr>
        <p:txBody>
          <a:bodyPr/>
          <a:lstStyle/>
          <a:p>
            <a:r>
              <a:rPr lang="es-ES" dirty="0"/>
              <a:t>Casa Subtropical (abierta 1964) - subtropicales plantas de las Américas , África , Asia y Australia , incluyendo camelias , </a:t>
            </a:r>
            <a:r>
              <a:rPr lang="es-ES" dirty="0" err="1"/>
              <a:t>proteas</a:t>
            </a:r>
            <a:r>
              <a:rPr lang="es-ES" dirty="0"/>
              <a:t> y helechos arborescentes .</a:t>
            </a:r>
          </a:p>
          <a:p>
            <a:r>
              <a:rPr lang="es-ES" dirty="0"/>
              <a:t>Casa Cactus - cactus y suculentas del mundo desiertos y </a:t>
            </a:r>
            <a:r>
              <a:rPr lang="es-ES" dirty="0" err="1"/>
              <a:t>semidesiertos</a:t>
            </a:r>
            <a:r>
              <a:rPr lang="es-ES" dirty="0"/>
              <a:t> 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990918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53845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59970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20843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83577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58469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41120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37160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51521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5043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365" b="9608"/>
          <a:stretch/>
        </p:blipFill>
        <p:spPr>
          <a:xfrm>
            <a:off x="25951" y="-2"/>
            <a:ext cx="4608512" cy="3538069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3538069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538067"/>
            <a:ext cx="4634463" cy="3319933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464" y="3538069"/>
            <a:ext cx="4509536" cy="3319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57455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90768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35284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02817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18841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83672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33104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19562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10289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05543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30767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8200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6320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43360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27227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22755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45642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73319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97952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15828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69163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0708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28532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48600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31499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93077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0308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23" b="7647"/>
          <a:stretch/>
        </p:blipFill>
        <p:spPr>
          <a:xfrm>
            <a:off x="0" y="0"/>
            <a:ext cx="9265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3488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429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3429000"/>
            <a:ext cx="6096000" cy="3429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62"/>
          <a:stretch/>
        </p:blipFill>
        <p:spPr>
          <a:xfrm>
            <a:off x="4572000" y="0"/>
            <a:ext cx="4572000" cy="342900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29000"/>
            <a:ext cx="3048000" cy="350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77200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508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72"/>
          <a:stretch/>
        </p:blipFill>
        <p:spPr>
          <a:xfrm>
            <a:off x="0" y="-99392"/>
            <a:ext cx="914400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57359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05328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0609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7" r="25824" b="4353"/>
          <a:stretch/>
        </p:blipFill>
        <p:spPr>
          <a:xfrm>
            <a:off x="0" y="0"/>
            <a:ext cx="3805445" cy="6858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0"/>
          <a:stretch/>
        </p:blipFill>
        <p:spPr>
          <a:xfrm>
            <a:off x="3805444" y="0"/>
            <a:ext cx="54342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45799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48272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6" b="6078"/>
          <a:stretch/>
        </p:blipFill>
        <p:spPr>
          <a:xfrm>
            <a:off x="0" y="-13448"/>
            <a:ext cx="9144000" cy="687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68048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109</TotalTime>
  <Words>1940</Words>
  <Application>Microsoft Office PowerPoint</Application>
  <PresentationFormat>Presentación en pantalla (4:3)</PresentationFormat>
  <Paragraphs>269</Paragraphs>
  <Slides>124</Slides>
  <Notes>105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124</vt:i4>
      </vt:variant>
    </vt:vector>
  </HeadingPairs>
  <TitlesOfParts>
    <vt:vector size="129" baseType="lpstr">
      <vt:lpstr>Arial</vt:lpstr>
      <vt:lpstr>Calibri</vt:lpstr>
      <vt:lpstr>Trebuchet MS</vt:lpstr>
      <vt:lpstr>Wingdings 3</vt:lpstr>
      <vt:lpstr>Faceta</vt:lpstr>
      <vt:lpstr>EUROPA.-LA VUELTA AL MUNDO EN 885 JARDINES.-JARDINES BOTANICOS DE ALEMANIA.-Heildenberg.-Düsseldorf.-Hamburgo y Colonia </vt:lpstr>
      <vt:lpstr>Botanischer Garten, Heidelberg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Düsseldorf Botanischer Garten.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Hamburg Botanischer Garten.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Köln Botanischer Garten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EUROPA.-LA VUELTA AL MUNDO EN 385 JARDINES.-JARDINES BOTANICOS DE ALEMANIA</dc:title>
  <dc:creator>Josep</dc:creator>
  <cp:lastModifiedBy>Usuario</cp:lastModifiedBy>
  <cp:revision>13</cp:revision>
  <dcterms:created xsi:type="dcterms:W3CDTF">2014-03-09T15:39:02Z</dcterms:created>
  <dcterms:modified xsi:type="dcterms:W3CDTF">2018-03-12T16:23:38Z</dcterms:modified>
</cp:coreProperties>
</file>