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10"/>
  </p:notesMasterIdLst>
  <p:sldIdLst>
    <p:sldId id="259" r:id="rId2"/>
    <p:sldId id="257" r:id="rId3"/>
    <p:sldId id="372" r:id="rId4"/>
    <p:sldId id="373" r:id="rId5"/>
    <p:sldId id="376" r:id="rId6"/>
    <p:sldId id="377" r:id="rId7"/>
    <p:sldId id="265" r:id="rId8"/>
    <p:sldId id="258" r:id="rId9"/>
    <p:sldId id="260" r:id="rId10"/>
    <p:sldId id="369" r:id="rId11"/>
    <p:sldId id="262" r:id="rId12"/>
    <p:sldId id="263" r:id="rId13"/>
    <p:sldId id="264" r:id="rId14"/>
    <p:sldId id="266" r:id="rId15"/>
    <p:sldId id="267" r:id="rId16"/>
    <p:sldId id="268" r:id="rId17"/>
    <p:sldId id="378" r:id="rId18"/>
    <p:sldId id="271" r:id="rId19"/>
    <p:sldId id="272" r:id="rId20"/>
    <p:sldId id="273" r:id="rId21"/>
    <p:sldId id="274" r:id="rId22"/>
    <p:sldId id="275" r:id="rId23"/>
    <p:sldId id="276" r:id="rId24"/>
    <p:sldId id="277" r:id="rId25"/>
    <p:sldId id="278" r:id="rId26"/>
    <p:sldId id="279" r:id="rId27"/>
    <p:sldId id="280" r:id="rId28"/>
    <p:sldId id="281" r:id="rId29"/>
    <p:sldId id="283" r:id="rId30"/>
    <p:sldId id="288" r:id="rId31"/>
    <p:sldId id="282" r:id="rId32"/>
    <p:sldId id="285" r:id="rId33"/>
    <p:sldId id="269" r:id="rId34"/>
    <p:sldId id="270" r:id="rId35"/>
    <p:sldId id="284" r:id="rId36"/>
    <p:sldId id="286" r:id="rId37"/>
    <p:sldId id="287" r:id="rId38"/>
    <p:sldId id="289" r:id="rId39"/>
    <p:sldId id="291" r:id="rId40"/>
    <p:sldId id="292" r:id="rId41"/>
    <p:sldId id="371" r:id="rId42"/>
    <p:sldId id="379" r:id="rId43"/>
    <p:sldId id="380" r:id="rId44"/>
    <p:sldId id="381" r:id="rId45"/>
    <p:sldId id="382" r:id="rId46"/>
    <p:sldId id="383" r:id="rId47"/>
    <p:sldId id="302" r:id="rId48"/>
    <p:sldId id="325" r:id="rId49"/>
    <p:sldId id="327" r:id="rId50"/>
    <p:sldId id="323" r:id="rId51"/>
    <p:sldId id="319" r:id="rId52"/>
    <p:sldId id="320" r:id="rId53"/>
    <p:sldId id="316" r:id="rId54"/>
    <p:sldId id="318" r:id="rId55"/>
    <p:sldId id="321" r:id="rId56"/>
    <p:sldId id="304" r:id="rId57"/>
    <p:sldId id="305" r:id="rId58"/>
    <p:sldId id="306" r:id="rId59"/>
    <p:sldId id="307" r:id="rId60"/>
    <p:sldId id="308" r:id="rId61"/>
    <p:sldId id="309" r:id="rId62"/>
    <p:sldId id="310" r:id="rId63"/>
    <p:sldId id="311" r:id="rId64"/>
    <p:sldId id="312" r:id="rId65"/>
    <p:sldId id="313" r:id="rId66"/>
    <p:sldId id="314" r:id="rId67"/>
    <p:sldId id="315" r:id="rId68"/>
    <p:sldId id="317" r:id="rId69"/>
    <p:sldId id="322" r:id="rId70"/>
    <p:sldId id="324" r:id="rId71"/>
    <p:sldId id="326" r:id="rId72"/>
    <p:sldId id="328" r:id="rId73"/>
    <p:sldId id="386" r:id="rId74"/>
    <p:sldId id="387" r:id="rId75"/>
    <p:sldId id="388" r:id="rId76"/>
    <p:sldId id="329" r:id="rId77"/>
    <p:sldId id="342" r:id="rId78"/>
    <p:sldId id="345" r:id="rId79"/>
    <p:sldId id="346" r:id="rId80"/>
    <p:sldId id="350" r:id="rId81"/>
    <p:sldId id="385" r:id="rId82"/>
    <p:sldId id="330" r:id="rId83"/>
    <p:sldId id="341" r:id="rId84"/>
    <p:sldId id="352" r:id="rId85"/>
    <p:sldId id="332" r:id="rId86"/>
    <p:sldId id="338" r:id="rId87"/>
    <p:sldId id="339" r:id="rId88"/>
    <p:sldId id="336" r:id="rId89"/>
    <p:sldId id="333" r:id="rId90"/>
    <p:sldId id="303" r:id="rId91"/>
    <p:sldId id="334" r:id="rId92"/>
    <p:sldId id="337" r:id="rId93"/>
    <p:sldId id="340" r:id="rId94"/>
    <p:sldId id="343" r:id="rId95"/>
    <p:sldId id="344" r:id="rId96"/>
    <p:sldId id="347" r:id="rId97"/>
    <p:sldId id="348" r:id="rId98"/>
    <p:sldId id="349" r:id="rId99"/>
    <p:sldId id="351" r:id="rId100"/>
    <p:sldId id="353" r:id="rId101"/>
    <p:sldId id="354" r:id="rId102"/>
    <p:sldId id="365" r:id="rId103"/>
    <p:sldId id="359" r:id="rId104"/>
    <p:sldId id="360" r:id="rId105"/>
    <p:sldId id="361" r:id="rId106"/>
    <p:sldId id="362" r:id="rId107"/>
    <p:sldId id="363" r:id="rId108"/>
    <p:sldId id="364" r:id="rId10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33FFE4-1075-401F-9818-BB8C52F55AF1}"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25AB19-2C4E-459A-BB93-43A82C4CE1FD}" type="slidenum">
              <a:rPr lang="es-ES" smtClean="0"/>
              <a:t>‹Nº›</a:t>
            </a:fld>
            <a:endParaRPr lang="es-ES" dirty="0"/>
          </a:p>
        </p:txBody>
      </p:sp>
    </p:spTree>
    <p:extLst>
      <p:ext uri="{BB962C8B-B14F-4D97-AF65-F5344CB8AC3E}">
        <p14:creationId xmlns:p14="http://schemas.microsoft.com/office/powerpoint/2010/main" val="1448794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7</a:t>
            </a:fld>
            <a:endParaRPr lang="es-ES" dirty="0"/>
          </a:p>
        </p:txBody>
      </p:sp>
    </p:spTree>
    <p:extLst>
      <p:ext uri="{BB962C8B-B14F-4D97-AF65-F5344CB8AC3E}">
        <p14:creationId xmlns:p14="http://schemas.microsoft.com/office/powerpoint/2010/main" val="40975300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8</a:t>
            </a:fld>
            <a:endParaRPr lang="es-ES" dirty="0"/>
          </a:p>
        </p:txBody>
      </p:sp>
    </p:spTree>
    <p:extLst>
      <p:ext uri="{BB962C8B-B14F-4D97-AF65-F5344CB8AC3E}">
        <p14:creationId xmlns:p14="http://schemas.microsoft.com/office/powerpoint/2010/main" val="1557980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9</a:t>
            </a:fld>
            <a:endParaRPr lang="es-ES" dirty="0"/>
          </a:p>
        </p:txBody>
      </p:sp>
    </p:spTree>
    <p:extLst>
      <p:ext uri="{BB962C8B-B14F-4D97-AF65-F5344CB8AC3E}">
        <p14:creationId xmlns:p14="http://schemas.microsoft.com/office/powerpoint/2010/main" val="2923107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10</a:t>
            </a:fld>
            <a:endParaRPr lang="es-ES" dirty="0"/>
          </a:p>
        </p:txBody>
      </p:sp>
    </p:spTree>
    <p:extLst>
      <p:ext uri="{BB962C8B-B14F-4D97-AF65-F5344CB8AC3E}">
        <p14:creationId xmlns:p14="http://schemas.microsoft.com/office/powerpoint/2010/main" val="38070696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11</a:t>
            </a:fld>
            <a:endParaRPr lang="es-ES" dirty="0"/>
          </a:p>
        </p:txBody>
      </p:sp>
    </p:spTree>
    <p:extLst>
      <p:ext uri="{BB962C8B-B14F-4D97-AF65-F5344CB8AC3E}">
        <p14:creationId xmlns:p14="http://schemas.microsoft.com/office/powerpoint/2010/main" val="21321539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12</a:t>
            </a:fld>
            <a:endParaRPr lang="es-ES" dirty="0"/>
          </a:p>
        </p:txBody>
      </p:sp>
    </p:spTree>
    <p:extLst>
      <p:ext uri="{BB962C8B-B14F-4D97-AF65-F5344CB8AC3E}">
        <p14:creationId xmlns:p14="http://schemas.microsoft.com/office/powerpoint/2010/main" val="1630168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13</a:t>
            </a:fld>
            <a:endParaRPr lang="es-ES" dirty="0"/>
          </a:p>
        </p:txBody>
      </p:sp>
    </p:spTree>
    <p:extLst>
      <p:ext uri="{BB962C8B-B14F-4D97-AF65-F5344CB8AC3E}">
        <p14:creationId xmlns:p14="http://schemas.microsoft.com/office/powerpoint/2010/main" val="3674142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14</a:t>
            </a:fld>
            <a:endParaRPr lang="es-ES" dirty="0"/>
          </a:p>
        </p:txBody>
      </p:sp>
    </p:spTree>
    <p:extLst>
      <p:ext uri="{BB962C8B-B14F-4D97-AF65-F5344CB8AC3E}">
        <p14:creationId xmlns:p14="http://schemas.microsoft.com/office/powerpoint/2010/main" val="22978742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15</a:t>
            </a:fld>
            <a:endParaRPr lang="es-ES" dirty="0"/>
          </a:p>
        </p:txBody>
      </p:sp>
    </p:spTree>
    <p:extLst>
      <p:ext uri="{BB962C8B-B14F-4D97-AF65-F5344CB8AC3E}">
        <p14:creationId xmlns:p14="http://schemas.microsoft.com/office/powerpoint/2010/main" val="35641468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16</a:t>
            </a:fld>
            <a:endParaRPr lang="es-ES" dirty="0"/>
          </a:p>
        </p:txBody>
      </p:sp>
    </p:spTree>
    <p:extLst>
      <p:ext uri="{BB962C8B-B14F-4D97-AF65-F5344CB8AC3E}">
        <p14:creationId xmlns:p14="http://schemas.microsoft.com/office/powerpoint/2010/main" val="25412921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a:p>
            <a:endParaRPr lang="es-ES" dirty="0"/>
          </a:p>
        </p:txBody>
      </p:sp>
      <p:sp>
        <p:nvSpPr>
          <p:cNvPr id="4" name="3 Marcador de número de diapositiva"/>
          <p:cNvSpPr>
            <a:spLocks noGrp="1"/>
          </p:cNvSpPr>
          <p:nvPr>
            <p:ph type="sldNum" sz="quarter" idx="10"/>
          </p:nvPr>
        </p:nvSpPr>
        <p:spPr/>
        <p:txBody>
          <a:bodyPr/>
          <a:lstStyle/>
          <a:p>
            <a:fld id="{3625AB19-2C4E-459A-BB93-43A82C4CE1FD}" type="slidenum">
              <a:rPr lang="es-ES" smtClean="0"/>
              <a:t>17</a:t>
            </a:fld>
            <a:endParaRPr lang="es-ES" dirty="0"/>
          </a:p>
        </p:txBody>
      </p:sp>
    </p:spTree>
    <p:extLst>
      <p:ext uri="{BB962C8B-B14F-4D97-AF65-F5344CB8AC3E}">
        <p14:creationId xmlns:p14="http://schemas.microsoft.com/office/powerpoint/2010/main" val="31520028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19</a:t>
            </a:fld>
            <a:endParaRPr lang="es-ES" dirty="0"/>
          </a:p>
        </p:txBody>
      </p:sp>
    </p:spTree>
    <p:extLst>
      <p:ext uri="{BB962C8B-B14F-4D97-AF65-F5344CB8AC3E}">
        <p14:creationId xmlns:p14="http://schemas.microsoft.com/office/powerpoint/2010/main" val="32808514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20</a:t>
            </a:fld>
            <a:endParaRPr lang="es-ES" dirty="0"/>
          </a:p>
        </p:txBody>
      </p:sp>
    </p:spTree>
    <p:extLst>
      <p:ext uri="{BB962C8B-B14F-4D97-AF65-F5344CB8AC3E}">
        <p14:creationId xmlns:p14="http://schemas.microsoft.com/office/powerpoint/2010/main" val="13681032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21</a:t>
            </a:fld>
            <a:endParaRPr lang="es-ES" dirty="0"/>
          </a:p>
        </p:txBody>
      </p:sp>
    </p:spTree>
    <p:extLst>
      <p:ext uri="{BB962C8B-B14F-4D97-AF65-F5344CB8AC3E}">
        <p14:creationId xmlns:p14="http://schemas.microsoft.com/office/powerpoint/2010/main" val="12764098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22</a:t>
            </a:fld>
            <a:endParaRPr lang="es-ES" dirty="0"/>
          </a:p>
        </p:txBody>
      </p:sp>
    </p:spTree>
    <p:extLst>
      <p:ext uri="{BB962C8B-B14F-4D97-AF65-F5344CB8AC3E}">
        <p14:creationId xmlns:p14="http://schemas.microsoft.com/office/powerpoint/2010/main" val="14407203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23</a:t>
            </a:fld>
            <a:endParaRPr lang="es-ES" dirty="0"/>
          </a:p>
        </p:txBody>
      </p:sp>
    </p:spTree>
    <p:extLst>
      <p:ext uri="{BB962C8B-B14F-4D97-AF65-F5344CB8AC3E}">
        <p14:creationId xmlns:p14="http://schemas.microsoft.com/office/powerpoint/2010/main" val="3209207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24</a:t>
            </a:fld>
            <a:endParaRPr lang="es-ES" dirty="0"/>
          </a:p>
        </p:txBody>
      </p:sp>
    </p:spTree>
    <p:extLst>
      <p:ext uri="{BB962C8B-B14F-4D97-AF65-F5344CB8AC3E}">
        <p14:creationId xmlns:p14="http://schemas.microsoft.com/office/powerpoint/2010/main" val="29999983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25</a:t>
            </a:fld>
            <a:endParaRPr lang="es-ES" dirty="0"/>
          </a:p>
        </p:txBody>
      </p:sp>
    </p:spTree>
    <p:extLst>
      <p:ext uri="{BB962C8B-B14F-4D97-AF65-F5344CB8AC3E}">
        <p14:creationId xmlns:p14="http://schemas.microsoft.com/office/powerpoint/2010/main" val="42327872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26</a:t>
            </a:fld>
            <a:endParaRPr lang="es-ES" dirty="0"/>
          </a:p>
        </p:txBody>
      </p:sp>
    </p:spTree>
    <p:extLst>
      <p:ext uri="{BB962C8B-B14F-4D97-AF65-F5344CB8AC3E}">
        <p14:creationId xmlns:p14="http://schemas.microsoft.com/office/powerpoint/2010/main" val="25392591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a:p>
            <a:endParaRPr lang="es-ES" dirty="0"/>
          </a:p>
        </p:txBody>
      </p:sp>
      <p:sp>
        <p:nvSpPr>
          <p:cNvPr id="4" name="3 Marcador de número de diapositiva"/>
          <p:cNvSpPr>
            <a:spLocks noGrp="1"/>
          </p:cNvSpPr>
          <p:nvPr>
            <p:ph type="sldNum" sz="quarter" idx="10"/>
          </p:nvPr>
        </p:nvSpPr>
        <p:spPr/>
        <p:txBody>
          <a:bodyPr/>
          <a:lstStyle/>
          <a:p>
            <a:fld id="{3625AB19-2C4E-459A-BB93-43A82C4CE1FD}" type="slidenum">
              <a:rPr lang="es-ES" smtClean="0"/>
              <a:t>27</a:t>
            </a:fld>
            <a:endParaRPr lang="es-ES" dirty="0"/>
          </a:p>
        </p:txBody>
      </p:sp>
    </p:spTree>
    <p:extLst>
      <p:ext uri="{BB962C8B-B14F-4D97-AF65-F5344CB8AC3E}">
        <p14:creationId xmlns:p14="http://schemas.microsoft.com/office/powerpoint/2010/main" val="3591744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a:p>
            <a:endParaRPr lang="es-ES" dirty="0"/>
          </a:p>
        </p:txBody>
      </p:sp>
      <p:sp>
        <p:nvSpPr>
          <p:cNvPr id="4" name="3 Marcador de número de diapositiva"/>
          <p:cNvSpPr>
            <a:spLocks noGrp="1"/>
          </p:cNvSpPr>
          <p:nvPr>
            <p:ph type="sldNum" sz="quarter" idx="10"/>
          </p:nvPr>
        </p:nvSpPr>
        <p:spPr/>
        <p:txBody>
          <a:bodyPr/>
          <a:lstStyle/>
          <a:p>
            <a:fld id="{3625AB19-2C4E-459A-BB93-43A82C4CE1FD}" type="slidenum">
              <a:rPr lang="es-ES" smtClean="0"/>
              <a:t>28</a:t>
            </a:fld>
            <a:endParaRPr lang="es-ES" dirty="0"/>
          </a:p>
        </p:txBody>
      </p:sp>
    </p:spTree>
    <p:extLst>
      <p:ext uri="{BB962C8B-B14F-4D97-AF65-F5344CB8AC3E}">
        <p14:creationId xmlns:p14="http://schemas.microsoft.com/office/powerpoint/2010/main" val="15173667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a:p>
            <a:endParaRPr lang="es-ES" dirty="0"/>
          </a:p>
        </p:txBody>
      </p:sp>
      <p:sp>
        <p:nvSpPr>
          <p:cNvPr id="4" name="3 Marcador de número de diapositiva"/>
          <p:cNvSpPr>
            <a:spLocks noGrp="1"/>
          </p:cNvSpPr>
          <p:nvPr>
            <p:ph type="sldNum" sz="quarter" idx="10"/>
          </p:nvPr>
        </p:nvSpPr>
        <p:spPr/>
        <p:txBody>
          <a:bodyPr/>
          <a:lstStyle/>
          <a:p>
            <a:fld id="{3625AB19-2C4E-459A-BB93-43A82C4CE1FD}" type="slidenum">
              <a:rPr lang="es-ES" smtClean="0"/>
              <a:t>29</a:t>
            </a:fld>
            <a:endParaRPr lang="es-ES" dirty="0"/>
          </a:p>
        </p:txBody>
      </p:sp>
    </p:spTree>
    <p:extLst>
      <p:ext uri="{BB962C8B-B14F-4D97-AF65-F5344CB8AC3E}">
        <p14:creationId xmlns:p14="http://schemas.microsoft.com/office/powerpoint/2010/main" val="36728034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a:p>
            <a:endParaRPr lang="es-ES" dirty="0"/>
          </a:p>
        </p:txBody>
      </p:sp>
      <p:sp>
        <p:nvSpPr>
          <p:cNvPr id="4" name="3 Marcador de número de diapositiva"/>
          <p:cNvSpPr>
            <a:spLocks noGrp="1"/>
          </p:cNvSpPr>
          <p:nvPr>
            <p:ph type="sldNum" sz="quarter" idx="10"/>
          </p:nvPr>
        </p:nvSpPr>
        <p:spPr/>
        <p:txBody>
          <a:bodyPr/>
          <a:lstStyle/>
          <a:p>
            <a:fld id="{3625AB19-2C4E-459A-BB93-43A82C4CE1FD}" type="slidenum">
              <a:rPr lang="es-ES" smtClean="0"/>
              <a:t>30</a:t>
            </a:fld>
            <a:endParaRPr lang="es-ES" dirty="0"/>
          </a:p>
        </p:txBody>
      </p:sp>
    </p:spTree>
    <p:extLst>
      <p:ext uri="{BB962C8B-B14F-4D97-AF65-F5344CB8AC3E}">
        <p14:creationId xmlns:p14="http://schemas.microsoft.com/office/powerpoint/2010/main" val="14677067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a:p>
            <a:endParaRPr lang="es-ES" dirty="0"/>
          </a:p>
        </p:txBody>
      </p:sp>
      <p:sp>
        <p:nvSpPr>
          <p:cNvPr id="4" name="3 Marcador de número de diapositiva"/>
          <p:cNvSpPr>
            <a:spLocks noGrp="1"/>
          </p:cNvSpPr>
          <p:nvPr>
            <p:ph type="sldNum" sz="quarter" idx="10"/>
          </p:nvPr>
        </p:nvSpPr>
        <p:spPr/>
        <p:txBody>
          <a:bodyPr/>
          <a:lstStyle/>
          <a:p>
            <a:fld id="{3625AB19-2C4E-459A-BB93-43A82C4CE1FD}" type="slidenum">
              <a:rPr lang="es-ES" smtClean="0"/>
              <a:t>31</a:t>
            </a:fld>
            <a:endParaRPr lang="es-ES" dirty="0"/>
          </a:p>
        </p:txBody>
      </p:sp>
    </p:spTree>
    <p:extLst>
      <p:ext uri="{BB962C8B-B14F-4D97-AF65-F5344CB8AC3E}">
        <p14:creationId xmlns:p14="http://schemas.microsoft.com/office/powerpoint/2010/main" val="11529854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a:p>
            <a:endParaRPr lang="es-ES" dirty="0"/>
          </a:p>
        </p:txBody>
      </p:sp>
      <p:sp>
        <p:nvSpPr>
          <p:cNvPr id="4" name="3 Marcador de número de diapositiva"/>
          <p:cNvSpPr>
            <a:spLocks noGrp="1"/>
          </p:cNvSpPr>
          <p:nvPr>
            <p:ph type="sldNum" sz="quarter" idx="10"/>
          </p:nvPr>
        </p:nvSpPr>
        <p:spPr/>
        <p:txBody>
          <a:bodyPr/>
          <a:lstStyle/>
          <a:p>
            <a:fld id="{3625AB19-2C4E-459A-BB93-43A82C4CE1FD}" type="slidenum">
              <a:rPr lang="es-ES" smtClean="0"/>
              <a:t>32</a:t>
            </a:fld>
            <a:endParaRPr lang="es-ES" dirty="0"/>
          </a:p>
        </p:txBody>
      </p:sp>
    </p:spTree>
    <p:extLst>
      <p:ext uri="{BB962C8B-B14F-4D97-AF65-F5344CB8AC3E}">
        <p14:creationId xmlns:p14="http://schemas.microsoft.com/office/powerpoint/2010/main" val="29393483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33</a:t>
            </a:fld>
            <a:endParaRPr lang="es-ES" dirty="0"/>
          </a:p>
        </p:txBody>
      </p:sp>
    </p:spTree>
    <p:extLst>
      <p:ext uri="{BB962C8B-B14F-4D97-AF65-F5344CB8AC3E}">
        <p14:creationId xmlns:p14="http://schemas.microsoft.com/office/powerpoint/2010/main" val="31827478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34</a:t>
            </a:fld>
            <a:endParaRPr lang="es-ES" dirty="0"/>
          </a:p>
        </p:txBody>
      </p:sp>
    </p:spTree>
    <p:extLst>
      <p:ext uri="{BB962C8B-B14F-4D97-AF65-F5344CB8AC3E}">
        <p14:creationId xmlns:p14="http://schemas.microsoft.com/office/powerpoint/2010/main" val="36830662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a:p>
            <a:endParaRPr lang="es-ES" dirty="0"/>
          </a:p>
        </p:txBody>
      </p:sp>
      <p:sp>
        <p:nvSpPr>
          <p:cNvPr id="4" name="3 Marcador de número de diapositiva"/>
          <p:cNvSpPr>
            <a:spLocks noGrp="1"/>
          </p:cNvSpPr>
          <p:nvPr>
            <p:ph type="sldNum" sz="quarter" idx="10"/>
          </p:nvPr>
        </p:nvSpPr>
        <p:spPr/>
        <p:txBody>
          <a:bodyPr/>
          <a:lstStyle/>
          <a:p>
            <a:fld id="{3625AB19-2C4E-459A-BB93-43A82C4CE1FD}" type="slidenum">
              <a:rPr lang="es-ES" smtClean="0"/>
              <a:t>35</a:t>
            </a:fld>
            <a:endParaRPr lang="es-ES" dirty="0"/>
          </a:p>
        </p:txBody>
      </p:sp>
    </p:spTree>
    <p:extLst>
      <p:ext uri="{BB962C8B-B14F-4D97-AF65-F5344CB8AC3E}">
        <p14:creationId xmlns:p14="http://schemas.microsoft.com/office/powerpoint/2010/main" val="36269114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36</a:t>
            </a:fld>
            <a:endParaRPr lang="es-ES" dirty="0"/>
          </a:p>
        </p:txBody>
      </p:sp>
    </p:spTree>
    <p:extLst>
      <p:ext uri="{BB962C8B-B14F-4D97-AF65-F5344CB8AC3E}">
        <p14:creationId xmlns:p14="http://schemas.microsoft.com/office/powerpoint/2010/main" val="26282790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a:p>
            <a:endParaRPr lang="es-ES" dirty="0"/>
          </a:p>
        </p:txBody>
      </p:sp>
      <p:sp>
        <p:nvSpPr>
          <p:cNvPr id="4" name="3 Marcador de número de diapositiva"/>
          <p:cNvSpPr>
            <a:spLocks noGrp="1"/>
          </p:cNvSpPr>
          <p:nvPr>
            <p:ph type="sldNum" sz="quarter" idx="10"/>
          </p:nvPr>
        </p:nvSpPr>
        <p:spPr/>
        <p:txBody>
          <a:bodyPr/>
          <a:lstStyle/>
          <a:p>
            <a:fld id="{3625AB19-2C4E-459A-BB93-43A82C4CE1FD}" type="slidenum">
              <a:rPr lang="es-ES" smtClean="0"/>
              <a:t>37</a:t>
            </a:fld>
            <a:endParaRPr lang="es-ES" dirty="0"/>
          </a:p>
        </p:txBody>
      </p:sp>
    </p:spTree>
    <p:extLst>
      <p:ext uri="{BB962C8B-B14F-4D97-AF65-F5344CB8AC3E}">
        <p14:creationId xmlns:p14="http://schemas.microsoft.com/office/powerpoint/2010/main" val="36919703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a:p>
            <a:endParaRPr lang="es-ES" dirty="0"/>
          </a:p>
        </p:txBody>
      </p:sp>
      <p:sp>
        <p:nvSpPr>
          <p:cNvPr id="4" name="3 Marcador de número de diapositiva"/>
          <p:cNvSpPr>
            <a:spLocks noGrp="1"/>
          </p:cNvSpPr>
          <p:nvPr>
            <p:ph type="sldNum" sz="quarter" idx="10"/>
          </p:nvPr>
        </p:nvSpPr>
        <p:spPr/>
        <p:txBody>
          <a:bodyPr/>
          <a:lstStyle/>
          <a:p>
            <a:fld id="{3625AB19-2C4E-459A-BB93-43A82C4CE1FD}" type="slidenum">
              <a:rPr lang="es-ES" smtClean="0"/>
              <a:t>38</a:t>
            </a:fld>
            <a:endParaRPr lang="es-ES" dirty="0"/>
          </a:p>
        </p:txBody>
      </p:sp>
    </p:spTree>
    <p:extLst>
      <p:ext uri="{BB962C8B-B14F-4D97-AF65-F5344CB8AC3E}">
        <p14:creationId xmlns:p14="http://schemas.microsoft.com/office/powerpoint/2010/main" val="8522755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a:p>
            <a:endParaRPr lang="es-ES" dirty="0"/>
          </a:p>
        </p:txBody>
      </p:sp>
      <p:sp>
        <p:nvSpPr>
          <p:cNvPr id="4" name="3 Marcador de número de diapositiva"/>
          <p:cNvSpPr>
            <a:spLocks noGrp="1"/>
          </p:cNvSpPr>
          <p:nvPr>
            <p:ph type="sldNum" sz="quarter" idx="10"/>
          </p:nvPr>
        </p:nvSpPr>
        <p:spPr/>
        <p:txBody>
          <a:bodyPr/>
          <a:lstStyle/>
          <a:p>
            <a:fld id="{3625AB19-2C4E-459A-BB93-43A82C4CE1FD}" type="slidenum">
              <a:rPr lang="es-ES" smtClean="0"/>
              <a:t>39</a:t>
            </a:fld>
            <a:endParaRPr lang="es-ES" dirty="0"/>
          </a:p>
        </p:txBody>
      </p:sp>
    </p:spTree>
    <p:extLst>
      <p:ext uri="{BB962C8B-B14F-4D97-AF65-F5344CB8AC3E}">
        <p14:creationId xmlns:p14="http://schemas.microsoft.com/office/powerpoint/2010/main" val="20845726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Ámsterdam Hortus Botanicus </a:t>
            </a:r>
          </a:p>
          <a:p>
            <a:endParaRPr lang="es-ES" dirty="0"/>
          </a:p>
        </p:txBody>
      </p:sp>
      <p:sp>
        <p:nvSpPr>
          <p:cNvPr id="4" name="3 Marcador de número de diapositiva"/>
          <p:cNvSpPr>
            <a:spLocks noGrp="1"/>
          </p:cNvSpPr>
          <p:nvPr>
            <p:ph type="sldNum" sz="quarter" idx="10"/>
          </p:nvPr>
        </p:nvSpPr>
        <p:spPr/>
        <p:txBody>
          <a:bodyPr/>
          <a:lstStyle/>
          <a:p>
            <a:fld id="{3625AB19-2C4E-459A-BB93-43A82C4CE1FD}" type="slidenum">
              <a:rPr lang="es-ES" smtClean="0"/>
              <a:t>40</a:t>
            </a:fld>
            <a:endParaRPr lang="es-ES" dirty="0"/>
          </a:p>
        </p:txBody>
      </p:sp>
    </p:spTree>
    <p:extLst>
      <p:ext uri="{BB962C8B-B14F-4D97-AF65-F5344CB8AC3E}">
        <p14:creationId xmlns:p14="http://schemas.microsoft.com/office/powerpoint/2010/main" val="9423071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Ghent.-</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47</a:t>
            </a:fld>
            <a:endParaRPr lang="es-ES" dirty="0"/>
          </a:p>
        </p:txBody>
      </p:sp>
    </p:spTree>
    <p:extLst>
      <p:ext uri="{BB962C8B-B14F-4D97-AF65-F5344CB8AC3E}">
        <p14:creationId xmlns:p14="http://schemas.microsoft.com/office/powerpoint/2010/main" val="32984765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Ghent</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48</a:t>
            </a:fld>
            <a:endParaRPr lang="es-ES" dirty="0"/>
          </a:p>
        </p:txBody>
      </p:sp>
    </p:spTree>
    <p:extLst>
      <p:ext uri="{BB962C8B-B14F-4D97-AF65-F5344CB8AC3E}">
        <p14:creationId xmlns:p14="http://schemas.microsoft.com/office/powerpoint/2010/main" val="42704721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Ghent</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49</a:t>
            </a:fld>
            <a:endParaRPr lang="es-ES" dirty="0"/>
          </a:p>
        </p:txBody>
      </p:sp>
    </p:spTree>
    <p:extLst>
      <p:ext uri="{BB962C8B-B14F-4D97-AF65-F5344CB8AC3E}">
        <p14:creationId xmlns:p14="http://schemas.microsoft.com/office/powerpoint/2010/main" val="10216860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Ghent_Serres_Plantentuin_Gent_</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50</a:t>
            </a:fld>
            <a:endParaRPr lang="es-ES" dirty="0"/>
          </a:p>
        </p:txBody>
      </p:sp>
    </p:spTree>
    <p:extLst>
      <p:ext uri="{BB962C8B-B14F-4D97-AF65-F5344CB8AC3E}">
        <p14:creationId xmlns:p14="http://schemas.microsoft.com/office/powerpoint/2010/main" val="2613444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Ghent_Serres_Plantentuin_Gent_</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51</a:t>
            </a:fld>
            <a:endParaRPr lang="es-ES" dirty="0"/>
          </a:p>
        </p:txBody>
      </p:sp>
    </p:spTree>
    <p:extLst>
      <p:ext uri="{BB962C8B-B14F-4D97-AF65-F5344CB8AC3E}">
        <p14:creationId xmlns:p14="http://schemas.microsoft.com/office/powerpoint/2010/main" val="12042251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Ghent_Serres_Plantentuin_Gent_</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52</a:t>
            </a:fld>
            <a:endParaRPr lang="es-ES" dirty="0"/>
          </a:p>
        </p:txBody>
      </p:sp>
    </p:spTree>
    <p:extLst>
      <p:ext uri="{BB962C8B-B14F-4D97-AF65-F5344CB8AC3E}">
        <p14:creationId xmlns:p14="http://schemas.microsoft.com/office/powerpoint/2010/main" val="28535068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Ghent_Serres_Plantentuin_Gent_</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53</a:t>
            </a:fld>
            <a:endParaRPr lang="es-ES" dirty="0"/>
          </a:p>
        </p:txBody>
      </p:sp>
    </p:spTree>
    <p:extLst>
      <p:ext uri="{BB962C8B-B14F-4D97-AF65-F5344CB8AC3E}">
        <p14:creationId xmlns:p14="http://schemas.microsoft.com/office/powerpoint/2010/main" val="19149411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Ghent_Serres_Plantentuin_Gent_</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54</a:t>
            </a:fld>
            <a:endParaRPr lang="es-ES" dirty="0"/>
          </a:p>
        </p:txBody>
      </p:sp>
    </p:spTree>
    <p:extLst>
      <p:ext uri="{BB962C8B-B14F-4D97-AF65-F5344CB8AC3E}">
        <p14:creationId xmlns:p14="http://schemas.microsoft.com/office/powerpoint/2010/main" val="26107050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Ghent_Serres_Plantentuin_Gent_</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55</a:t>
            </a:fld>
            <a:endParaRPr lang="es-ES" dirty="0"/>
          </a:p>
        </p:txBody>
      </p:sp>
    </p:spTree>
    <p:extLst>
      <p:ext uri="{BB962C8B-B14F-4D97-AF65-F5344CB8AC3E}">
        <p14:creationId xmlns:p14="http://schemas.microsoft.com/office/powerpoint/2010/main" val="28128599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Ghent.-</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56</a:t>
            </a:fld>
            <a:endParaRPr lang="es-ES" dirty="0"/>
          </a:p>
        </p:txBody>
      </p:sp>
    </p:spTree>
    <p:extLst>
      <p:ext uri="{BB962C8B-B14F-4D97-AF65-F5344CB8AC3E}">
        <p14:creationId xmlns:p14="http://schemas.microsoft.com/office/powerpoint/2010/main" val="15275216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Ghent.-</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58</a:t>
            </a:fld>
            <a:endParaRPr lang="es-ES" dirty="0"/>
          </a:p>
        </p:txBody>
      </p:sp>
    </p:spTree>
    <p:extLst>
      <p:ext uri="{BB962C8B-B14F-4D97-AF65-F5344CB8AC3E}">
        <p14:creationId xmlns:p14="http://schemas.microsoft.com/office/powerpoint/2010/main" val="30350306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Ghent.-</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59</a:t>
            </a:fld>
            <a:endParaRPr lang="es-ES" dirty="0"/>
          </a:p>
        </p:txBody>
      </p:sp>
    </p:spTree>
    <p:extLst>
      <p:ext uri="{BB962C8B-B14F-4D97-AF65-F5344CB8AC3E}">
        <p14:creationId xmlns:p14="http://schemas.microsoft.com/office/powerpoint/2010/main" val="12199167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Ghent.-Crinum_asiaticum_3</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60</a:t>
            </a:fld>
            <a:endParaRPr lang="es-ES" dirty="0"/>
          </a:p>
        </p:txBody>
      </p:sp>
    </p:spTree>
    <p:extLst>
      <p:ext uri="{BB962C8B-B14F-4D97-AF65-F5344CB8AC3E}">
        <p14:creationId xmlns:p14="http://schemas.microsoft.com/office/powerpoint/2010/main" val="11833993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Ghent.-</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61</a:t>
            </a:fld>
            <a:endParaRPr lang="es-ES" dirty="0"/>
          </a:p>
        </p:txBody>
      </p:sp>
    </p:spTree>
    <p:extLst>
      <p:ext uri="{BB962C8B-B14F-4D97-AF65-F5344CB8AC3E}">
        <p14:creationId xmlns:p14="http://schemas.microsoft.com/office/powerpoint/2010/main" val="30850097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Ghent.-Crinum_asiaticum_3</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62</a:t>
            </a:fld>
            <a:endParaRPr lang="es-ES" dirty="0"/>
          </a:p>
        </p:txBody>
      </p:sp>
    </p:spTree>
    <p:extLst>
      <p:ext uri="{BB962C8B-B14F-4D97-AF65-F5344CB8AC3E}">
        <p14:creationId xmlns:p14="http://schemas.microsoft.com/office/powerpoint/2010/main" val="16673467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Ghent.-Crinum_asiaticum_3</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63</a:t>
            </a:fld>
            <a:endParaRPr lang="es-ES" dirty="0"/>
          </a:p>
        </p:txBody>
      </p:sp>
    </p:spTree>
    <p:extLst>
      <p:ext uri="{BB962C8B-B14F-4D97-AF65-F5344CB8AC3E}">
        <p14:creationId xmlns:p14="http://schemas.microsoft.com/office/powerpoint/2010/main" val="222032074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Ghent.-</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64</a:t>
            </a:fld>
            <a:endParaRPr lang="es-ES" dirty="0"/>
          </a:p>
        </p:txBody>
      </p:sp>
    </p:spTree>
    <p:extLst>
      <p:ext uri="{BB962C8B-B14F-4D97-AF65-F5344CB8AC3E}">
        <p14:creationId xmlns:p14="http://schemas.microsoft.com/office/powerpoint/2010/main" val="29823447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Ghent_Serres_Plantentuin_Gent_</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65</a:t>
            </a:fld>
            <a:endParaRPr lang="es-ES" dirty="0"/>
          </a:p>
        </p:txBody>
      </p:sp>
    </p:spTree>
    <p:extLst>
      <p:ext uri="{BB962C8B-B14F-4D97-AF65-F5344CB8AC3E}">
        <p14:creationId xmlns:p14="http://schemas.microsoft.com/office/powerpoint/2010/main" val="42014476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Ghent_Serres_Plantentuin_Gent_</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66</a:t>
            </a:fld>
            <a:endParaRPr lang="es-ES" dirty="0"/>
          </a:p>
        </p:txBody>
      </p:sp>
    </p:spTree>
    <p:extLst>
      <p:ext uri="{BB962C8B-B14F-4D97-AF65-F5344CB8AC3E}">
        <p14:creationId xmlns:p14="http://schemas.microsoft.com/office/powerpoint/2010/main" val="348467355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Ghent_Serres_Plantentuin_Gent_</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67</a:t>
            </a:fld>
            <a:endParaRPr lang="es-ES" dirty="0"/>
          </a:p>
        </p:txBody>
      </p:sp>
    </p:spTree>
    <p:extLst>
      <p:ext uri="{BB962C8B-B14F-4D97-AF65-F5344CB8AC3E}">
        <p14:creationId xmlns:p14="http://schemas.microsoft.com/office/powerpoint/2010/main" val="209816821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Ghent_Serres_Plantentuin_Gent_</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68</a:t>
            </a:fld>
            <a:endParaRPr lang="es-ES" dirty="0"/>
          </a:p>
        </p:txBody>
      </p:sp>
    </p:spTree>
    <p:extLst>
      <p:ext uri="{BB962C8B-B14F-4D97-AF65-F5344CB8AC3E}">
        <p14:creationId xmlns:p14="http://schemas.microsoft.com/office/powerpoint/2010/main" val="13090401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Ghent_Serres_Plantentuin_Gent_</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69</a:t>
            </a:fld>
            <a:endParaRPr lang="es-ES" dirty="0"/>
          </a:p>
        </p:txBody>
      </p:sp>
    </p:spTree>
    <p:extLst>
      <p:ext uri="{BB962C8B-B14F-4D97-AF65-F5344CB8AC3E}">
        <p14:creationId xmlns:p14="http://schemas.microsoft.com/office/powerpoint/2010/main" val="310976259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Ghent_Serres_Plantentuin_Gent_</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70</a:t>
            </a:fld>
            <a:endParaRPr lang="es-ES" dirty="0"/>
          </a:p>
        </p:txBody>
      </p:sp>
    </p:spTree>
    <p:extLst>
      <p:ext uri="{BB962C8B-B14F-4D97-AF65-F5344CB8AC3E}">
        <p14:creationId xmlns:p14="http://schemas.microsoft.com/office/powerpoint/2010/main" val="340768632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Ghent</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71</a:t>
            </a:fld>
            <a:endParaRPr lang="es-ES" dirty="0"/>
          </a:p>
        </p:txBody>
      </p:sp>
    </p:spTree>
    <p:extLst>
      <p:ext uri="{BB962C8B-B14F-4D97-AF65-F5344CB8AC3E}">
        <p14:creationId xmlns:p14="http://schemas.microsoft.com/office/powerpoint/2010/main" val="346575496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3625AB19-2C4E-459A-BB93-43A82C4CE1FD}" type="slidenum">
              <a:rPr lang="es-ES" smtClean="0"/>
              <a:t>72</a:t>
            </a:fld>
            <a:endParaRPr lang="es-ES" dirty="0"/>
          </a:p>
        </p:txBody>
      </p:sp>
    </p:spTree>
    <p:extLst>
      <p:ext uri="{BB962C8B-B14F-4D97-AF65-F5344CB8AC3E}">
        <p14:creationId xmlns:p14="http://schemas.microsoft.com/office/powerpoint/2010/main" val="91804311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Botanical_Garden_Geneva</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76</a:t>
            </a:fld>
            <a:endParaRPr lang="es-ES" dirty="0"/>
          </a:p>
        </p:txBody>
      </p:sp>
    </p:spTree>
    <p:extLst>
      <p:ext uri="{BB962C8B-B14F-4D97-AF65-F5344CB8AC3E}">
        <p14:creationId xmlns:p14="http://schemas.microsoft.com/office/powerpoint/2010/main" val="31719385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Botanical_Garden_Geneva</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77</a:t>
            </a:fld>
            <a:endParaRPr lang="es-ES" dirty="0"/>
          </a:p>
        </p:txBody>
      </p:sp>
    </p:spTree>
    <p:extLst>
      <p:ext uri="{BB962C8B-B14F-4D97-AF65-F5344CB8AC3E}">
        <p14:creationId xmlns:p14="http://schemas.microsoft.com/office/powerpoint/2010/main" val="148119666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Botanical_Garden_Geneva</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78</a:t>
            </a:fld>
            <a:endParaRPr lang="es-ES" dirty="0"/>
          </a:p>
        </p:txBody>
      </p:sp>
    </p:spTree>
    <p:extLst>
      <p:ext uri="{BB962C8B-B14F-4D97-AF65-F5344CB8AC3E}">
        <p14:creationId xmlns:p14="http://schemas.microsoft.com/office/powerpoint/2010/main" val="72548367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Botanical_Garden_Geneva</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79</a:t>
            </a:fld>
            <a:endParaRPr lang="es-ES" dirty="0"/>
          </a:p>
        </p:txBody>
      </p:sp>
    </p:spTree>
    <p:extLst>
      <p:ext uri="{BB962C8B-B14F-4D97-AF65-F5344CB8AC3E}">
        <p14:creationId xmlns:p14="http://schemas.microsoft.com/office/powerpoint/2010/main" val="8697801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Botanical_Garden_Geneva</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80</a:t>
            </a:fld>
            <a:endParaRPr lang="es-ES" dirty="0"/>
          </a:p>
        </p:txBody>
      </p:sp>
    </p:spTree>
    <p:extLst>
      <p:ext uri="{BB962C8B-B14F-4D97-AF65-F5344CB8AC3E}">
        <p14:creationId xmlns:p14="http://schemas.microsoft.com/office/powerpoint/2010/main" val="95920570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Botanical_Garden_Geneva</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82</a:t>
            </a:fld>
            <a:endParaRPr lang="es-ES" dirty="0"/>
          </a:p>
        </p:txBody>
      </p:sp>
    </p:spTree>
    <p:extLst>
      <p:ext uri="{BB962C8B-B14F-4D97-AF65-F5344CB8AC3E}">
        <p14:creationId xmlns:p14="http://schemas.microsoft.com/office/powerpoint/2010/main" val="12455843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Botanical_Garden_Geneva</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83</a:t>
            </a:fld>
            <a:endParaRPr lang="es-ES" dirty="0"/>
          </a:p>
        </p:txBody>
      </p:sp>
    </p:spTree>
    <p:extLst>
      <p:ext uri="{BB962C8B-B14F-4D97-AF65-F5344CB8AC3E}">
        <p14:creationId xmlns:p14="http://schemas.microsoft.com/office/powerpoint/2010/main" val="115233555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Botanical_Garden_Geneva</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84</a:t>
            </a:fld>
            <a:endParaRPr lang="es-ES" dirty="0"/>
          </a:p>
        </p:txBody>
      </p:sp>
    </p:spTree>
    <p:extLst>
      <p:ext uri="{BB962C8B-B14F-4D97-AF65-F5344CB8AC3E}">
        <p14:creationId xmlns:p14="http://schemas.microsoft.com/office/powerpoint/2010/main" val="15104075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Botanical_Garden_Geneva</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85</a:t>
            </a:fld>
            <a:endParaRPr lang="es-ES" dirty="0"/>
          </a:p>
        </p:txBody>
      </p:sp>
    </p:spTree>
    <p:extLst>
      <p:ext uri="{BB962C8B-B14F-4D97-AF65-F5344CB8AC3E}">
        <p14:creationId xmlns:p14="http://schemas.microsoft.com/office/powerpoint/2010/main" val="207078311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Botanical_Garden_Geneva</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86</a:t>
            </a:fld>
            <a:endParaRPr lang="es-ES" dirty="0"/>
          </a:p>
        </p:txBody>
      </p:sp>
    </p:spTree>
    <p:extLst>
      <p:ext uri="{BB962C8B-B14F-4D97-AF65-F5344CB8AC3E}">
        <p14:creationId xmlns:p14="http://schemas.microsoft.com/office/powerpoint/2010/main" val="405747917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Botanical_Garden_Geneva</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87</a:t>
            </a:fld>
            <a:endParaRPr lang="es-ES" dirty="0"/>
          </a:p>
        </p:txBody>
      </p:sp>
    </p:spTree>
    <p:extLst>
      <p:ext uri="{BB962C8B-B14F-4D97-AF65-F5344CB8AC3E}">
        <p14:creationId xmlns:p14="http://schemas.microsoft.com/office/powerpoint/2010/main" val="283913262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Botanical_Garden_Geneva</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88</a:t>
            </a:fld>
            <a:endParaRPr lang="es-ES" dirty="0"/>
          </a:p>
        </p:txBody>
      </p:sp>
    </p:spTree>
    <p:extLst>
      <p:ext uri="{BB962C8B-B14F-4D97-AF65-F5344CB8AC3E}">
        <p14:creationId xmlns:p14="http://schemas.microsoft.com/office/powerpoint/2010/main" val="34997244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Botanical_Garden_Geneva</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89</a:t>
            </a:fld>
            <a:endParaRPr lang="es-ES" dirty="0"/>
          </a:p>
        </p:txBody>
      </p:sp>
    </p:spTree>
    <p:extLst>
      <p:ext uri="{BB962C8B-B14F-4D97-AF65-F5344CB8AC3E}">
        <p14:creationId xmlns:p14="http://schemas.microsoft.com/office/powerpoint/2010/main" val="161429650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Ghent.-</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90</a:t>
            </a:fld>
            <a:endParaRPr lang="es-ES" dirty="0"/>
          </a:p>
        </p:txBody>
      </p:sp>
    </p:spTree>
    <p:extLst>
      <p:ext uri="{BB962C8B-B14F-4D97-AF65-F5344CB8AC3E}">
        <p14:creationId xmlns:p14="http://schemas.microsoft.com/office/powerpoint/2010/main" val="337575794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Botanical_Garden_Geneva</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91</a:t>
            </a:fld>
            <a:endParaRPr lang="es-ES" dirty="0"/>
          </a:p>
        </p:txBody>
      </p:sp>
    </p:spTree>
    <p:extLst>
      <p:ext uri="{BB962C8B-B14F-4D97-AF65-F5344CB8AC3E}">
        <p14:creationId xmlns:p14="http://schemas.microsoft.com/office/powerpoint/2010/main" val="427456490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Botanical_Garden_Geneva</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92</a:t>
            </a:fld>
            <a:endParaRPr lang="es-ES" dirty="0"/>
          </a:p>
        </p:txBody>
      </p:sp>
    </p:spTree>
    <p:extLst>
      <p:ext uri="{BB962C8B-B14F-4D97-AF65-F5344CB8AC3E}">
        <p14:creationId xmlns:p14="http://schemas.microsoft.com/office/powerpoint/2010/main" val="397344961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Botanical_Garden_Geneva</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93</a:t>
            </a:fld>
            <a:endParaRPr lang="es-ES" dirty="0"/>
          </a:p>
        </p:txBody>
      </p:sp>
    </p:spTree>
    <p:extLst>
      <p:ext uri="{BB962C8B-B14F-4D97-AF65-F5344CB8AC3E}">
        <p14:creationId xmlns:p14="http://schemas.microsoft.com/office/powerpoint/2010/main" val="266899210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Botanical_Garden_Geneva</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94</a:t>
            </a:fld>
            <a:endParaRPr lang="es-ES" dirty="0"/>
          </a:p>
        </p:txBody>
      </p:sp>
    </p:spTree>
    <p:extLst>
      <p:ext uri="{BB962C8B-B14F-4D97-AF65-F5344CB8AC3E}">
        <p14:creationId xmlns:p14="http://schemas.microsoft.com/office/powerpoint/2010/main" val="225512012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Botanical_Garden_Geneva</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95</a:t>
            </a:fld>
            <a:endParaRPr lang="es-ES" dirty="0"/>
          </a:p>
        </p:txBody>
      </p:sp>
    </p:spTree>
    <p:extLst>
      <p:ext uri="{BB962C8B-B14F-4D97-AF65-F5344CB8AC3E}">
        <p14:creationId xmlns:p14="http://schemas.microsoft.com/office/powerpoint/2010/main" val="386252350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Botanical_Garden_Geneva</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96</a:t>
            </a:fld>
            <a:endParaRPr lang="es-ES" dirty="0"/>
          </a:p>
        </p:txBody>
      </p:sp>
    </p:spTree>
    <p:extLst>
      <p:ext uri="{BB962C8B-B14F-4D97-AF65-F5344CB8AC3E}">
        <p14:creationId xmlns:p14="http://schemas.microsoft.com/office/powerpoint/2010/main" val="132364936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Botanical_Garden_Geneva</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97</a:t>
            </a:fld>
            <a:endParaRPr lang="es-ES" dirty="0"/>
          </a:p>
        </p:txBody>
      </p:sp>
    </p:spTree>
    <p:extLst>
      <p:ext uri="{BB962C8B-B14F-4D97-AF65-F5344CB8AC3E}">
        <p14:creationId xmlns:p14="http://schemas.microsoft.com/office/powerpoint/2010/main" val="209543266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Botanical_Garden_Geneva</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98</a:t>
            </a:fld>
            <a:endParaRPr lang="es-ES" dirty="0"/>
          </a:p>
        </p:txBody>
      </p:sp>
    </p:spTree>
    <p:extLst>
      <p:ext uri="{BB962C8B-B14F-4D97-AF65-F5344CB8AC3E}">
        <p14:creationId xmlns:p14="http://schemas.microsoft.com/office/powerpoint/2010/main" val="32449173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Botanical_Garden_Geneva</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99</a:t>
            </a:fld>
            <a:endParaRPr lang="es-ES" dirty="0"/>
          </a:p>
        </p:txBody>
      </p:sp>
    </p:spTree>
    <p:extLst>
      <p:ext uri="{BB962C8B-B14F-4D97-AF65-F5344CB8AC3E}">
        <p14:creationId xmlns:p14="http://schemas.microsoft.com/office/powerpoint/2010/main" val="258674484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Botanical_Garden_Geneva</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100</a:t>
            </a:fld>
            <a:endParaRPr lang="es-ES" dirty="0"/>
          </a:p>
        </p:txBody>
      </p:sp>
    </p:spTree>
    <p:extLst>
      <p:ext uri="{BB962C8B-B14F-4D97-AF65-F5344CB8AC3E}">
        <p14:creationId xmlns:p14="http://schemas.microsoft.com/office/powerpoint/2010/main" val="35250083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Oslo_Botanical_Garden.</a:t>
            </a:r>
          </a:p>
          <a:p>
            <a:endParaRPr lang="es-ES" dirty="0"/>
          </a:p>
        </p:txBody>
      </p:sp>
      <p:sp>
        <p:nvSpPr>
          <p:cNvPr id="4" name="3 Marcador de número de diapositiva"/>
          <p:cNvSpPr>
            <a:spLocks noGrp="1"/>
          </p:cNvSpPr>
          <p:nvPr>
            <p:ph type="sldNum" sz="quarter" idx="10"/>
          </p:nvPr>
        </p:nvSpPr>
        <p:spPr/>
        <p:txBody>
          <a:bodyPr/>
          <a:lstStyle/>
          <a:p>
            <a:fld id="{3625AB19-2C4E-459A-BB93-43A82C4CE1FD}" type="slidenum">
              <a:rPr lang="es-ES" smtClean="0"/>
              <a:t>102</a:t>
            </a:fld>
            <a:endParaRPr lang="es-ES" dirty="0"/>
          </a:p>
        </p:txBody>
      </p:sp>
    </p:spTree>
    <p:extLst>
      <p:ext uri="{BB962C8B-B14F-4D97-AF65-F5344CB8AC3E}">
        <p14:creationId xmlns:p14="http://schemas.microsoft.com/office/powerpoint/2010/main" val="223333440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Oslo_Botanical_Garden.</a:t>
            </a:r>
          </a:p>
        </p:txBody>
      </p:sp>
      <p:sp>
        <p:nvSpPr>
          <p:cNvPr id="4" name="3 Marcador de número de diapositiva"/>
          <p:cNvSpPr>
            <a:spLocks noGrp="1"/>
          </p:cNvSpPr>
          <p:nvPr>
            <p:ph type="sldNum" sz="quarter" idx="10"/>
          </p:nvPr>
        </p:nvSpPr>
        <p:spPr/>
        <p:txBody>
          <a:bodyPr/>
          <a:lstStyle/>
          <a:p>
            <a:fld id="{3625AB19-2C4E-459A-BB93-43A82C4CE1FD}" type="slidenum">
              <a:rPr lang="es-ES" smtClean="0"/>
              <a:t>106</a:t>
            </a:fld>
            <a:endParaRPr lang="es-ES" dirty="0"/>
          </a:p>
        </p:txBody>
      </p:sp>
    </p:spTree>
    <p:extLst>
      <p:ext uri="{BB962C8B-B14F-4D97-AF65-F5344CB8AC3E}">
        <p14:creationId xmlns:p14="http://schemas.microsoft.com/office/powerpoint/2010/main" val="300740838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Oslo_Botanical_Garden.</a:t>
            </a:r>
          </a:p>
          <a:p>
            <a:endParaRPr lang="es-ES" dirty="0"/>
          </a:p>
        </p:txBody>
      </p:sp>
      <p:sp>
        <p:nvSpPr>
          <p:cNvPr id="4" name="3 Marcador de número de diapositiva"/>
          <p:cNvSpPr>
            <a:spLocks noGrp="1"/>
          </p:cNvSpPr>
          <p:nvPr>
            <p:ph type="sldNum" sz="quarter" idx="10"/>
          </p:nvPr>
        </p:nvSpPr>
        <p:spPr/>
        <p:txBody>
          <a:bodyPr/>
          <a:lstStyle/>
          <a:p>
            <a:fld id="{3625AB19-2C4E-459A-BB93-43A82C4CE1FD}" type="slidenum">
              <a:rPr lang="es-ES" smtClean="0"/>
              <a:t>107</a:t>
            </a:fld>
            <a:endParaRPr lang="es-ES" dirty="0"/>
          </a:p>
        </p:txBody>
      </p:sp>
    </p:spTree>
    <p:extLst>
      <p:ext uri="{BB962C8B-B14F-4D97-AF65-F5344CB8AC3E}">
        <p14:creationId xmlns:p14="http://schemas.microsoft.com/office/powerpoint/2010/main" val="65685888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Oslo_Botanical_Garden.</a:t>
            </a:r>
          </a:p>
          <a:p>
            <a:endParaRPr lang="es-ES" dirty="0"/>
          </a:p>
        </p:txBody>
      </p:sp>
      <p:sp>
        <p:nvSpPr>
          <p:cNvPr id="4" name="3 Marcador de número de diapositiva"/>
          <p:cNvSpPr>
            <a:spLocks noGrp="1"/>
          </p:cNvSpPr>
          <p:nvPr>
            <p:ph type="sldNum" sz="quarter" idx="10"/>
          </p:nvPr>
        </p:nvSpPr>
        <p:spPr/>
        <p:txBody>
          <a:bodyPr/>
          <a:lstStyle/>
          <a:p>
            <a:fld id="{3625AB19-2C4E-459A-BB93-43A82C4CE1FD}" type="slidenum">
              <a:rPr lang="es-ES" smtClean="0"/>
              <a:t>108</a:t>
            </a:fld>
            <a:endParaRPr lang="es-ES" dirty="0"/>
          </a:p>
        </p:txBody>
      </p:sp>
    </p:spTree>
    <p:extLst>
      <p:ext uri="{BB962C8B-B14F-4D97-AF65-F5344CB8AC3E}">
        <p14:creationId xmlns:p14="http://schemas.microsoft.com/office/powerpoint/2010/main" val="26749835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3531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40296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33605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6" name="Footer Placeholder 5"/>
          <p:cNvSpPr>
            <a:spLocks noGrp="1"/>
          </p:cNvSpPr>
          <p:nvPr>
            <p:ph type="ftr" sz="quarter" idx="11"/>
          </p:nvPr>
        </p:nvSpPr>
        <p:spPr/>
        <p:txBody>
          <a:bodyPr/>
          <a:lstStyle/>
          <a:p>
            <a:endParaRPr lang="en-US" dirty="0">
              <a:solidFill>
                <a:srgbClr val="575F6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07518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8" name="Footer Placeholder 7"/>
          <p:cNvSpPr>
            <a:spLocks noGrp="1"/>
          </p:cNvSpPr>
          <p:nvPr>
            <p:ph type="ftr" sz="quarter" idx="11"/>
          </p:nvPr>
        </p:nvSpPr>
        <p:spPr/>
        <p:txBody>
          <a:bodyPr/>
          <a:lstStyle/>
          <a:p>
            <a:endParaRPr lang="en-US" dirty="0">
              <a:solidFill>
                <a:srgbClr val="575F6D"/>
              </a:solidFill>
            </a:endParaRPr>
          </a:p>
        </p:txBody>
      </p:sp>
      <p:sp>
        <p:nvSpPr>
          <p:cNvPr id="9" name="Slide Number Placeholder 8"/>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64297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4" name="Footer Placeholder 3"/>
          <p:cNvSpPr>
            <a:spLocks noGrp="1"/>
          </p:cNvSpPr>
          <p:nvPr>
            <p:ph type="ftr" sz="quarter" idx="11"/>
          </p:nvPr>
        </p:nvSpPr>
        <p:spPr/>
        <p:txBody>
          <a:bodyPr/>
          <a:lstStyle/>
          <a:p>
            <a:endParaRPr lang="en-US" dirty="0">
              <a:solidFill>
                <a:srgbClr val="575F6D"/>
              </a:solidFill>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42322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3" name="Footer Placeholder 2"/>
          <p:cNvSpPr>
            <a:spLocks noGrp="1"/>
          </p:cNvSpPr>
          <p:nvPr>
            <p:ph type="ftr" sz="quarter" idx="11"/>
          </p:nvPr>
        </p:nvSpPr>
        <p:spPr/>
        <p:txBody>
          <a:bodyPr/>
          <a:lstStyle/>
          <a:p>
            <a:endParaRPr lang="en-US" dirty="0">
              <a:solidFill>
                <a:srgbClr val="575F6D"/>
              </a:solidFill>
            </a:endParaRPr>
          </a:p>
        </p:txBody>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40721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6" name="Footer Placeholder 5"/>
          <p:cNvSpPr>
            <a:spLocks noGrp="1"/>
          </p:cNvSpPr>
          <p:nvPr>
            <p:ph type="ftr" sz="quarter" idx="11"/>
          </p:nvPr>
        </p:nvSpPr>
        <p:spPr/>
        <p:txBody>
          <a:bodyPr/>
          <a:lstStyle/>
          <a:p>
            <a:endParaRPr lang="en-US" dirty="0">
              <a:solidFill>
                <a:srgbClr val="575F6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927794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6" name="Footer Placeholder 5"/>
          <p:cNvSpPr>
            <a:spLocks noGrp="1"/>
          </p:cNvSpPr>
          <p:nvPr>
            <p:ph type="ftr" sz="quarter" idx="11"/>
          </p:nvPr>
        </p:nvSpPr>
        <p:spPr/>
        <p:txBody>
          <a:bodyPr/>
          <a:lstStyle/>
          <a:p>
            <a:endParaRPr lang="en-US" dirty="0">
              <a:solidFill>
                <a:srgbClr val="575F6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15848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70367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43644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914160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0161693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640633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480376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575F6D"/>
                </a:solidFill>
              </a:rPr>
              <a:pPr/>
              <a:t>3/12/2018</a:t>
            </a:fld>
            <a:endParaRPr lang="en-US" dirty="0">
              <a:solidFill>
                <a:srgbClr val="575F6D"/>
              </a:solidFill>
            </a:endParaRPr>
          </a:p>
        </p:txBody>
      </p:sp>
      <p:sp>
        <p:nvSpPr>
          <p:cNvPr id="5" name="Footer Placeholder 4"/>
          <p:cNvSpPr>
            <a:spLocks noGrp="1"/>
          </p:cNvSpPr>
          <p:nvPr>
            <p:ph type="ftr" sz="quarter" idx="11"/>
          </p:nvPr>
        </p:nvSpPr>
        <p:spPr/>
        <p:txBody>
          <a:bodyPr/>
          <a:lstStyle/>
          <a:p>
            <a:endParaRPr lang="en-US" dirty="0">
              <a:solidFill>
                <a:srgbClr val="575F6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23700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24003584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48.jpg"/></Relationships>
</file>

<file path=ppt/slides/_rels/slide5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57.jpg"/></Relationships>
</file>

<file path=ppt/slides/_rels/slide6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64.jpg"/></Relationships>
</file>

<file path=ppt/slides/_rels/slide6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5.xml"/><Relationship Id="rId1" Type="http://schemas.openxmlformats.org/officeDocument/2006/relationships/slideLayout" Target="../slideLayouts/slideLayout7.xml"/><Relationship Id="rId6" Type="http://schemas.openxmlformats.org/officeDocument/2006/relationships/image" Target="../media/image102.jpg"/><Relationship Id="rId5" Type="http://schemas.openxmlformats.org/officeDocument/2006/relationships/image" Target="../media/image101.jpg"/><Relationship Id="rId4" Type="http://schemas.openxmlformats.org/officeDocument/2006/relationships/image" Target="../media/image100.jpg"/></Relationships>
</file>

<file path=ppt/slides/_rels/slide10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10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899592" y="692696"/>
            <a:ext cx="6120680" cy="3600400"/>
          </a:xfrm>
        </p:spPr>
        <p:txBody>
          <a:bodyPr>
            <a:noAutofit/>
          </a:bodyPr>
          <a:lstStyle/>
          <a:p>
            <a:r>
              <a:rPr lang="es-ES" sz="3200" dirty="0"/>
              <a:t>EUROPA.-LA VUELTA AL MUNDO EN 885 JARDINES.-JARDINES BOTANICOS DE Ámsterdam.-Gante.-Ginebra y Oslo</a:t>
            </a:r>
          </a:p>
        </p:txBody>
      </p:sp>
      <p:sp>
        <p:nvSpPr>
          <p:cNvPr id="3" name="2 Subtítulo"/>
          <p:cNvSpPr>
            <a:spLocks noGrp="1"/>
          </p:cNvSpPr>
          <p:nvPr>
            <p:ph type="subTitle" idx="1"/>
          </p:nvPr>
        </p:nvSpPr>
        <p:spPr>
          <a:xfrm>
            <a:off x="2771800" y="4941168"/>
            <a:ext cx="4248472"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3624766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Ámsterdam Hortus Botanicus </a:t>
            </a:r>
          </a:p>
        </p:txBody>
      </p:sp>
      <p:sp>
        <p:nvSpPr>
          <p:cNvPr id="3" name="2 Marcador de contenido"/>
          <p:cNvSpPr>
            <a:spLocks noGrp="1"/>
          </p:cNvSpPr>
          <p:nvPr>
            <p:ph idx="1"/>
          </p:nvPr>
        </p:nvSpPr>
        <p:spPr/>
        <p:txBody>
          <a:bodyPr>
            <a:normAutofit/>
          </a:bodyPr>
          <a:lstStyle/>
          <a:p>
            <a:r>
              <a:rPr lang="es-ES" dirty="0"/>
              <a:t>El Jardín Botánico de Ámsterdam en holandés : Hortus Botanicus Ámsterdam es un Jardín botánico de 1,2 hectáreas de extensión, de administración privada sin ánimo de lucro, en Ámsterdam, Holanda.</a:t>
            </a:r>
          </a:p>
          <a:p>
            <a:r>
              <a:rPr lang="es-ES" dirty="0"/>
              <a:t>Es miembro del BGCI. </a:t>
            </a:r>
          </a:p>
          <a:p>
            <a:r>
              <a:rPr lang="es-ES" dirty="0"/>
              <a:t>Su código de identificación internacional como institución botánica, así como las siglas de su herbario es AMD.</a:t>
            </a:r>
          </a:p>
          <a:p>
            <a:r>
              <a:rPr lang="nl-NL" dirty="0"/>
              <a:t>Hortus Botanicus Amsterdam Plantage Middenlaan 2A, Amsterdam, Noord-Holland NL-1018 DD Holland-Holanda.</a:t>
            </a:r>
            <a:endParaRPr lang="es-ES" dirty="0"/>
          </a:p>
        </p:txBody>
      </p:sp>
    </p:spTree>
    <p:extLst>
      <p:ext uri="{BB962C8B-B14F-4D97-AF65-F5344CB8AC3E}">
        <p14:creationId xmlns:p14="http://schemas.microsoft.com/office/powerpoint/2010/main" val="165394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6491064" cy="6213304"/>
          </a:xfrm>
        </p:spPr>
        <p:txBody>
          <a:bodyPr/>
          <a:lstStyle/>
          <a:p>
            <a:r>
              <a:rPr lang="es-ES" dirty="0"/>
              <a:t>Este jardín botánico es uno de los más antiguos del mundo, fue fundado en 1638 por el consistorio de la ciudad para que sirviera como jardín de hierbas para los remedios de médicos y boticarios. Contiene más de seis mil árboles y plantas tropicales e indígenas.</a:t>
            </a:r>
          </a:p>
          <a:p>
            <a:r>
              <a:rPr lang="es-ES" dirty="0"/>
              <a:t>La colección inicial del Hortus Botanicus, fue reunida durante el siglo XVII con semillas y plantas que trajeron los comerciantes de la Compañía de las Indias Orientales (VOC) por su uso en medicina y por las posibilidades para el comercio. </a:t>
            </a:r>
          </a:p>
          <a:p>
            <a:r>
              <a:rPr lang="es-ES" dirty="0"/>
              <a:t>Una simple planta de café, Coffea arabica, en la colección del Hortus sirvió como planta parental para la totalidad de las plantas de cultivo de café de Centroamérica y Suramérica.</a:t>
            </a:r>
          </a:p>
          <a:p>
            <a:r>
              <a:rPr lang="es-ES" dirty="0"/>
              <a:t>Así mismo, dos palmas de aceite en maceta traídas por la VOC desde Isla Mauricio, una isla del Océano Índico, produjo semillas después de seis años, y estas fueron propagadas a través de todo el Sureste de Asia, llegando a ser la mayor fuente de ingresos en las Indias Orientales Holandesas y actualmente en Indonesia</a:t>
            </a:r>
          </a:p>
          <a:p>
            <a:endParaRPr lang="es-ES" dirty="0"/>
          </a:p>
        </p:txBody>
      </p:sp>
    </p:spTree>
    <p:extLst>
      <p:ext uri="{BB962C8B-B14F-4D97-AF65-F5344CB8AC3E}">
        <p14:creationId xmlns:p14="http://schemas.microsoft.com/office/powerpoint/2010/main" val="2739310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6491064" cy="5925272"/>
          </a:xfrm>
        </p:spPr>
        <p:txBody>
          <a:bodyPr>
            <a:normAutofit lnSpcReduction="10000"/>
          </a:bodyPr>
          <a:lstStyle/>
          <a:p>
            <a:r>
              <a:rPr lang="es-ES" dirty="0"/>
              <a:t>El Hortus Botanicus en el distrito "Plantage" de Ámsterdam.</a:t>
            </a:r>
          </a:p>
          <a:p>
            <a:r>
              <a:rPr lang="es-ES" dirty="0"/>
              <a:t>Entre 1885 y 1918 Hugo de Vries fue el director del jardín.</a:t>
            </a:r>
          </a:p>
          <a:p>
            <a:r>
              <a:rPr lang="es-ES" dirty="0"/>
              <a:t>La monumental casa de la palma tiene fecha de apertura en 1912 y es renombrada mundialmente por su colección de cycas.</a:t>
            </a:r>
          </a:p>
          <a:p>
            <a:r>
              <a:rPr lang="es-ES" dirty="0"/>
              <a:t>En el año 1987 el jardín estaba casi arruinado ya que la universidad de Ámsterdam dejó de pagar sus costos, pero una asociación de partidarios individuales evitó su cierre. </a:t>
            </a:r>
          </a:p>
          <a:p>
            <a:r>
              <a:rPr lang="es-ES" dirty="0"/>
              <a:t>Actualmente el Hortus Botanicus está también apoyado por el Ayuntamiento de Ámsterdam. </a:t>
            </a:r>
          </a:p>
          <a:p>
            <a:r>
              <a:rPr lang="es-ES" dirty="0"/>
              <a:t>Hay también dos pasillos en el jardín que se utilizan para conferencias y ceremonias.</a:t>
            </a:r>
          </a:p>
          <a:p>
            <a:r>
              <a:rPr lang="es-ES" dirty="0"/>
              <a:t>Entre las recientes mejoras del jardín se encuentra una enorme casa caliente con tres diferentes biotopos tropicales.</a:t>
            </a:r>
          </a:p>
          <a:p>
            <a:r>
              <a:rPr lang="es-ES" dirty="0"/>
              <a:t>Este jardín botánico alberga unas 6.000 accesiones de plantas vivas con unos 4.000 taxones cultivados.</a:t>
            </a:r>
          </a:p>
          <a:p>
            <a:endParaRPr lang="es-ES" dirty="0"/>
          </a:p>
        </p:txBody>
      </p:sp>
    </p:spTree>
    <p:extLst>
      <p:ext uri="{BB962C8B-B14F-4D97-AF65-F5344CB8AC3E}">
        <p14:creationId xmlns:p14="http://schemas.microsoft.com/office/powerpoint/2010/main" val="3554916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6563072" cy="6213304"/>
          </a:xfrm>
        </p:spPr>
        <p:txBody>
          <a:bodyPr>
            <a:normAutofit/>
          </a:bodyPr>
          <a:lstStyle/>
          <a:p>
            <a:pPr marL="0" indent="0">
              <a:buNone/>
            </a:pPr>
            <a:endParaRPr lang="es-ES" dirty="0"/>
          </a:p>
          <a:p>
            <a:r>
              <a:rPr lang="es-ES" dirty="0"/>
              <a:t>Entre sus colecciones son de destacar:</a:t>
            </a:r>
          </a:p>
          <a:p>
            <a:r>
              <a:rPr lang="es-ES" dirty="0"/>
              <a:t>Plantas de la familia de las Arecaceae,</a:t>
            </a:r>
          </a:p>
          <a:p>
            <a:r>
              <a:rPr lang="es-ES" dirty="0"/>
              <a:t>Cycadales,</a:t>
            </a:r>
          </a:p>
          <a:p>
            <a:r>
              <a:rPr lang="es-ES" dirty="0"/>
              <a:t>Plantas de África del Sur,</a:t>
            </a:r>
          </a:p>
          <a:p>
            <a:r>
              <a:rPr lang="es-ES" dirty="0"/>
              <a:t>Plantas carnivoras</a:t>
            </a:r>
          </a:p>
          <a:p>
            <a:r>
              <a:rPr lang="es-ES" dirty="0"/>
              <a:t>Plantas raras y amenazadas, tal como la Wollemia.</a:t>
            </a:r>
          </a:p>
          <a:p>
            <a:r>
              <a:rPr lang="es-ES" dirty="0"/>
              <a:t>Hierbas y plantas medicinales,</a:t>
            </a:r>
          </a:p>
          <a:p>
            <a:r>
              <a:rPr lang="es-ES" dirty="0"/>
              <a:t>Orquídeas,</a:t>
            </a:r>
          </a:p>
          <a:p>
            <a:r>
              <a:rPr lang="es-ES" dirty="0"/>
              <a:t>Plantas anuales,</a:t>
            </a:r>
          </a:p>
          <a:p>
            <a:r>
              <a:rPr lang="es-ES" dirty="0"/>
              <a:t>árboles monumentales.</a:t>
            </a:r>
          </a:p>
          <a:p>
            <a:r>
              <a:rPr lang="es-ES" dirty="0"/>
              <a:t>Ha habido recientes remozamientos en el Hortus, como el añadido de una enorme "casa caliente", que incluye tres climas tropicales diferentes.</a:t>
            </a:r>
          </a:p>
        </p:txBody>
      </p:sp>
    </p:spTree>
    <p:extLst>
      <p:ext uri="{BB962C8B-B14F-4D97-AF65-F5344CB8AC3E}">
        <p14:creationId xmlns:p14="http://schemas.microsoft.com/office/powerpoint/2010/main" val="2474040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The Hortus Botanicus Amsterdam entrance Photo by Pejman Akbarzadeh Persian Dutch Networ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84991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ile:Flowering victor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9910" y="0"/>
            <a:ext cx="4286250" cy="68297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3233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07302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1083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2868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5145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0182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42" y="0"/>
            <a:ext cx="461366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1" y="6932"/>
            <a:ext cx="4627113" cy="6858000"/>
          </a:xfrm>
          <a:prstGeom prst="rect">
            <a:avLst/>
          </a:prstGeom>
        </p:spPr>
      </p:pic>
    </p:spTree>
    <p:extLst>
      <p:ext uri="{BB962C8B-B14F-4D97-AF65-F5344CB8AC3E}">
        <p14:creationId xmlns:p14="http://schemas.microsoft.com/office/powerpoint/2010/main" val="809436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5228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29934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07653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8392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The Hortus Botanicus Amsterdam2 entrance Photo by Pejman Akbarzadeh Persian Dutch Networ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28688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000500" cy="378904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pic>
        <p:nvPicPr>
          <p:cNvPr id="3076" name="Picture 4" descr="http://www.holland.com/upload_mm/2/9/b/26992_fullimage_hortus1-amsterdam_560x35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789040"/>
            <a:ext cx="4000500" cy="3068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71175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30044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4874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52280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4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871"/>
            <a:ext cx="4499992" cy="6858000"/>
          </a:xfrm>
          <a:prstGeom prst="rect">
            <a:avLst/>
          </a:prstGeom>
        </p:spPr>
      </p:pic>
    </p:spTree>
    <p:extLst>
      <p:ext uri="{BB962C8B-B14F-4D97-AF65-F5344CB8AC3E}">
        <p14:creationId xmlns:p14="http://schemas.microsoft.com/office/powerpoint/2010/main" val="29892107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56595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67878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86032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62007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286369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53654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7128792"/>
          </a:xfrm>
          <a:prstGeom prst="rect">
            <a:avLst/>
          </a:prstGeom>
        </p:spPr>
      </p:pic>
    </p:spTree>
    <p:extLst>
      <p:ext uri="{BB962C8B-B14F-4D97-AF65-F5344CB8AC3E}">
        <p14:creationId xmlns:p14="http://schemas.microsoft.com/office/powerpoint/2010/main" val="5415174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8227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54856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7803430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30765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53472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7056784"/>
          </a:xfrm>
          <a:prstGeom prst="rect">
            <a:avLst/>
          </a:prstGeom>
        </p:spPr>
      </p:pic>
    </p:spTree>
    <p:extLst>
      <p:ext uri="{BB962C8B-B14F-4D97-AF65-F5344CB8AC3E}">
        <p14:creationId xmlns:p14="http://schemas.microsoft.com/office/powerpoint/2010/main" val="29204141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24396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0406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0885817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52250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08439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55576" y="260648"/>
            <a:ext cx="7467600" cy="1143000"/>
          </a:xfrm>
        </p:spPr>
        <p:txBody>
          <a:bodyPr/>
          <a:lstStyle/>
          <a:p>
            <a:r>
              <a:rPr lang="es-ES" dirty="0"/>
              <a:t>Botanical Garden Ghent.-</a:t>
            </a:r>
          </a:p>
        </p:txBody>
      </p:sp>
      <p:sp>
        <p:nvSpPr>
          <p:cNvPr id="3" name="2 Marcador de contenido"/>
          <p:cNvSpPr>
            <a:spLocks noGrp="1"/>
          </p:cNvSpPr>
          <p:nvPr>
            <p:ph idx="1"/>
          </p:nvPr>
        </p:nvSpPr>
        <p:spPr/>
        <p:txBody>
          <a:bodyPr/>
          <a:lstStyle/>
          <a:p>
            <a:r>
              <a:rPr lang="es-ES" dirty="0"/>
              <a:t>En una superficie de 2,75 hectáreas, con más de 4.000 m² de invernaderos se puede admirar una gran variedad de plantas y flores. </a:t>
            </a:r>
          </a:p>
          <a:p>
            <a:r>
              <a:rPr lang="es-ES" dirty="0"/>
              <a:t>Aproximadamente 8.000 especies de todo el mundo se han organizado en varias colecciones temáticas.</a:t>
            </a:r>
          </a:p>
          <a:p>
            <a:r>
              <a:rPr lang="es-ES" dirty="0"/>
              <a:t> Todas estas plantas florecen en diferentes estaciones de manera que durante cada visita sólo un número limitado de plantas se encuentran en su mejor momento.</a:t>
            </a:r>
          </a:p>
        </p:txBody>
      </p:sp>
    </p:spTree>
    <p:extLst>
      <p:ext uri="{BB962C8B-B14F-4D97-AF65-F5344CB8AC3E}">
        <p14:creationId xmlns:p14="http://schemas.microsoft.com/office/powerpoint/2010/main" val="7351605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491064" cy="6141296"/>
          </a:xfrm>
        </p:spPr>
        <p:txBody>
          <a:bodyPr/>
          <a:lstStyle/>
          <a:p>
            <a:r>
              <a:rPr lang="es-ES" dirty="0"/>
              <a:t>Cerca de la puerta se encuentran algunos árboles notables agujas de hojas americanos, el Baldcypress común o ciprés de pantano-, el árbol o Sequoiadendron giganteum Gigante y el Monkey Puzzle o Araucaria araucana. </a:t>
            </a:r>
          </a:p>
          <a:p>
            <a:r>
              <a:rPr lang="es-ES" dirty="0"/>
              <a:t>La frontera a lo largo de la cerca del noreste contiene hermosos ejemplares de Camelia y Rododendro, así como otras plantas ericáceas. </a:t>
            </a:r>
          </a:p>
          <a:p>
            <a:r>
              <a:rPr lang="es-ES" dirty="0"/>
              <a:t>El jardín de rocas contiene plantas alpinas de Europa, Asia y América.</a:t>
            </a:r>
          </a:p>
          <a:p>
            <a:r>
              <a:rPr lang="es-ES" dirty="0"/>
              <a:t>Una colección sistemática de aproximadamente 250 especies de plantas belgas está dispuesto delante del edificio de la universidad</a:t>
            </a:r>
          </a:p>
          <a:p>
            <a:endParaRPr lang="es-ES" dirty="0"/>
          </a:p>
        </p:txBody>
      </p:sp>
    </p:spTree>
    <p:extLst>
      <p:ext uri="{BB962C8B-B14F-4D97-AF65-F5344CB8AC3E}">
        <p14:creationId xmlns:p14="http://schemas.microsoft.com/office/powerpoint/2010/main" val="37749889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275040" cy="5997280"/>
          </a:xfrm>
        </p:spPr>
        <p:txBody>
          <a:bodyPr>
            <a:normAutofit/>
          </a:bodyPr>
          <a:lstStyle/>
          <a:p>
            <a:pPr marL="0" indent="0">
              <a:buNone/>
            </a:pPr>
            <a:r>
              <a:rPr lang="es-ES" dirty="0"/>
              <a:t> </a:t>
            </a:r>
          </a:p>
          <a:p>
            <a:r>
              <a:rPr lang="es-ES" dirty="0"/>
              <a:t>En el borde de la laguna, se encuentra una colección limitada de las hierbas medicinales. </a:t>
            </a:r>
          </a:p>
          <a:p>
            <a:r>
              <a:rPr lang="es-ES" dirty="0"/>
              <a:t>La colección Dicotiledóneas comprende aproximadamente 1000 especies. </a:t>
            </a:r>
          </a:p>
          <a:p>
            <a:r>
              <a:rPr lang="es-ES" dirty="0"/>
              <a:t>Cerca de las grandes invernaderos es una colección de Monocotiledóneas de aproximadamente 300 especies. </a:t>
            </a:r>
          </a:p>
          <a:p>
            <a:r>
              <a:rPr lang="es-ES" dirty="0"/>
              <a:t>El arboretum lo largo de la Clauslaan contiene árboles típicos, arbustos y hierbas de las zonas templadas de Asia, Europa y América del Norte. </a:t>
            </a:r>
          </a:p>
          <a:p>
            <a:r>
              <a:rPr lang="es-ES" dirty="0"/>
              <a:t>Hay unos pocos especímenes guapos del Tulipán-árbol (Liriodendron) y Canadá Hemlock en el césped frente a la casa del conservador (privado).</a:t>
            </a:r>
          </a:p>
        </p:txBody>
      </p:sp>
    </p:spTree>
    <p:extLst>
      <p:ext uri="{BB962C8B-B14F-4D97-AF65-F5344CB8AC3E}">
        <p14:creationId xmlns:p14="http://schemas.microsoft.com/office/powerpoint/2010/main" val="23165537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491064" cy="5997280"/>
          </a:xfrm>
        </p:spPr>
        <p:txBody>
          <a:bodyPr>
            <a:normAutofit/>
          </a:bodyPr>
          <a:lstStyle/>
          <a:p>
            <a:r>
              <a:rPr lang="es-ES" dirty="0"/>
              <a:t>En el invernadero Victoria, un clima ecuatorial se impone y la atención es sorprendido a la vez por los grandes nenúfares, así como por los grandes escaladores y diversas plantas alimenticias tropicales como el café, arroz, cacao, caña de azúcar, algodón y muchos otros.</a:t>
            </a:r>
          </a:p>
          <a:p>
            <a:r>
              <a:rPr lang="es-ES" dirty="0"/>
              <a:t>La bañera de la casa subtropical posee Mediterráneo, así como plantas del sur de África, Australia y Asia oriental. </a:t>
            </a:r>
          </a:p>
          <a:p>
            <a:r>
              <a:rPr lang="es-ES" dirty="0"/>
              <a:t>Aquí se encuentra el roble Corck, el árbol de aceite de ricino (Ricinus). Eucalipto y varias especies de cítricos, la planta del té (Camelia Sinensis), La Granada (Punica Granatum) del árbol de alcanfor, etc….</a:t>
            </a:r>
          </a:p>
        </p:txBody>
      </p:sp>
    </p:spTree>
    <p:extLst>
      <p:ext uri="{BB962C8B-B14F-4D97-AF65-F5344CB8AC3E}">
        <p14:creationId xmlns:p14="http://schemas.microsoft.com/office/powerpoint/2010/main" val="42043589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347048" cy="5997280"/>
          </a:xfrm>
        </p:spPr>
        <p:txBody>
          <a:bodyPr>
            <a:normAutofit/>
          </a:bodyPr>
          <a:lstStyle/>
          <a:p>
            <a:r>
              <a:rPr lang="es-ES" dirty="0"/>
              <a:t>Desde el aterrizaje se puede pasar por alto el de invernadero tropical, con el plátano (Musa) y el árbol del caucho (Hevea) en el primer plano, palmeras de abanico  cuyas hojas  llaman su atención. </a:t>
            </a:r>
          </a:p>
          <a:p>
            <a:r>
              <a:rPr lang="es-ES" dirty="0"/>
              <a:t>Mas abajo, helechos elegantes y Marantácea llaman la atención. </a:t>
            </a:r>
          </a:p>
          <a:p>
            <a:r>
              <a:rPr lang="es-ES" dirty="0"/>
              <a:t>Caminando alrededor veremos la ceiba con su gran tronco espinoso, el mate Sudamericana Yerba, árbol de la canela, la palma sagú (Cycas revoluta), el árbol de mango, árbol del viajero (Ravenala madagascarienses ), el árbol de hoja de cuero-capa (Coccoloba), el gigante Strelitzia, el árbol de nuez de cola, etc</a:t>
            </a:r>
          </a:p>
          <a:p>
            <a:r>
              <a:rPr lang="es-ES" dirty="0"/>
              <a:t>Podemos visitar el cactus de invernadero los domingos y festivos, de 11 a 12 h. Una amplia variedad de plantas suculentas "carnosas" que se han adaptado a los ambientes secos, de Pereskia y Rodo-cactus de Aloe-especies están en el programa.</a:t>
            </a:r>
          </a:p>
          <a:p>
            <a:endParaRPr lang="es-ES" dirty="0"/>
          </a:p>
        </p:txBody>
      </p:sp>
    </p:spTree>
    <p:extLst>
      <p:ext uri="{BB962C8B-B14F-4D97-AF65-F5344CB8AC3E}">
        <p14:creationId xmlns:p14="http://schemas.microsoft.com/office/powerpoint/2010/main" val="4919345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491064" cy="5997280"/>
          </a:xfrm>
        </p:spPr>
        <p:txBody>
          <a:bodyPr>
            <a:normAutofit/>
          </a:bodyPr>
          <a:lstStyle/>
          <a:p>
            <a:r>
              <a:rPr lang="es-ES" dirty="0"/>
              <a:t>Podemos visitar el invernadero de cactus  los domingos y festivos, de 11 a 12 h.</a:t>
            </a:r>
          </a:p>
          <a:p>
            <a:r>
              <a:rPr lang="es-ES" dirty="0"/>
              <a:t> Una amplia variedad de plantas suculentas "carnosas" que se han adaptado a los ambientes secos, de Pereskia y Rodo-cactus de Aloe-especies etc…..</a:t>
            </a:r>
          </a:p>
          <a:p>
            <a:r>
              <a:rPr lang="es-ES" dirty="0"/>
              <a:t>El Jardín Botánico fue fundado como parte de la "Ecole Centrale", bajo el dominio francés en 1797, se encuentra en la antigua abadía de Baudeloo. </a:t>
            </a:r>
          </a:p>
          <a:p>
            <a:r>
              <a:rPr lang="es-ES" dirty="0"/>
              <a:t>A instancias de Charles Van Hulthem, el Jardín Botánico se adjuntó a la ciudad en 1804. </a:t>
            </a:r>
          </a:p>
          <a:p>
            <a:r>
              <a:rPr lang="es-ES" dirty="0"/>
              <a:t>En 1817, bajo el gobierno de Willian I (dominio holandés), la universidad de Gante fue fundada y el Jardín Botánico fue puesto a disposición de la universidad.</a:t>
            </a:r>
          </a:p>
          <a:p>
            <a:r>
              <a:rPr lang="es-ES" dirty="0"/>
              <a:t>El Jardín Botánico fue transferido del "Baudeloogarden" al "Parque de la Ciudadela" alrededor de 1903. Los invernaderos en las nuevas instalaciones</a:t>
            </a:r>
          </a:p>
          <a:p>
            <a:endParaRPr lang="es-ES" dirty="0"/>
          </a:p>
          <a:p>
            <a:endParaRPr lang="es-ES" dirty="0"/>
          </a:p>
          <a:p>
            <a:endParaRPr lang="es-ES" dirty="0"/>
          </a:p>
        </p:txBody>
      </p:sp>
    </p:spTree>
    <p:extLst>
      <p:ext uri="{BB962C8B-B14F-4D97-AF65-F5344CB8AC3E}">
        <p14:creationId xmlns:p14="http://schemas.microsoft.com/office/powerpoint/2010/main" val="21159888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57532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37597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28467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55109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30682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08822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97804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37" y="0"/>
            <a:ext cx="448135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1" y="26894"/>
            <a:ext cx="4632303" cy="6858000"/>
          </a:xfrm>
          <a:prstGeom prst="rect">
            <a:avLst/>
          </a:prstGeom>
        </p:spPr>
      </p:pic>
    </p:spTree>
    <p:extLst>
      <p:ext uri="{BB962C8B-B14F-4D97-AF65-F5344CB8AC3E}">
        <p14:creationId xmlns:p14="http://schemas.microsoft.com/office/powerpoint/2010/main" val="10982672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73116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0" y="0"/>
            <a:ext cx="9144000" cy="6857999"/>
          </a:xfrm>
          <a:prstGeom prst="rect">
            <a:avLst/>
          </a:prstGeom>
        </p:spPr>
      </p:pic>
    </p:spTree>
    <p:extLst>
      <p:ext uri="{BB962C8B-B14F-4D97-AF65-F5344CB8AC3E}">
        <p14:creationId xmlns:p14="http://schemas.microsoft.com/office/powerpoint/2010/main" val="40971929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82" y="22539"/>
            <a:ext cx="5143500"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2621" y="-2613"/>
            <a:ext cx="5143500" cy="6858000"/>
          </a:xfrm>
          <a:prstGeom prst="rect">
            <a:avLst/>
          </a:prstGeom>
        </p:spPr>
      </p:pic>
    </p:spTree>
    <p:extLst>
      <p:ext uri="{BB962C8B-B14F-4D97-AF65-F5344CB8AC3E}">
        <p14:creationId xmlns:p14="http://schemas.microsoft.com/office/powerpoint/2010/main" val="13275372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60493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92532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41024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171" y="829994"/>
            <a:ext cx="2619375" cy="17430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14922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0051113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83759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7029400"/>
          </a:xfrm>
          <a:prstGeom prst="rect">
            <a:avLst/>
          </a:prstGeom>
        </p:spPr>
      </p:pic>
    </p:spTree>
    <p:extLst>
      <p:ext uri="{BB962C8B-B14F-4D97-AF65-F5344CB8AC3E}">
        <p14:creationId xmlns:p14="http://schemas.microsoft.com/office/powerpoint/2010/main" val="338829213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l="2206" t="2594" r="2206" b="3640"/>
          <a:stretch/>
        </p:blipFill>
        <p:spPr>
          <a:xfrm>
            <a:off x="0" y="0"/>
            <a:ext cx="9144000" cy="6858000"/>
          </a:xfrm>
          <a:prstGeom prst="rect">
            <a:avLst/>
          </a:prstGeom>
        </p:spPr>
      </p:pic>
    </p:spTree>
    <p:extLst>
      <p:ext uri="{BB962C8B-B14F-4D97-AF65-F5344CB8AC3E}">
        <p14:creationId xmlns:p14="http://schemas.microsoft.com/office/powerpoint/2010/main" val="11986018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96209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349"/>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7944" y="-24281"/>
            <a:ext cx="5143500" cy="6858000"/>
          </a:xfrm>
          <a:prstGeom prst="rect">
            <a:avLst/>
          </a:prstGeom>
        </p:spPr>
      </p:pic>
    </p:spTree>
    <p:extLst>
      <p:ext uri="{BB962C8B-B14F-4D97-AF65-F5344CB8AC3E}">
        <p14:creationId xmlns:p14="http://schemas.microsoft.com/office/powerpoint/2010/main" val="287036425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6062969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270943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4287"/>
          <a:stretch/>
        </p:blipFill>
        <p:spPr>
          <a:xfrm>
            <a:off x="0" y="21431"/>
            <a:ext cx="9144000" cy="6935961"/>
          </a:xfrm>
          <a:prstGeom prst="rect">
            <a:avLst/>
          </a:prstGeom>
        </p:spPr>
      </p:pic>
    </p:spTree>
    <p:extLst>
      <p:ext uri="{BB962C8B-B14F-4D97-AF65-F5344CB8AC3E}">
        <p14:creationId xmlns:p14="http://schemas.microsoft.com/office/powerpoint/2010/main" val="5489386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80782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Botanical Garden Geneva</a:t>
            </a:r>
          </a:p>
        </p:txBody>
      </p:sp>
      <p:sp>
        <p:nvSpPr>
          <p:cNvPr id="3" name="2 Marcador de contenido"/>
          <p:cNvSpPr>
            <a:spLocks noGrp="1"/>
          </p:cNvSpPr>
          <p:nvPr>
            <p:ph idx="1"/>
          </p:nvPr>
        </p:nvSpPr>
        <p:spPr/>
        <p:txBody>
          <a:bodyPr/>
          <a:lstStyle/>
          <a:p>
            <a:r>
              <a:rPr lang="es-ES" dirty="0"/>
              <a:t>El Conservatorio y Jardín Botánico de Ginebra o en francés: Conservatoire et Jardin botaniques de Genève. Es un jardín botánico situado cerca del lago Lemán, en Ginebra, Suiza. </a:t>
            </a:r>
          </a:p>
          <a:p>
            <a:r>
              <a:rPr lang="es-ES" dirty="0"/>
              <a:t>Junto a un Arboretum, y varias secciones de colecciones de plantas, se llevan a cabo programas de recuperación de especies animales en retroceso en su medio natural, ó en peligro de extinción.</a:t>
            </a:r>
          </a:p>
          <a:p>
            <a:r>
              <a:rPr lang="es-ES" dirty="0"/>
              <a:t>Fue creado en 1817 por el botánico Augustin Pyrame de Candolle. Se trasladó a su emplazamiento actual en las afueras de Ginebra, en 1904.</a:t>
            </a:r>
          </a:p>
        </p:txBody>
      </p:sp>
    </p:spTree>
    <p:extLst>
      <p:ext uri="{BB962C8B-B14F-4D97-AF65-F5344CB8AC3E}">
        <p14:creationId xmlns:p14="http://schemas.microsoft.com/office/powerpoint/2010/main" val="64138135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563072" cy="5997280"/>
          </a:xfrm>
        </p:spPr>
        <p:txBody>
          <a:bodyPr>
            <a:normAutofit/>
          </a:bodyPr>
          <a:lstStyle/>
          <a:p>
            <a:r>
              <a:rPr lang="es-ES" dirty="0"/>
              <a:t>Compuesto de 28 hectáreas de plantas, árboles, flores, cursos de agua y cascadas, con miles de rosas, tulipanes, dalias y lirios, alberga una colección de 16,000 especies de plantas procedentes de todo el mundo.</a:t>
            </a:r>
          </a:p>
          <a:p>
            <a:r>
              <a:rPr lang="es-ES" dirty="0"/>
              <a:t>Las plantas se encuentran distribuidas en varias secciones:</a:t>
            </a:r>
          </a:p>
          <a:p>
            <a:r>
              <a:rPr lang="es-ES" dirty="0"/>
              <a:t>Arboretum</a:t>
            </a:r>
          </a:p>
          <a:p>
            <a:r>
              <a:rPr lang="es-ES" dirty="0"/>
              <a:t>Rocalla.</a:t>
            </a:r>
          </a:p>
          <a:p>
            <a:r>
              <a:rPr lang="es-ES" dirty="0"/>
              <a:t>Invernaderos, que contienen plantas procedentes de todos los continentes.</a:t>
            </a:r>
          </a:p>
          <a:p>
            <a:r>
              <a:rPr lang="es-ES" dirty="0"/>
              <a:t>Plantas protegidas.</a:t>
            </a:r>
          </a:p>
          <a:p>
            <a:r>
              <a:rPr lang="es-ES" dirty="0"/>
              <a:t>Plantas medicinales y de valor económico.</a:t>
            </a:r>
          </a:p>
          <a:p>
            <a:r>
              <a:rPr lang="es-ES" dirty="0"/>
              <a:t>Plantas de horticultura, con un Jardín de oler y tocar, especialmente diseñado para personas invidentes.</a:t>
            </a:r>
          </a:p>
          <a:p>
            <a:endParaRPr lang="es-ES" dirty="0"/>
          </a:p>
        </p:txBody>
      </p:sp>
    </p:spTree>
    <p:extLst>
      <p:ext uri="{BB962C8B-B14F-4D97-AF65-F5344CB8AC3E}">
        <p14:creationId xmlns:p14="http://schemas.microsoft.com/office/powerpoint/2010/main" val="263916347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491064" cy="5997280"/>
          </a:xfrm>
        </p:spPr>
        <p:txBody>
          <a:bodyPr>
            <a:normAutofit/>
          </a:bodyPr>
          <a:lstStyle/>
          <a:p>
            <a:r>
              <a:rPr lang="es-ES" dirty="0"/>
              <a:t>Banco de germoplasma</a:t>
            </a:r>
          </a:p>
          <a:p>
            <a:r>
              <a:rPr lang="es-ES" dirty="0"/>
              <a:t>Parque de ciervos</a:t>
            </a:r>
          </a:p>
          <a:p>
            <a:r>
              <a:rPr lang="es-ES" dirty="0"/>
              <a:t>Aviarium</a:t>
            </a:r>
          </a:p>
          <a:p>
            <a:r>
              <a:rPr lang="es-ES" dirty="0"/>
              <a:t>Herbario con 5,5 millones de pliegos de especímenes, lo que lo sitúa como uno de los cinco herbarios mayores del mundo (Las visitas previa reserva de día y hora).</a:t>
            </a:r>
          </a:p>
          <a:p>
            <a:r>
              <a:rPr lang="es-ES" dirty="0"/>
              <a:t>Biblioteca de más de 220.000 volúmenes</a:t>
            </a:r>
          </a:p>
          <a:p>
            <a:r>
              <a:rPr lang="es-ES" dirty="0"/>
              <a:t>El Conservatorio y Jardín Botánico de Ginebra tiene un especial interés en las plantas medicinales de Paraguay, que con unas 5 000 plantas conocidas gracias al legado de la cultura guaraní, conservado por las misiones jesuíticas, es uno de los patrimonios fitosanitarios más importantes del mundo.</a:t>
            </a:r>
          </a:p>
        </p:txBody>
      </p:sp>
    </p:spTree>
    <p:extLst>
      <p:ext uri="{BB962C8B-B14F-4D97-AF65-F5344CB8AC3E}">
        <p14:creationId xmlns:p14="http://schemas.microsoft.com/office/powerpoint/2010/main" val="23877737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491064" cy="6069288"/>
          </a:xfrm>
        </p:spPr>
        <p:txBody>
          <a:bodyPr/>
          <a:lstStyle/>
          <a:p>
            <a:r>
              <a:rPr lang="es-ES" dirty="0"/>
              <a:t>Fruto de la colaboración con el Jardín Botánico y Zoológico de Asunción surgió a mediados de la década de 1990 el Proyecto Etnobotánica Paraguaya, marco de colaboración por el que ha sido posible la mejora del jardín botánico de Asunción así como la creación de un gran herbario de plantas medicinales paraguayas y la creación del Centro de Conservación y Educación Ambiental (CCEAM), situado en el Jardín botánico de Asunción, que desarrolla numerosas actividades educativas que benefician a las gentes de Paraguay.</a:t>
            </a:r>
          </a:p>
          <a:p>
            <a:endParaRPr lang="es-ES" dirty="0"/>
          </a:p>
        </p:txBody>
      </p:sp>
    </p:spTree>
    <p:extLst>
      <p:ext uri="{BB962C8B-B14F-4D97-AF65-F5344CB8AC3E}">
        <p14:creationId xmlns:p14="http://schemas.microsoft.com/office/powerpoint/2010/main" val="127559401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466775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08942787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759756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490" r="1471" b="4118"/>
          <a:stretch/>
        </p:blipFill>
        <p:spPr>
          <a:xfrm>
            <a:off x="0" y="-53788"/>
            <a:ext cx="9117105" cy="6858000"/>
          </a:xfrm>
          <a:prstGeom prst="rect">
            <a:avLst/>
          </a:prstGeom>
        </p:spPr>
      </p:pic>
    </p:spTree>
    <p:extLst>
      <p:ext uri="{BB962C8B-B14F-4D97-AF65-F5344CB8AC3E}">
        <p14:creationId xmlns:p14="http://schemas.microsoft.com/office/powerpoint/2010/main" val="371013599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278649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ile:Botanical Garden Geneva 2006 805 derivative cleaned sk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20" y="0"/>
            <a:ext cx="925252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991286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062219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76549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85595238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960184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801169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8" y="0"/>
            <a:ext cx="9242061" cy="6858000"/>
          </a:xfrm>
          <a:prstGeom prst="rect">
            <a:avLst/>
          </a:prstGeom>
        </p:spPr>
      </p:pic>
    </p:spTree>
    <p:extLst>
      <p:ext uri="{BB962C8B-B14F-4D97-AF65-F5344CB8AC3E}">
        <p14:creationId xmlns:p14="http://schemas.microsoft.com/office/powerpoint/2010/main" val="84895566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7101408"/>
          </a:xfrm>
          <a:prstGeom prst="rect">
            <a:avLst/>
          </a:prstGeom>
        </p:spPr>
      </p:pic>
    </p:spTree>
    <p:extLst>
      <p:ext uri="{BB962C8B-B14F-4D97-AF65-F5344CB8AC3E}">
        <p14:creationId xmlns:p14="http://schemas.microsoft.com/office/powerpoint/2010/main" val="3997109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28252166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150825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392868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91263288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569641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630348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477237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117" r="1620" b="4313"/>
          <a:stretch/>
        </p:blipFill>
        <p:spPr>
          <a:xfrm>
            <a:off x="0" y="0"/>
            <a:ext cx="9144000" cy="6858000"/>
          </a:xfrm>
          <a:prstGeom prst="rect">
            <a:avLst/>
          </a:prstGeom>
        </p:spPr>
      </p:pic>
    </p:spTree>
    <p:extLst>
      <p:ext uri="{BB962C8B-B14F-4D97-AF65-F5344CB8AC3E}">
        <p14:creationId xmlns:p14="http://schemas.microsoft.com/office/powerpoint/2010/main" val="356698099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48155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518197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562603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66773496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Oslo Botanical Garden</a:t>
            </a:r>
          </a:p>
        </p:txBody>
      </p:sp>
      <p:sp>
        <p:nvSpPr>
          <p:cNvPr id="3" name="2 Marcador de contenido"/>
          <p:cNvSpPr>
            <a:spLocks noGrp="1"/>
          </p:cNvSpPr>
          <p:nvPr>
            <p:ph idx="1"/>
          </p:nvPr>
        </p:nvSpPr>
        <p:spPr>
          <a:xfrm>
            <a:off x="457200" y="1600200"/>
            <a:ext cx="6275040" cy="4873752"/>
          </a:xfrm>
        </p:spPr>
        <p:txBody>
          <a:bodyPr/>
          <a:lstStyle/>
          <a:p>
            <a:r>
              <a:rPr lang="es-ES" dirty="0"/>
              <a:t>El Jardín Botánico de la Universidad de Tøyen en Oslo es el más antiguo jardin botanico de Noruega , creado en 1814. Es administrado por la Universidad de Oslo .</a:t>
            </a:r>
          </a:p>
          <a:p>
            <a:r>
              <a:rPr lang="es-ES" dirty="0"/>
              <a:t>El edificio mas antiguo de la Universidad de Oslo, el Tøyen Manor que se le dio como regalo en 1812, está situado en el jardín. </a:t>
            </a:r>
          </a:p>
          <a:p>
            <a:r>
              <a:rPr lang="es-ES" dirty="0"/>
              <a:t>El jardín originalmente cubría 75.000 metros cuadrados, pero se ha duplicado desde su tamaño. La colección incluye aproximadamente 35.000 plantas de alrededor de 7.500 especies únicas.</a:t>
            </a:r>
          </a:p>
        </p:txBody>
      </p:sp>
    </p:spTree>
    <p:extLst>
      <p:ext uri="{BB962C8B-B14F-4D97-AF65-F5344CB8AC3E}">
        <p14:creationId xmlns:p14="http://schemas.microsoft.com/office/powerpoint/2010/main" val="429300327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Archivo: Oslo Jardín Botánico - 9012.jpg IM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539170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31136543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294866229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29108775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67075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22"/>
            <a:ext cx="4499992" cy="342703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1" y="3717032"/>
            <a:ext cx="4634045" cy="314096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9992" y="0"/>
            <a:ext cx="4644008" cy="371703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3430960"/>
            <a:ext cx="4499990" cy="3427039"/>
          </a:xfrm>
          <a:prstGeom prst="rect">
            <a:avLst/>
          </a:prstGeom>
        </p:spPr>
      </p:pic>
    </p:spTree>
    <p:extLst>
      <p:ext uri="{BB962C8B-B14F-4D97-AF65-F5344CB8AC3E}">
        <p14:creationId xmlns:p14="http://schemas.microsoft.com/office/powerpoint/2010/main" val="243444996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7103" y="4581128"/>
            <a:ext cx="1524000" cy="1143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6" y="-201759"/>
            <a:ext cx="9144000" cy="7059759"/>
          </a:xfrm>
          <a:prstGeom prst="rect">
            <a:avLst/>
          </a:prstGeom>
        </p:spPr>
      </p:pic>
    </p:spTree>
    <p:extLst>
      <p:ext uri="{BB962C8B-B14F-4D97-AF65-F5344CB8AC3E}">
        <p14:creationId xmlns:p14="http://schemas.microsoft.com/office/powerpoint/2010/main" val="2524377728"/>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121</TotalTime>
  <Words>2156</Words>
  <Application>Microsoft Office PowerPoint</Application>
  <PresentationFormat>Presentación en pantalla (4:3)</PresentationFormat>
  <Paragraphs>254</Paragraphs>
  <Slides>108</Slides>
  <Notes>86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108</vt:i4>
      </vt:variant>
    </vt:vector>
  </HeadingPairs>
  <TitlesOfParts>
    <vt:vector size="113" baseType="lpstr">
      <vt:lpstr>Arial</vt:lpstr>
      <vt:lpstr>Calibri</vt:lpstr>
      <vt:lpstr>Trebuchet MS</vt:lpstr>
      <vt:lpstr>Wingdings 3</vt:lpstr>
      <vt:lpstr>Faceta</vt:lpstr>
      <vt:lpstr>EUROPA.-LA VUELTA AL MUNDO EN 885 JARDINES.-JARDINES BOTANICOS DE Ámsterdam.-Gante.-Ginebra y Oslo</vt:lpstr>
      <vt:lpstr>Ámsterdam Hortus Botanicus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Botanical Garden Ghent.-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Botanical Garden Geneva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Oslo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JARDINES.-JARDINES BOTANICOS DE</dc:title>
  <dc:creator>Josep</dc:creator>
  <cp:lastModifiedBy>Usuario</cp:lastModifiedBy>
  <cp:revision>14</cp:revision>
  <dcterms:created xsi:type="dcterms:W3CDTF">2014-03-14T17:56:54Z</dcterms:created>
  <dcterms:modified xsi:type="dcterms:W3CDTF">2018-03-12T16:38:33Z</dcterms:modified>
</cp:coreProperties>
</file>