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4"/>
  </p:notesMasterIdLst>
  <p:sldIdLst>
    <p:sldId id="366" r:id="rId2"/>
    <p:sldId id="258" r:id="rId3"/>
    <p:sldId id="272" r:id="rId4"/>
    <p:sldId id="268" r:id="rId5"/>
    <p:sldId id="259" r:id="rId6"/>
    <p:sldId id="260" r:id="rId7"/>
    <p:sldId id="274" r:id="rId8"/>
    <p:sldId id="261" r:id="rId9"/>
    <p:sldId id="267" r:id="rId10"/>
    <p:sldId id="264" r:id="rId11"/>
    <p:sldId id="263" r:id="rId12"/>
    <p:sldId id="265" r:id="rId13"/>
    <p:sldId id="269" r:id="rId14"/>
    <p:sldId id="266" r:id="rId15"/>
    <p:sldId id="270" r:id="rId16"/>
    <p:sldId id="271" r:id="rId17"/>
    <p:sldId id="273" r:id="rId18"/>
    <p:sldId id="275" r:id="rId19"/>
    <p:sldId id="367" r:id="rId20"/>
    <p:sldId id="368" r:id="rId21"/>
    <p:sldId id="278" r:id="rId22"/>
    <p:sldId id="277" r:id="rId23"/>
    <p:sldId id="286" r:id="rId24"/>
    <p:sldId id="276" r:id="rId25"/>
    <p:sldId id="279" r:id="rId26"/>
    <p:sldId id="280" r:id="rId27"/>
    <p:sldId id="281" r:id="rId28"/>
    <p:sldId id="282" r:id="rId29"/>
    <p:sldId id="290" r:id="rId30"/>
    <p:sldId id="283" r:id="rId31"/>
    <p:sldId id="284" r:id="rId32"/>
    <p:sldId id="285" r:id="rId33"/>
    <p:sldId id="287" r:id="rId34"/>
    <p:sldId id="288" r:id="rId35"/>
    <p:sldId id="289" r:id="rId36"/>
    <p:sldId id="291" r:id="rId37"/>
    <p:sldId id="369" r:id="rId38"/>
    <p:sldId id="370" r:id="rId39"/>
    <p:sldId id="371" r:id="rId40"/>
    <p:sldId id="373" r:id="rId41"/>
    <p:sldId id="292" r:id="rId42"/>
    <p:sldId id="293" r:id="rId43"/>
    <p:sldId id="295" r:id="rId44"/>
    <p:sldId id="294" r:id="rId45"/>
    <p:sldId id="296" r:id="rId46"/>
    <p:sldId id="297" r:id="rId47"/>
    <p:sldId id="299" r:id="rId48"/>
    <p:sldId id="300" r:id="rId49"/>
    <p:sldId id="301" r:id="rId50"/>
    <p:sldId id="302" r:id="rId51"/>
    <p:sldId id="303" r:id="rId52"/>
    <p:sldId id="304" r:id="rId53"/>
    <p:sldId id="305" r:id="rId54"/>
    <p:sldId id="306" r:id="rId55"/>
    <p:sldId id="307" r:id="rId56"/>
    <p:sldId id="308" r:id="rId57"/>
    <p:sldId id="311" r:id="rId58"/>
    <p:sldId id="318" r:id="rId59"/>
    <p:sldId id="309" r:id="rId60"/>
    <p:sldId id="316" r:id="rId61"/>
    <p:sldId id="310" r:id="rId62"/>
    <p:sldId id="312" r:id="rId63"/>
    <p:sldId id="313" r:id="rId64"/>
    <p:sldId id="314" r:id="rId65"/>
    <p:sldId id="315" r:id="rId66"/>
    <p:sldId id="317" r:id="rId67"/>
    <p:sldId id="319" r:id="rId68"/>
    <p:sldId id="320" r:id="rId69"/>
    <p:sldId id="321" r:id="rId70"/>
    <p:sldId id="375" r:id="rId71"/>
    <p:sldId id="376" r:id="rId72"/>
    <p:sldId id="377" r:id="rId73"/>
    <p:sldId id="378" r:id="rId74"/>
    <p:sldId id="327" r:id="rId75"/>
    <p:sldId id="322" r:id="rId76"/>
    <p:sldId id="323" r:id="rId77"/>
    <p:sldId id="324" r:id="rId78"/>
    <p:sldId id="325" r:id="rId79"/>
    <p:sldId id="326" r:id="rId80"/>
    <p:sldId id="328" r:id="rId81"/>
    <p:sldId id="329" r:id="rId82"/>
    <p:sldId id="330" r:id="rId83"/>
    <p:sldId id="333" r:id="rId84"/>
    <p:sldId id="335" r:id="rId85"/>
    <p:sldId id="331" r:id="rId86"/>
    <p:sldId id="334" r:id="rId87"/>
    <p:sldId id="336" r:id="rId88"/>
    <p:sldId id="379" r:id="rId89"/>
    <p:sldId id="380" r:id="rId90"/>
    <p:sldId id="381" r:id="rId91"/>
    <p:sldId id="382" r:id="rId92"/>
    <p:sldId id="337" r:id="rId93"/>
    <p:sldId id="338" r:id="rId94"/>
    <p:sldId id="343" r:id="rId95"/>
    <p:sldId id="339" r:id="rId96"/>
    <p:sldId id="340" r:id="rId97"/>
    <p:sldId id="341" r:id="rId98"/>
    <p:sldId id="342" r:id="rId99"/>
    <p:sldId id="344" r:id="rId100"/>
    <p:sldId id="345" r:id="rId101"/>
    <p:sldId id="346" r:id="rId102"/>
    <p:sldId id="347" r:id="rId10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0679E1-3149-48CE-961A-0DBAC66CF4E1}"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6F3F12-513F-4306-9B61-04A5626E7165}" type="slidenum">
              <a:rPr lang="es-ES" smtClean="0"/>
              <a:t>‹Nº›</a:t>
            </a:fld>
            <a:endParaRPr lang="es-ES" dirty="0"/>
          </a:p>
        </p:txBody>
      </p:sp>
    </p:spTree>
    <p:extLst>
      <p:ext uri="{BB962C8B-B14F-4D97-AF65-F5344CB8AC3E}">
        <p14:creationId xmlns:p14="http://schemas.microsoft.com/office/powerpoint/2010/main" val="4139690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3</a:t>
            </a:fld>
            <a:endParaRPr lang="es-ES" dirty="0"/>
          </a:p>
        </p:txBody>
      </p:sp>
    </p:spTree>
    <p:extLst>
      <p:ext uri="{BB962C8B-B14F-4D97-AF65-F5344CB8AC3E}">
        <p14:creationId xmlns:p14="http://schemas.microsoft.com/office/powerpoint/2010/main" val="3779220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4</a:t>
            </a:fld>
            <a:endParaRPr lang="es-ES" dirty="0"/>
          </a:p>
        </p:txBody>
      </p:sp>
    </p:spTree>
    <p:extLst>
      <p:ext uri="{BB962C8B-B14F-4D97-AF65-F5344CB8AC3E}">
        <p14:creationId xmlns:p14="http://schemas.microsoft.com/office/powerpoint/2010/main" val="1053802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 Botanic 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a:t>
            </a:fld>
            <a:endParaRPr lang="es-ES" dirty="0"/>
          </a:p>
        </p:txBody>
      </p:sp>
    </p:spTree>
    <p:extLst>
      <p:ext uri="{BB962C8B-B14F-4D97-AF65-F5344CB8AC3E}">
        <p14:creationId xmlns:p14="http://schemas.microsoft.com/office/powerpoint/2010/main" val="167974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 Botanic 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6</a:t>
            </a:fld>
            <a:endParaRPr lang="es-ES" dirty="0"/>
          </a:p>
        </p:txBody>
      </p:sp>
    </p:spTree>
    <p:extLst>
      <p:ext uri="{BB962C8B-B14F-4D97-AF65-F5344CB8AC3E}">
        <p14:creationId xmlns:p14="http://schemas.microsoft.com/office/powerpoint/2010/main" val="3199029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Bristol-University-Botanic-Garden.-Wollemia nobilis</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8</a:t>
            </a:fld>
            <a:endParaRPr lang="es-ES" dirty="0"/>
          </a:p>
        </p:txBody>
      </p:sp>
    </p:spTree>
    <p:extLst>
      <p:ext uri="{BB962C8B-B14F-4D97-AF65-F5344CB8AC3E}">
        <p14:creationId xmlns:p14="http://schemas.microsoft.com/office/powerpoint/2010/main" val="580082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9</a:t>
            </a:fld>
            <a:endParaRPr lang="es-ES" dirty="0"/>
          </a:p>
        </p:txBody>
      </p:sp>
    </p:spTree>
    <p:extLst>
      <p:ext uri="{BB962C8B-B14F-4D97-AF65-F5344CB8AC3E}">
        <p14:creationId xmlns:p14="http://schemas.microsoft.com/office/powerpoint/2010/main" val="4011808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Bristol-University-Botanic-Garden.-Wollemia nobilis</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10</a:t>
            </a:fld>
            <a:endParaRPr lang="es-ES" dirty="0"/>
          </a:p>
        </p:txBody>
      </p:sp>
    </p:spTree>
    <p:extLst>
      <p:ext uri="{BB962C8B-B14F-4D97-AF65-F5344CB8AC3E}">
        <p14:creationId xmlns:p14="http://schemas.microsoft.com/office/powerpoint/2010/main" val="1193052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Bristol-University-Botanic-Garden.-Wollemia nobilis</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11</a:t>
            </a:fld>
            <a:endParaRPr lang="es-ES" dirty="0"/>
          </a:p>
        </p:txBody>
      </p:sp>
    </p:spTree>
    <p:extLst>
      <p:ext uri="{BB962C8B-B14F-4D97-AF65-F5344CB8AC3E}">
        <p14:creationId xmlns:p14="http://schemas.microsoft.com/office/powerpoint/2010/main" val="4101155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12</a:t>
            </a:fld>
            <a:endParaRPr lang="es-ES" dirty="0"/>
          </a:p>
        </p:txBody>
      </p:sp>
    </p:spTree>
    <p:extLst>
      <p:ext uri="{BB962C8B-B14F-4D97-AF65-F5344CB8AC3E}">
        <p14:creationId xmlns:p14="http://schemas.microsoft.com/office/powerpoint/2010/main" val="2527423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13</a:t>
            </a:fld>
            <a:endParaRPr lang="es-ES" dirty="0"/>
          </a:p>
        </p:txBody>
      </p:sp>
    </p:spTree>
    <p:extLst>
      <p:ext uri="{BB962C8B-B14F-4D97-AF65-F5344CB8AC3E}">
        <p14:creationId xmlns:p14="http://schemas.microsoft.com/office/powerpoint/2010/main" val="955394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14</a:t>
            </a:fld>
            <a:endParaRPr lang="es-ES" dirty="0"/>
          </a:p>
        </p:txBody>
      </p:sp>
    </p:spTree>
    <p:extLst>
      <p:ext uri="{BB962C8B-B14F-4D97-AF65-F5344CB8AC3E}">
        <p14:creationId xmlns:p14="http://schemas.microsoft.com/office/powerpoint/2010/main" val="2049846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15</a:t>
            </a:fld>
            <a:endParaRPr lang="es-ES" dirty="0"/>
          </a:p>
        </p:txBody>
      </p:sp>
    </p:spTree>
    <p:extLst>
      <p:ext uri="{BB962C8B-B14F-4D97-AF65-F5344CB8AC3E}">
        <p14:creationId xmlns:p14="http://schemas.microsoft.com/office/powerpoint/2010/main" val="1418904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16</a:t>
            </a:fld>
            <a:endParaRPr lang="es-ES" dirty="0"/>
          </a:p>
        </p:txBody>
      </p:sp>
    </p:spTree>
    <p:extLst>
      <p:ext uri="{BB962C8B-B14F-4D97-AF65-F5344CB8AC3E}">
        <p14:creationId xmlns:p14="http://schemas.microsoft.com/office/powerpoint/2010/main" val="2545095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Bristol-University-Botanic-Garden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17</a:t>
            </a:fld>
            <a:endParaRPr lang="es-ES" dirty="0"/>
          </a:p>
        </p:txBody>
      </p:sp>
    </p:spTree>
    <p:extLst>
      <p:ext uri="{BB962C8B-B14F-4D97-AF65-F5344CB8AC3E}">
        <p14:creationId xmlns:p14="http://schemas.microsoft.com/office/powerpoint/2010/main" val="2982912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21</a:t>
            </a:fld>
            <a:endParaRPr lang="es-ES" dirty="0"/>
          </a:p>
        </p:txBody>
      </p:sp>
    </p:spTree>
    <p:extLst>
      <p:ext uri="{BB962C8B-B14F-4D97-AF65-F5344CB8AC3E}">
        <p14:creationId xmlns:p14="http://schemas.microsoft.com/office/powerpoint/2010/main" val="2977437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22</a:t>
            </a:fld>
            <a:endParaRPr lang="es-ES" dirty="0"/>
          </a:p>
        </p:txBody>
      </p:sp>
    </p:spTree>
    <p:extLst>
      <p:ext uri="{BB962C8B-B14F-4D97-AF65-F5344CB8AC3E}">
        <p14:creationId xmlns:p14="http://schemas.microsoft.com/office/powerpoint/2010/main" val="2832382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23</a:t>
            </a:fld>
            <a:endParaRPr lang="es-ES" dirty="0"/>
          </a:p>
        </p:txBody>
      </p:sp>
    </p:spTree>
    <p:extLst>
      <p:ext uri="{BB962C8B-B14F-4D97-AF65-F5344CB8AC3E}">
        <p14:creationId xmlns:p14="http://schemas.microsoft.com/office/powerpoint/2010/main" val="3627104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24</a:t>
            </a:fld>
            <a:endParaRPr lang="es-ES" dirty="0"/>
          </a:p>
        </p:txBody>
      </p:sp>
    </p:spTree>
    <p:extLst>
      <p:ext uri="{BB962C8B-B14F-4D97-AF65-F5344CB8AC3E}">
        <p14:creationId xmlns:p14="http://schemas.microsoft.com/office/powerpoint/2010/main" val="3120276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25</a:t>
            </a:fld>
            <a:endParaRPr lang="es-ES" dirty="0"/>
          </a:p>
        </p:txBody>
      </p:sp>
    </p:spTree>
    <p:extLst>
      <p:ext uri="{BB962C8B-B14F-4D97-AF65-F5344CB8AC3E}">
        <p14:creationId xmlns:p14="http://schemas.microsoft.com/office/powerpoint/2010/main" val="4291344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26</a:t>
            </a:fld>
            <a:endParaRPr lang="es-ES" dirty="0"/>
          </a:p>
        </p:txBody>
      </p:sp>
    </p:spTree>
    <p:extLst>
      <p:ext uri="{BB962C8B-B14F-4D97-AF65-F5344CB8AC3E}">
        <p14:creationId xmlns:p14="http://schemas.microsoft.com/office/powerpoint/2010/main" val="3841787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27</a:t>
            </a:fld>
            <a:endParaRPr lang="es-ES" dirty="0"/>
          </a:p>
        </p:txBody>
      </p:sp>
    </p:spTree>
    <p:extLst>
      <p:ext uri="{BB962C8B-B14F-4D97-AF65-F5344CB8AC3E}">
        <p14:creationId xmlns:p14="http://schemas.microsoft.com/office/powerpoint/2010/main" val="615370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28</a:t>
            </a:fld>
            <a:endParaRPr lang="es-ES" dirty="0"/>
          </a:p>
        </p:txBody>
      </p:sp>
    </p:spTree>
    <p:extLst>
      <p:ext uri="{BB962C8B-B14F-4D97-AF65-F5344CB8AC3E}">
        <p14:creationId xmlns:p14="http://schemas.microsoft.com/office/powerpoint/2010/main" val="2940754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29</a:t>
            </a:fld>
            <a:endParaRPr lang="es-ES" dirty="0"/>
          </a:p>
        </p:txBody>
      </p:sp>
    </p:spTree>
    <p:extLst>
      <p:ext uri="{BB962C8B-B14F-4D97-AF65-F5344CB8AC3E}">
        <p14:creationId xmlns:p14="http://schemas.microsoft.com/office/powerpoint/2010/main" val="1491011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30</a:t>
            </a:fld>
            <a:endParaRPr lang="es-ES" dirty="0"/>
          </a:p>
        </p:txBody>
      </p:sp>
    </p:spTree>
    <p:extLst>
      <p:ext uri="{BB962C8B-B14F-4D97-AF65-F5344CB8AC3E}">
        <p14:creationId xmlns:p14="http://schemas.microsoft.com/office/powerpoint/2010/main" val="3265933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31</a:t>
            </a:fld>
            <a:endParaRPr lang="es-ES" dirty="0"/>
          </a:p>
        </p:txBody>
      </p:sp>
    </p:spTree>
    <p:extLst>
      <p:ext uri="{BB962C8B-B14F-4D97-AF65-F5344CB8AC3E}">
        <p14:creationId xmlns:p14="http://schemas.microsoft.com/office/powerpoint/2010/main" val="21250035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32</a:t>
            </a:fld>
            <a:endParaRPr lang="es-ES" dirty="0"/>
          </a:p>
        </p:txBody>
      </p:sp>
    </p:spTree>
    <p:extLst>
      <p:ext uri="{BB962C8B-B14F-4D97-AF65-F5344CB8AC3E}">
        <p14:creationId xmlns:p14="http://schemas.microsoft.com/office/powerpoint/2010/main" val="3302526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33</a:t>
            </a:fld>
            <a:endParaRPr lang="es-ES" dirty="0"/>
          </a:p>
        </p:txBody>
      </p:sp>
    </p:spTree>
    <p:extLst>
      <p:ext uri="{BB962C8B-B14F-4D97-AF65-F5344CB8AC3E}">
        <p14:creationId xmlns:p14="http://schemas.microsoft.com/office/powerpoint/2010/main" val="1897294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34</a:t>
            </a:fld>
            <a:endParaRPr lang="es-ES" dirty="0"/>
          </a:p>
        </p:txBody>
      </p:sp>
    </p:spTree>
    <p:extLst>
      <p:ext uri="{BB962C8B-B14F-4D97-AF65-F5344CB8AC3E}">
        <p14:creationId xmlns:p14="http://schemas.microsoft.com/office/powerpoint/2010/main" val="4188144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Ness_Botanic_Gardens,_Wirral.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35</a:t>
            </a:fld>
            <a:endParaRPr lang="es-ES" dirty="0"/>
          </a:p>
        </p:txBody>
      </p:sp>
    </p:spTree>
    <p:extLst>
      <p:ext uri="{BB962C8B-B14F-4D97-AF65-F5344CB8AC3E}">
        <p14:creationId xmlns:p14="http://schemas.microsoft.com/office/powerpoint/2010/main" val="910320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41</a:t>
            </a:fld>
            <a:endParaRPr lang="es-ES" dirty="0"/>
          </a:p>
        </p:txBody>
      </p:sp>
    </p:spTree>
    <p:extLst>
      <p:ext uri="{BB962C8B-B14F-4D97-AF65-F5344CB8AC3E}">
        <p14:creationId xmlns:p14="http://schemas.microsoft.com/office/powerpoint/2010/main" val="3974597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42</a:t>
            </a:fld>
            <a:endParaRPr lang="es-ES" dirty="0"/>
          </a:p>
        </p:txBody>
      </p:sp>
    </p:spTree>
    <p:extLst>
      <p:ext uri="{BB962C8B-B14F-4D97-AF65-F5344CB8AC3E}">
        <p14:creationId xmlns:p14="http://schemas.microsoft.com/office/powerpoint/2010/main" val="19920975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43</a:t>
            </a:fld>
            <a:endParaRPr lang="es-ES" dirty="0"/>
          </a:p>
        </p:txBody>
      </p:sp>
    </p:spTree>
    <p:extLst>
      <p:ext uri="{BB962C8B-B14F-4D97-AF65-F5344CB8AC3E}">
        <p14:creationId xmlns:p14="http://schemas.microsoft.com/office/powerpoint/2010/main" val="3420403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44</a:t>
            </a:fld>
            <a:endParaRPr lang="es-ES" dirty="0"/>
          </a:p>
        </p:txBody>
      </p:sp>
    </p:spTree>
    <p:extLst>
      <p:ext uri="{BB962C8B-B14F-4D97-AF65-F5344CB8AC3E}">
        <p14:creationId xmlns:p14="http://schemas.microsoft.com/office/powerpoint/2010/main" val="2917910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45</a:t>
            </a:fld>
            <a:endParaRPr lang="es-ES" dirty="0"/>
          </a:p>
        </p:txBody>
      </p:sp>
    </p:spTree>
    <p:extLst>
      <p:ext uri="{BB962C8B-B14F-4D97-AF65-F5344CB8AC3E}">
        <p14:creationId xmlns:p14="http://schemas.microsoft.com/office/powerpoint/2010/main" val="30961103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46</a:t>
            </a:fld>
            <a:endParaRPr lang="es-ES" dirty="0"/>
          </a:p>
        </p:txBody>
      </p:sp>
    </p:spTree>
    <p:extLst>
      <p:ext uri="{BB962C8B-B14F-4D97-AF65-F5344CB8AC3E}">
        <p14:creationId xmlns:p14="http://schemas.microsoft.com/office/powerpoint/2010/main" val="32041383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48</a:t>
            </a:fld>
            <a:endParaRPr lang="es-ES" dirty="0"/>
          </a:p>
        </p:txBody>
      </p:sp>
    </p:spTree>
    <p:extLst>
      <p:ext uri="{BB962C8B-B14F-4D97-AF65-F5344CB8AC3E}">
        <p14:creationId xmlns:p14="http://schemas.microsoft.com/office/powerpoint/2010/main" val="31668435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49</a:t>
            </a:fld>
            <a:endParaRPr lang="es-ES" dirty="0"/>
          </a:p>
        </p:txBody>
      </p:sp>
    </p:spTree>
    <p:extLst>
      <p:ext uri="{BB962C8B-B14F-4D97-AF65-F5344CB8AC3E}">
        <p14:creationId xmlns:p14="http://schemas.microsoft.com/office/powerpoint/2010/main" val="15273810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50</a:t>
            </a:fld>
            <a:endParaRPr lang="es-ES" dirty="0"/>
          </a:p>
        </p:txBody>
      </p:sp>
    </p:spTree>
    <p:extLst>
      <p:ext uri="{BB962C8B-B14F-4D97-AF65-F5344CB8AC3E}">
        <p14:creationId xmlns:p14="http://schemas.microsoft.com/office/powerpoint/2010/main" val="35643502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51</a:t>
            </a:fld>
            <a:endParaRPr lang="es-ES" dirty="0"/>
          </a:p>
        </p:txBody>
      </p:sp>
    </p:spTree>
    <p:extLst>
      <p:ext uri="{BB962C8B-B14F-4D97-AF65-F5344CB8AC3E}">
        <p14:creationId xmlns:p14="http://schemas.microsoft.com/office/powerpoint/2010/main" val="35830387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52</a:t>
            </a:fld>
            <a:endParaRPr lang="es-ES" dirty="0"/>
          </a:p>
        </p:txBody>
      </p:sp>
    </p:spTree>
    <p:extLst>
      <p:ext uri="{BB962C8B-B14F-4D97-AF65-F5344CB8AC3E}">
        <p14:creationId xmlns:p14="http://schemas.microsoft.com/office/powerpoint/2010/main" val="31955594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53</a:t>
            </a:fld>
            <a:endParaRPr lang="es-ES" dirty="0"/>
          </a:p>
        </p:txBody>
      </p:sp>
    </p:spTree>
    <p:extLst>
      <p:ext uri="{BB962C8B-B14F-4D97-AF65-F5344CB8AC3E}">
        <p14:creationId xmlns:p14="http://schemas.microsoft.com/office/powerpoint/2010/main" val="16826879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54</a:t>
            </a:fld>
            <a:endParaRPr lang="es-ES" dirty="0"/>
          </a:p>
        </p:txBody>
      </p:sp>
    </p:spTree>
    <p:extLst>
      <p:ext uri="{BB962C8B-B14F-4D97-AF65-F5344CB8AC3E}">
        <p14:creationId xmlns:p14="http://schemas.microsoft.com/office/powerpoint/2010/main" val="42234071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Winterbourne Botanic Garden.-Birmingham.</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55</a:t>
            </a:fld>
            <a:endParaRPr lang="es-ES" dirty="0"/>
          </a:p>
        </p:txBody>
      </p:sp>
    </p:spTree>
    <p:extLst>
      <p:ext uri="{BB962C8B-B14F-4D97-AF65-F5344CB8AC3E}">
        <p14:creationId xmlns:p14="http://schemas.microsoft.com/office/powerpoint/2010/main" val="1944315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57</a:t>
            </a:fld>
            <a:endParaRPr lang="es-ES" dirty="0"/>
          </a:p>
        </p:txBody>
      </p:sp>
    </p:spTree>
    <p:extLst>
      <p:ext uri="{BB962C8B-B14F-4D97-AF65-F5344CB8AC3E}">
        <p14:creationId xmlns:p14="http://schemas.microsoft.com/office/powerpoint/2010/main" val="29933466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58</a:t>
            </a:fld>
            <a:endParaRPr lang="es-ES" dirty="0"/>
          </a:p>
        </p:txBody>
      </p:sp>
    </p:spTree>
    <p:extLst>
      <p:ext uri="{BB962C8B-B14F-4D97-AF65-F5344CB8AC3E}">
        <p14:creationId xmlns:p14="http://schemas.microsoft.com/office/powerpoint/2010/main" val="41357987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59</a:t>
            </a:fld>
            <a:endParaRPr lang="es-ES" dirty="0"/>
          </a:p>
        </p:txBody>
      </p:sp>
    </p:spTree>
    <p:extLst>
      <p:ext uri="{BB962C8B-B14F-4D97-AF65-F5344CB8AC3E}">
        <p14:creationId xmlns:p14="http://schemas.microsoft.com/office/powerpoint/2010/main" val="36070432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60</a:t>
            </a:fld>
            <a:endParaRPr lang="es-ES" dirty="0"/>
          </a:p>
        </p:txBody>
      </p:sp>
    </p:spTree>
    <p:extLst>
      <p:ext uri="{BB962C8B-B14F-4D97-AF65-F5344CB8AC3E}">
        <p14:creationId xmlns:p14="http://schemas.microsoft.com/office/powerpoint/2010/main" val="2015117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61</a:t>
            </a:fld>
            <a:endParaRPr lang="es-ES" dirty="0"/>
          </a:p>
        </p:txBody>
      </p:sp>
    </p:spTree>
    <p:extLst>
      <p:ext uri="{BB962C8B-B14F-4D97-AF65-F5344CB8AC3E}">
        <p14:creationId xmlns:p14="http://schemas.microsoft.com/office/powerpoint/2010/main" val="28481544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62</a:t>
            </a:fld>
            <a:endParaRPr lang="es-ES" dirty="0"/>
          </a:p>
        </p:txBody>
      </p:sp>
    </p:spTree>
    <p:extLst>
      <p:ext uri="{BB962C8B-B14F-4D97-AF65-F5344CB8AC3E}">
        <p14:creationId xmlns:p14="http://schemas.microsoft.com/office/powerpoint/2010/main" val="9707789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64</a:t>
            </a:fld>
            <a:endParaRPr lang="es-ES" dirty="0"/>
          </a:p>
        </p:txBody>
      </p:sp>
    </p:spTree>
    <p:extLst>
      <p:ext uri="{BB962C8B-B14F-4D97-AF65-F5344CB8AC3E}">
        <p14:creationId xmlns:p14="http://schemas.microsoft.com/office/powerpoint/2010/main" val="35628233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65</a:t>
            </a:fld>
            <a:endParaRPr lang="es-ES" dirty="0"/>
          </a:p>
        </p:txBody>
      </p:sp>
    </p:spTree>
    <p:extLst>
      <p:ext uri="{BB962C8B-B14F-4D97-AF65-F5344CB8AC3E}">
        <p14:creationId xmlns:p14="http://schemas.microsoft.com/office/powerpoint/2010/main" val="27328780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66</a:t>
            </a:fld>
            <a:endParaRPr lang="es-ES" dirty="0"/>
          </a:p>
        </p:txBody>
      </p:sp>
    </p:spTree>
    <p:extLst>
      <p:ext uri="{BB962C8B-B14F-4D97-AF65-F5344CB8AC3E}">
        <p14:creationId xmlns:p14="http://schemas.microsoft.com/office/powerpoint/2010/main" val="41776811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67</a:t>
            </a:fld>
            <a:endParaRPr lang="es-ES" dirty="0"/>
          </a:p>
        </p:txBody>
      </p:sp>
    </p:spTree>
    <p:extLst>
      <p:ext uri="{BB962C8B-B14F-4D97-AF65-F5344CB8AC3E}">
        <p14:creationId xmlns:p14="http://schemas.microsoft.com/office/powerpoint/2010/main" val="3081243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Wavertree Botanic Gardens.-Liverpool.</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68</a:t>
            </a:fld>
            <a:endParaRPr lang="es-ES" dirty="0"/>
          </a:p>
        </p:txBody>
      </p:sp>
    </p:spTree>
    <p:extLst>
      <p:ext uri="{BB962C8B-B14F-4D97-AF65-F5344CB8AC3E}">
        <p14:creationId xmlns:p14="http://schemas.microsoft.com/office/powerpoint/2010/main" val="18987455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74</a:t>
            </a:fld>
            <a:endParaRPr lang="es-ES" dirty="0"/>
          </a:p>
        </p:txBody>
      </p:sp>
    </p:spTree>
    <p:extLst>
      <p:ext uri="{BB962C8B-B14F-4D97-AF65-F5344CB8AC3E}">
        <p14:creationId xmlns:p14="http://schemas.microsoft.com/office/powerpoint/2010/main" val="41923286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75</a:t>
            </a:fld>
            <a:endParaRPr lang="es-ES" dirty="0"/>
          </a:p>
        </p:txBody>
      </p:sp>
    </p:spTree>
    <p:extLst>
      <p:ext uri="{BB962C8B-B14F-4D97-AF65-F5344CB8AC3E}">
        <p14:creationId xmlns:p14="http://schemas.microsoft.com/office/powerpoint/2010/main" val="1333562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76</a:t>
            </a:fld>
            <a:endParaRPr lang="es-ES" dirty="0"/>
          </a:p>
        </p:txBody>
      </p:sp>
    </p:spTree>
    <p:extLst>
      <p:ext uri="{BB962C8B-B14F-4D97-AF65-F5344CB8AC3E}">
        <p14:creationId xmlns:p14="http://schemas.microsoft.com/office/powerpoint/2010/main" val="6611363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77</a:t>
            </a:fld>
            <a:endParaRPr lang="es-ES" dirty="0"/>
          </a:p>
        </p:txBody>
      </p:sp>
    </p:spTree>
    <p:extLst>
      <p:ext uri="{BB962C8B-B14F-4D97-AF65-F5344CB8AC3E}">
        <p14:creationId xmlns:p14="http://schemas.microsoft.com/office/powerpoint/2010/main" val="38800328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78</a:t>
            </a:fld>
            <a:endParaRPr lang="es-ES" dirty="0"/>
          </a:p>
        </p:txBody>
      </p:sp>
    </p:spTree>
    <p:extLst>
      <p:ext uri="{BB962C8B-B14F-4D97-AF65-F5344CB8AC3E}">
        <p14:creationId xmlns:p14="http://schemas.microsoft.com/office/powerpoint/2010/main" val="14901848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79</a:t>
            </a:fld>
            <a:endParaRPr lang="es-ES" dirty="0"/>
          </a:p>
        </p:txBody>
      </p:sp>
    </p:spTree>
    <p:extLst>
      <p:ext uri="{BB962C8B-B14F-4D97-AF65-F5344CB8AC3E}">
        <p14:creationId xmlns:p14="http://schemas.microsoft.com/office/powerpoint/2010/main" val="41663747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80</a:t>
            </a:fld>
            <a:endParaRPr lang="es-ES" dirty="0"/>
          </a:p>
        </p:txBody>
      </p:sp>
    </p:spTree>
    <p:extLst>
      <p:ext uri="{BB962C8B-B14F-4D97-AF65-F5344CB8AC3E}">
        <p14:creationId xmlns:p14="http://schemas.microsoft.com/office/powerpoint/2010/main" val="14202805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81</a:t>
            </a:fld>
            <a:endParaRPr lang="es-ES" dirty="0"/>
          </a:p>
        </p:txBody>
      </p:sp>
    </p:spTree>
    <p:extLst>
      <p:ext uri="{BB962C8B-B14F-4D97-AF65-F5344CB8AC3E}">
        <p14:creationId xmlns:p14="http://schemas.microsoft.com/office/powerpoint/2010/main" val="34935743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83</a:t>
            </a:fld>
            <a:endParaRPr lang="es-ES" dirty="0"/>
          </a:p>
        </p:txBody>
      </p:sp>
    </p:spTree>
    <p:extLst>
      <p:ext uri="{BB962C8B-B14F-4D97-AF65-F5344CB8AC3E}">
        <p14:creationId xmlns:p14="http://schemas.microsoft.com/office/powerpoint/2010/main" val="36617080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84</a:t>
            </a:fld>
            <a:endParaRPr lang="es-ES" dirty="0"/>
          </a:p>
        </p:txBody>
      </p:sp>
    </p:spTree>
    <p:extLst>
      <p:ext uri="{BB962C8B-B14F-4D97-AF65-F5344CB8AC3E}">
        <p14:creationId xmlns:p14="http://schemas.microsoft.com/office/powerpoint/2010/main" val="24636424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85</a:t>
            </a:fld>
            <a:endParaRPr lang="es-ES" dirty="0"/>
          </a:p>
        </p:txBody>
      </p:sp>
    </p:spTree>
    <p:extLst>
      <p:ext uri="{BB962C8B-B14F-4D97-AF65-F5344CB8AC3E}">
        <p14:creationId xmlns:p14="http://schemas.microsoft.com/office/powerpoint/2010/main" val="3684273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Southport Botanic Gardens</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86</a:t>
            </a:fld>
            <a:endParaRPr lang="es-ES" dirty="0"/>
          </a:p>
        </p:txBody>
      </p:sp>
    </p:spTree>
    <p:extLst>
      <p:ext uri="{BB962C8B-B14F-4D97-AF65-F5344CB8AC3E}">
        <p14:creationId xmlns:p14="http://schemas.microsoft.com/office/powerpoint/2010/main" val="17356304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a:t>
            </a:r>
            <a:r>
              <a:rPr lang="es-ES" baseline="0" dirty="0"/>
              <a:t> </a:t>
            </a:r>
            <a:r>
              <a:rPr lang="es-ES" dirty="0"/>
              <a:t>Garden</a:t>
            </a:r>
          </a:p>
        </p:txBody>
      </p:sp>
      <p:sp>
        <p:nvSpPr>
          <p:cNvPr id="4" name="3 Marcador de número de diapositiva"/>
          <p:cNvSpPr>
            <a:spLocks noGrp="1"/>
          </p:cNvSpPr>
          <p:nvPr>
            <p:ph type="sldNum" sz="quarter" idx="10"/>
          </p:nvPr>
        </p:nvSpPr>
        <p:spPr/>
        <p:txBody>
          <a:bodyPr/>
          <a:lstStyle/>
          <a:p>
            <a:fld id="{126F3F12-513F-4306-9B61-04A5626E7165}" type="slidenum">
              <a:rPr lang="es-ES" smtClean="0"/>
              <a:t>92</a:t>
            </a:fld>
            <a:endParaRPr lang="es-ES" dirty="0"/>
          </a:p>
        </p:txBody>
      </p:sp>
    </p:spTree>
    <p:extLst>
      <p:ext uri="{BB962C8B-B14F-4D97-AF65-F5344CB8AC3E}">
        <p14:creationId xmlns:p14="http://schemas.microsoft.com/office/powerpoint/2010/main" val="10118494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93</a:t>
            </a:fld>
            <a:endParaRPr lang="es-ES" dirty="0"/>
          </a:p>
        </p:txBody>
      </p:sp>
    </p:spTree>
    <p:extLst>
      <p:ext uri="{BB962C8B-B14F-4D97-AF65-F5344CB8AC3E}">
        <p14:creationId xmlns:p14="http://schemas.microsoft.com/office/powerpoint/2010/main" val="34711317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94</a:t>
            </a:fld>
            <a:endParaRPr lang="es-ES" dirty="0"/>
          </a:p>
        </p:txBody>
      </p:sp>
    </p:spTree>
    <p:extLst>
      <p:ext uri="{BB962C8B-B14F-4D97-AF65-F5344CB8AC3E}">
        <p14:creationId xmlns:p14="http://schemas.microsoft.com/office/powerpoint/2010/main" val="3236772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95</a:t>
            </a:fld>
            <a:endParaRPr lang="es-ES" dirty="0"/>
          </a:p>
        </p:txBody>
      </p:sp>
    </p:spTree>
    <p:extLst>
      <p:ext uri="{BB962C8B-B14F-4D97-AF65-F5344CB8AC3E}">
        <p14:creationId xmlns:p14="http://schemas.microsoft.com/office/powerpoint/2010/main" val="22203144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96</a:t>
            </a:fld>
            <a:endParaRPr lang="es-ES" dirty="0"/>
          </a:p>
        </p:txBody>
      </p:sp>
    </p:spTree>
    <p:extLst>
      <p:ext uri="{BB962C8B-B14F-4D97-AF65-F5344CB8AC3E}">
        <p14:creationId xmlns:p14="http://schemas.microsoft.com/office/powerpoint/2010/main" val="35239258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97</a:t>
            </a:fld>
            <a:endParaRPr lang="es-ES" dirty="0"/>
          </a:p>
        </p:txBody>
      </p:sp>
    </p:spTree>
    <p:extLst>
      <p:ext uri="{BB962C8B-B14F-4D97-AF65-F5344CB8AC3E}">
        <p14:creationId xmlns:p14="http://schemas.microsoft.com/office/powerpoint/2010/main" val="10255212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98</a:t>
            </a:fld>
            <a:endParaRPr lang="es-ES" dirty="0"/>
          </a:p>
        </p:txBody>
      </p:sp>
    </p:spTree>
    <p:extLst>
      <p:ext uri="{BB962C8B-B14F-4D97-AF65-F5344CB8AC3E}">
        <p14:creationId xmlns:p14="http://schemas.microsoft.com/office/powerpoint/2010/main" val="58477876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99</a:t>
            </a:fld>
            <a:endParaRPr lang="es-ES" dirty="0"/>
          </a:p>
        </p:txBody>
      </p:sp>
    </p:spTree>
    <p:extLst>
      <p:ext uri="{BB962C8B-B14F-4D97-AF65-F5344CB8AC3E}">
        <p14:creationId xmlns:p14="http://schemas.microsoft.com/office/powerpoint/2010/main" val="19415640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100</a:t>
            </a:fld>
            <a:endParaRPr lang="es-ES" dirty="0"/>
          </a:p>
        </p:txBody>
      </p:sp>
    </p:spTree>
    <p:extLst>
      <p:ext uri="{BB962C8B-B14F-4D97-AF65-F5344CB8AC3E}">
        <p14:creationId xmlns:p14="http://schemas.microsoft.com/office/powerpoint/2010/main" val="112597308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101</a:t>
            </a:fld>
            <a:endParaRPr lang="es-ES" dirty="0"/>
          </a:p>
        </p:txBody>
      </p:sp>
    </p:spTree>
    <p:extLst>
      <p:ext uri="{BB962C8B-B14F-4D97-AF65-F5344CB8AC3E}">
        <p14:creationId xmlns:p14="http://schemas.microsoft.com/office/powerpoint/2010/main" val="15144710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Harris Garden</a:t>
            </a:r>
          </a:p>
          <a:p>
            <a:endParaRPr lang="es-ES" dirty="0"/>
          </a:p>
        </p:txBody>
      </p:sp>
      <p:sp>
        <p:nvSpPr>
          <p:cNvPr id="4" name="3 Marcador de número de diapositiva"/>
          <p:cNvSpPr>
            <a:spLocks noGrp="1"/>
          </p:cNvSpPr>
          <p:nvPr>
            <p:ph type="sldNum" sz="quarter" idx="10"/>
          </p:nvPr>
        </p:nvSpPr>
        <p:spPr/>
        <p:txBody>
          <a:bodyPr/>
          <a:lstStyle/>
          <a:p>
            <a:fld id="{126F3F12-513F-4306-9B61-04A5626E7165}" type="slidenum">
              <a:rPr lang="es-ES" smtClean="0"/>
              <a:t>102</a:t>
            </a:fld>
            <a:endParaRPr lang="es-ES" dirty="0"/>
          </a:p>
        </p:txBody>
      </p:sp>
    </p:spTree>
    <p:extLst>
      <p:ext uri="{BB962C8B-B14F-4D97-AF65-F5344CB8AC3E}">
        <p14:creationId xmlns:p14="http://schemas.microsoft.com/office/powerpoint/2010/main" val="244421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93998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39015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68390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34704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80982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64287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35801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28076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9153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9679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1416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18260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25428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92300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6423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21370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2557426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jpg"/><Relationship Id="rId4" Type="http://schemas.openxmlformats.org/officeDocument/2006/relationships/image" Target="../media/image49.jpg"/></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5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g"/><Relationship Id="rId4" Type="http://schemas.openxmlformats.org/officeDocument/2006/relationships/image" Target="../media/image60.jpg"/></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73.jpg"/><Relationship Id="rId7"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60.jpg"/><Relationship Id="rId5" Type="http://schemas.openxmlformats.org/officeDocument/2006/relationships/image" Target="../media/image75.jpg"/><Relationship Id="rId4" Type="http://schemas.openxmlformats.org/officeDocument/2006/relationships/image" Target="../media/image74.jpg"/><Relationship Id="rId9" Type="http://schemas.openxmlformats.org/officeDocument/2006/relationships/image" Target="../media/image62.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7" Type="http://schemas.openxmlformats.org/officeDocument/2006/relationships/image" Target="../media/image84.JP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83.jpg"/><Relationship Id="rId5" Type="http://schemas.openxmlformats.org/officeDocument/2006/relationships/image" Target="../media/image82.jpg"/><Relationship Id="rId4" Type="http://schemas.openxmlformats.org/officeDocument/2006/relationships/image" Target="../media/image81.jpg"/></Relationships>
</file>

<file path=ppt/slides/_rels/slide7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87.jpg"/><Relationship Id="rId4" Type="http://schemas.openxmlformats.org/officeDocument/2006/relationships/image" Target="../media/image82.jpg"/></Relationships>
</file>

<file path=ppt/slides/_rels/slide8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31640" y="1484784"/>
            <a:ext cx="5904656" cy="1440160"/>
          </a:xfrm>
        </p:spPr>
        <p:txBody>
          <a:bodyPr>
            <a:normAutofit fontScale="90000"/>
          </a:bodyPr>
          <a:lstStyle/>
          <a:p>
            <a:r>
              <a:rPr lang="es-ES" sz="3600" dirty="0"/>
              <a:t>EUROPA.-LA VUELTA AL MUNDO EN 885 JARDINES.-</a:t>
            </a:r>
            <a:r>
              <a:rPr lang="es-ES" sz="3100" dirty="0"/>
              <a:t>JARDINES BOTANICOS DE INGLATERRA.-A</a:t>
            </a:r>
          </a:p>
        </p:txBody>
      </p:sp>
      <p:sp>
        <p:nvSpPr>
          <p:cNvPr id="3" name="2 Subtítulo"/>
          <p:cNvSpPr>
            <a:spLocks noGrp="1"/>
          </p:cNvSpPr>
          <p:nvPr>
            <p:ph type="subTitle" idx="1"/>
          </p:nvPr>
        </p:nvSpPr>
        <p:spPr>
          <a:xfrm>
            <a:off x="2411760" y="5003322"/>
            <a:ext cx="4824536"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610323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Bristol Botanic Garden.</a:t>
            </a:r>
          </a:p>
        </p:txBody>
      </p:sp>
      <p:sp>
        <p:nvSpPr>
          <p:cNvPr id="5" name="4 Marcador de contenido"/>
          <p:cNvSpPr>
            <a:spLocks noGrp="1"/>
          </p:cNvSpPr>
          <p:nvPr>
            <p:ph idx="1"/>
          </p:nvPr>
        </p:nvSpPr>
        <p:spPr/>
        <p:txBody>
          <a:bodyPr>
            <a:normAutofit/>
          </a:bodyPr>
          <a:lstStyle/>
          <a:p>
            <a:r>
              <a:rPr lang="es-ES" dirty="0"/>
              <a:t>La Universidad de Bristol Botanic Garden es un jardín botánico situado en Stoke Bishop , Bristol </a:t>
            </a:r>
          </a:p>
          <a:p>
            <a:r>
              <a:rPr lang="es-ES" dirty="0"/>
              <a:t> La Universidad de Bristol estableció un jardín botánico en 1882 en el Royal Fort House junto a Tyndall Avenue. </a:t>
            </a:r>
          </a:p>
          <a:p>
            <a:r>
              <a:rPr lang="es-ES" dirty="0"/>
              <a:t>Este sitio fue conocido más tarde como el Hiatt Panadero Garden.</a:t>
            </a:r>
          </a:p>
          <a:p>
            <a:r>
              <a:rPr lang="es-ES" dirty="0"/>
              <a:t> El sitio del jardín se utilizó para construir la casa del senado lo que significa que el jardín botánico fue trasladado a un sitio en Braken Hill. </a:t>
            </a:r>
          </a:p>
          <a:p>
            <a:r>
              <a:rPr lang="es-ES" dirty="0"/>
              <a:t>En 2002 las colecciones botánicas fueron trasladadas a un sitio en Stoke Bishop opuesto al Pasillo Churchill. </a:t>
            </a:r>
          </a:p>
        </p:txBody>
      </p:sp>
    </p:spTree>
    <p:extLst>
      <p:ext uri="{BB962C8B-B14F-4D97-AF65-F5344CB8AC3E}">
        <p14:creationId xmlns:p14="http://schemas.microsoft.com/office/powerpoint/2010/main" val="2407437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0707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72538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0807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633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Título"/>
          <p:cNvSpPr>
            <a:spLocks noGrp="1"/>
          </p:cNvSpPr>
          <p:nvPr>
            <p:ph type="title"/>
          </p:nvPr>
        </p:nvSpPr>
        <p:spPr/>
        <p:txBody>
          <a:bodyPr/>
          <a:lstStyle/>
          <a:p>
            <a:endParaRPr lang="es-ES" dirty="0"/>
          </a:p>
        </p:txBody>
      </p:sp>
      <p:sp>
        <p:nvSpPr>
          <p:cNvPr id="4" name="3 Marcador de contenido"/>
          <p:cNvSpPr>
            <a:spLocks noGrp="1"/>
          </p:cNvSpPr>
          <p:nvPr>
            <p:ph idx="1"/>
          </p:nvPr>
        </p:nvSpPr>
        <p:spPr/>
        <p:txBody>
          <a:bodyPr/>
          <a:lstStyle/>
          <a:p>
            <a:endParaRPr lang="es-ES" dirty="0"/>
          </a:p>
        </p:txBody>
      </p:sp>
    </p:spTree>
    <p:extLst>
      <p:ext uri="{BB962C8B-B14F-4D97-AF65-F5344CB8AC3E}">
        <p14:creationId xmlns:p14="http://schemas.microsoft.com/office/powerpoint/2010/main" val="1005122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0215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0854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1126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8238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7206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9928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2244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557726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9632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5645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Ness Botanic Gardens.-Wirral.</a:t>
            </a:r>
          </a:p>
        </p:txBody>
      </p:sp>
      <p:sp>
        <p:nvSpPr>
          <p:cNvPr id="3" name="2 Marcador de contenido"/>
          <p:cNvSpPr>
            <a:spLocks noGrp="1"/>
          </p:cNvSpPr>
          <p:nvPr>
            <p:ph idx="1"/>
          </p:nvPr>
        </p:nvSpPr>
        <p:spPr/>
        <p:txBody>
          <a:bodyPr>
            <a:normAutofit/>
          </a:bodyPr>
          <a:lstStyle/>
          <a:p>
            <a:r>
              <a:rPr lang="es-ES" dirty="0"/>
              <a:t>El Jardín Botánico Ness en inglés: Ness Botanic Gardens es un jardín botánico de Inglaterra, que depende administrativamente de la Universidad de Liverpool.</a:t>
            </a:r>
          </a:p>
          <a:p>
            <a:r>
              <a:rPr lang="es-ES" dirty="0"/>
              <a:t>El Jardín Botánico Ness se ha ido desarrollando desde que el comerciante de la industria del algodón de Liverpool, Arthur Kilpin Bulley comenzó su creación en 1898.</a:t>
            </a:r>
          </a:p>
          <a:p>
            <a:r>
              <a:rPr lang="es-ES" dirty="0"/>
              <a:t>Bulley, muy interesado en el mundo vegetal financió expediciones con los recolectores George Forrest y Frank Kingdon Ward, para traer plantas de Himalaya y las montañas de China con el propósito de aclimatarlas en Inglaterra.</a:t>
            </a:r>
          </a:p>
        </p:txBody>
      </p:sp>
    </p:spTree>
    <p:extLst>
      <p:ext uri="{BB962C8B-B14F-4D97-AF65-F5344CB8AC3E}">
        <p14:creationId xmlns:p14="http://schemas.microsoft.com/office/powerpoint/2010/main" val="1369834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203032" cy="5637240"/>
          </a:xfrm>
        </p:spPr>
        <p:txBody>
          <a:bodyPr>
            <a:normAutofit/>
          </a:bodyPr>
          <a:lstStyle/>
          <a:p>
            <a:r>
              <a:rPr lang="es-ES" dirty="0"/>
              <a:t>De los cientos de plantas que se trajeron de los países asiáticos, por ejemplo dos especies introducidas por Forrest, Rhododendron griersonianum y Camellia saluenensis, ambas se han usado en numerosos programas de hibridación, resultando numerosos híbridos actualmente comunes en Gran Bretaña.</a:t>
            </a:r>
          </a:p>
          <a:p>
            <a:r>
              <a:rPr lang="es-ES" dirty="0"/>
              <a:t>En 1948 su hija y heredera Lois donó el jardín botánico a la Universidad de Liverpool, partes del jardín están abiertas a la visita del público en general.</a:t>
            </a:r>
          </a:p>
          <a:p>
            <a:r>
              <a:rPr lang="es-ES" dirty="0"/>
              <a:t>Se encuentran numerosas especies raras, de las montañas del centro y este de Asia, tales como: Desfontainia spinosa, Gentiana sino-ornata, Magnolia campbellii ssp. mollicomata, Primula bulleyana, Primula forrestii, Primula vialii, Pieris formosa var. forrestii,</a:t>
            </a:r>
          </a:p>
          <a:p>
            <a:endParaRPr lang="es-ES" dirty="0"/>
          </a:p>
        </p:txBody>
      </p:sp>
    </p:spTree>
    <p:extLst>
      <p:ext uri="{BB962C8B-B14F-4D97-AF65-F5344CB8AC3E}">
        <p14:creationId xmlns:p14="http://schemas.microsoft.com/office/powerpoint/2010/main" val="1293011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Las plantas se encuentran agrupadas en:</a:t>
            </a:r>
          </a:p>
          <a:p>
            <a:r>
              <a:rPr lang="es-ES" dirty="0"/>
              <a:t>Rocalla,</a:t>
            </a:r>
          </a:p>
          <a:p>
            <a:r>
              <a:rPr lang="es-ES" dirty="0"/>
              <a:t>Rododendros,</a:t>
            </a:r>
          </a:p>
          <a:p>
            <a:r>
              <a:rPr lang="es-ES" dirty="0"/>
              <a:t>Azaleas,</a:t>
            </a:r>
          </a:p>
          <a:p>
            <a:r>
              <a:rPr lang="es-ES" dirty="0"/>
              <a:t>Casa de plantas áridas</a:t>
            </a:r>
          </a:p>
          <a:p>
            <a:r>
              <a:rPr lang="es-ES" dirty="0"/>
              <a:t>Casa de plantas alpinas,</a:t>
            </a:r>
          </a:p>
          <a:p>
            <a:r>
              <a:rPr lang="es-ES" dirty="0"/>
              <a:t>Zona de los brezos,</a:t>
            </a:r>
          </a:p>
          <a:p>
            <a:r>
              <a:rPr lang="es-ES" dirty="0"/>
              <a:t>Especímenes de praderas,</a:t>
            </a:r>
          </a:p>
          <a:p>
            <a:r>
              <a:rPr lang="es-ES" dirty="0"/>
              <a:t>Jardín de hierbas y Laburnum,</a:t>
            </a:r>
          </a:p>
          <a:p>
            <a:r>
              <a:rPr lang="es-ES" dirty="0"/>
              <a:t>Plantas acuáticas,</a:t>
            </a:r>
          </a:p>
          <a:p>
            <a:r>
              <a:rPr lang="es-ES" dirty="0"/>
              <a:t>Pinetum,</a:t>
            </a:r>
          </a:p>
        </p:txBody>
      </p:sp>
    </p:spTree>
    <p:extLst>
      <p:ext uri="{BB962C8B-B14F-4D97-AF65-F5344CB8AC3E}">
        <p14:creationId xmlns:p14="http://schemas.microsoft.com/office/powerpoint/2010/main" val="1955546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76800" cy="48768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0"/>
            <a:ext cx="4267200" cy="412472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6800" y="4124722"/>
            <a:ext cx="4267200" cy="273327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04" y="4876801"/>
            <a:ext cx="4769296" cy="1981200"/>
          </a:xfrm>
          <a:prstGeom prst="rect">
            <a:avLst/>
          </a:prstGeom>
        </p:spPr>
      </p:pic>
    </p:spTree>
    <p:extLst>
      <p:ext uri="{BB962C8B-B14F-4D97-AF65-F5344CB8AC3E}">
        <p14:creationId xmlns:p14="http://schemas.microsoft.com/office/powerpoint/2010/main" val="754520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164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304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48000"/>
            <a:ext cx="9144000" cy="3810000"/>
          </a:xfrm>
          <a:prstGeom prst="rect">
            <a:avLst/>
          </a:prstGeom>
        </p:spPr>
      </p:pic>
    </p:spTree>
    <p:extLst>
      <p:ext uri="{BB962C8B-B14F-4D97-AF65-F5344CB8AC3E}">
        <p14:creationId xmlns:p14="http://schemas.microsoft.com/office/powerpoint/2010/main" val="4132013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7655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0273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90578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2619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0255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8" y="0"/>
            <a:ext cx="4788024"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90900"/>
            <a:ext cx="4788024" cy="34671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8100"/>
            <a:ext cx="4523856" cy="34671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403848"/>
            <a:ext cx="4678288" cy="3467100"/>
          </a:xfrm>
          <a:prstGeom prst="rect">
            <a:avLst/>
          </a:prstGeom>
        </p:spPr>
      </p:pic>
    </p:spTree>
    <p:extLst>
      <p:ext uri="{BB962C8B-B14F-4D97-AF65-F5344CB8AC3E}">
        <p14:creationId xmlns:p14="http://schemas.microsoft.com/office/powerpoint/2010/main" val="1395098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5165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1412776"/>
            <a:ext cx="1828800" cy="1219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9600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1471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920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9637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55682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Winterbourne Botanic Garden.-Birmingham</a:t>
            </a:r>
          </a:p>
        </p:txBody>
      </p:sp>
      <p:sp>
        <p:nvSpPr>
          <p:cNvPr id="3" name="2 Marcador de contenido"/>
          <p:cNvSpPr>
            <a:spLocks noGrp="1"/>
          </p:cNvSpPr>
          <p:nvPr>
            <p:ph idx="1"/>
          </p:nvPr>
        </p:nvSpPr>
        <p:spPr/>
        <p:txBody>
          <a:bodyPr>
            <a:normAutofit lnSpcReduction="10000"/>
          </a:bodyPr>
          <a:lstStyle/>
          <a:p>
            <a:r>
              <a:rPr lang="es-ES" dirty="0"/>
              <a:t>Winterbourne Botanic Garden es el jardín botánico de la Universidad de Birmingham , situado en Edgbaston , Birmingham .</a:t>
            </a:r>
          </a:p>
          <a:p>
            <a:r>
              <a:rPr lang="es-ES" dirty="0"/>
              <a:t> Se encuentra junto a la piscina Edgbaston , un Sitio de Especial Interés Científico .</a:t>
            </a:r>
          </a:p>
          <a:p>
            <a:r>
              <a:rPr lang="es-ES" dirty="0"/>
              <a:t>Asentado en (28.000 m 2), es notable como un ejemplo raro sobreviviente de un jardín suburbano principios del siglo XX un alto estatus "villa", inspirado en el movimiento Arts and Crafts del periodo eduardiano . Tanto el Jardín Botánico de Winterbourne y Winterbourne House son propiedad de la Universidad de Birmingham y están abiertas al público como una atracción del patrimonio.</a:t>
            </a:r>
          </a:p>
        </p:txBody>
      </p:sp>
    </p:spTree>
    <p:extLst>
      <p:ext uri="{BB962C8B-B14F-4D97-AF65-F5344CB8AC3E}">
        <p14:creationId xmlns:p14="http://schemas.microsoft.com/office/powerpoint/2010/main" val="4253441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6275040" cy="5853264"/>
          </a:xfrm>
        </p:spPr>
        <p:txBody>
          <a:bodyPr>
            <a:normAutofit/>
          </a:bodyPr>
          <a:lstStyle/>
          <a:p>
            <a:r>
              <a:rPr lang="es-ES" dirty="0"/>
              <a:t> El sitio es también parte del parque  de la Universidad.</a:t>
            </a:r>
          </a:p>
          <a:p>
            <a:r>
              <a:rPr lang="es-ES" dirty="0"/>
              <a:t>La casa y el jardín son para familias con exhibiciones interactivas y un hermoso salón de té con terraza. </a:t>
            </a:r>
          </a:p>
          <a:p>
            <a:r>
              <a:rPr lang="es-ES" dirty="0"/>
              <a:t>El sitio cuenta con una tienda en el lugar de regalos, venta de plantas, libros de segunda mano a la venta y una galería con un programa cambiante de exposiciones de invitados. Winterbourne abre todos los días por un pequeño cargo con horarios que varían entre el verano y el invierno.</a:t>
            </a:r>
          </a:p>
          <a:p>
            <a:r>
              <a:rPr lang="es-ES" dirty="0"/>
              <a:t> El personal y los estudiantes de la Universidad de Birmingham tienen derecho a entrada gratuita. También forma parte de la Asociación Histórica de  Casas .</a:t>
            </a:r>
          </a:p>
          <a:p>
            <a:r>
              <a:rPr lang="es-ES" dirty="0"/>
              <a:t>Winterbourne House and Garden fueron diseñados en 1903 como una casa de familia de John y Margaret Nettlefold.</a:t>
            </a:r>
          </a:p>
          <a:p>
            <a:endParaRPr lang="es-ES" dirty="0"/>
          </a:p>
          <a:p>
            <a:endParaRPr lang="es-ES" dirty="0"/>
          </a:p>
        </p:txBody>
      </p:sp>
    </p:spTree>
    <p:extLst>
      <p:ext uri="{BB962C8B-B14F-4D97-AF65-F5344CB8AC3E}">
        <p14:creationId xmlns:p14="http://schemas.microsoft.com/office/powerpoint/2010/main" val="14337394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347048" cy="5925272"/>
          </a:xfrm>
        </p:spPr>
        <p:txBody>
          <a:bodyPr/>
          <a:lstStyle/>
          <a:p>
            <a:r>
              <a:rPr lang="es-ES" dirty="0"/>
              <a:t>John Nettlefold encargó el arquitecto local José Lancaster bola para diseñar y construir la casa que se terminó en 1904. </a:t>
            </a:r>
          </a:p>
          <a:p>
            <a:r>
              <a:rPr lang="es-ES" dirty="0"/>
              <a:t>La casa estaba hecha de ladrillos y tejas y tiene una línea de techo ondulado intencionalmente. Margaret Nettlefold diseñó el jardín original ella misma.</a:t>
            </a:r>
          </a:p>
          <a:p>
            <a:r>
              <a:rPr lang="es-ES" dirty="0"/>
              <a:t> La influencia de la diseñadora Gertrude Jekyll se puede ver en la plantación de la frontera del color temático.</a:t>
            </a:r>
          </a:p>
          <a:p>
            <a:r>
              <a:rPr lang="es-ES" dirty="0"/>
              <a:t>El Nettlefolds vivía en la casa con sus hijos hasta que la salud de Nettlefold significaba que tenía que marcharse. </a:t>
            </a:r>
          </a:p>
          <a:p>
            <a:r>
              <a:rPr lang="es-ES" dirty="0"/>
              <a:t>En 1919, Margaret Nettlefold vendió Winterbourne y se alejó para estar más cerca de su marido.</a:t>
            </a:r>
          </a:p>
          <a:p>
            <a:r>
              <a:rPr lang="es-ES" dirty="0"/>
              <a:t> A continuación, la propiedad fue adquirida por la familia de Wheelock quien tuvo 9 hijos. Wheelock era un abogado local. </a:t>
            </a:r>
          </a:p>
          <a:p>
            <a:endParaRPr lang="es-ES" dirty="0"/>
          </a:p>
        </p:txBody>
      </p:sp>
    </p:spTree>
    <p:extLst>
      <p:ext uri="{BB962C8B-B14F-4D97-AF65-F5344CB8AC3E}">
        <p14:creationId xmlns:p14="http://schemas.microsoft.com/office/powerpoint/2010/main" val="3292256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pPr marL="0" indent="0">
              <a:buNone/>
            </a:pPr>
            <a:r>
              <a:rPr lang="es-ES" dirty="0"/>
              <a:t> </a:t>
            </a:r>
          </a:p>
          <a:p>
            <a:r>
              <a:rPr lang="es-ES" dirty="0"/>
              <a:t>Los Wheelock se alojan en Winterbourne hasta 1925 cuando fue adquirido por John Nicolson, que era un exitoso hombre de negocios. </a:t>
            </a:r>
          </a:p>
          <a:p>
            <a:r>
              <a:rPr lang="es-ES" dirty="0"/>
              <a:t>Nicolson fue un jardinero entusiasta e hizo varias mejoras en el jardín en Winterbourne, incluyendo la ampliación de el jardín de rocas y la adición de una zona alpina. </a:t>
            </a:r>
          </a:p>
          <a:p>
            <a:r>
              <a:rPr lang="es-ES" dirty="0"/>
              <a:t>Nicolson permaneció en la casa hasta su muerte en 1944 y Winterbourne fue legado a la universidad . La casa y el jardín siguen siendo una parte de la Universidad.</a:t>
            </a:r>
          </a:p>
          <a:p>
            <a:r>
              <a:rPr lang="es-ES" dirty="0"/>
              <a:t>La Universidad de Birmingham ha hecho un uso variado del edificio desde 1944, pero en 2010 fue restaurado a su antigua gloria como una casa de familia (completo con William Morris diseño fondos de pantalla).</a:t>
            </a:r>
          </a:p>
          <a:p>
            <a:r>
              <a:rPr lang="es-ES" dirty="0"/>
              <a:t> El jardín ya había pasado por un período de restauración.</a:t>
            </a:r>
          </a:p>
          <a:p>
            <a:r>
              <a:rPr lang="es-ES" dirty="0"/>
              <a:t> La casa y el jardín estan ahora abiertos como una atracción turística y la propiedad es de grado II .</a:t>
            </a:r>
          </a:p>
          <a:p>
            <a:endParaRPr lang="es-ES" dirty="0"/>
          </a:p>
          <a:p>
            <a:endParaRPr lang="es-ES" dirty="0"/>
          </a:p>
        </p:txBody>
      </p:sp>
    </p:spTree>
    <p:extLst>
      <p:ext uri="{BB962C8B-B14F-4D97-AF65-F5344CB8AC3E}">
        <p14:creationId xmlns:p14="http://schemas.microsoft.com/office/powerpoint/2010/main" val="2848418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635080" cy="6213304"/>
          </a:xfrm>
        </p:spPr>
        <p:txBody>
          <a:bodyPr/>
          <a:lstStyle/>
          <a:p>
            <a:r>
              <a:rPr lang="es-ES" dirty="0"/>
              <a:t>El jardín cuenta con muchas plantas de todo el mundo. </a:t>
            </a:r>
          </a:p>
          <a:p>
            <a:r>
              <a:rPr lang="es-ES" dirty="0"/>
              <a:t>Destacan una NCCPG colección de Anthemis, un orquideario, jardín alpino, casa árido, camas geográficas y Hazel (Corylus) túnel.</a:t>
            </a:r>
          </a:p>
          <a:p>
            <a:r>
              <a:rPr lang="es-ES" dirty="0"/>
              <a:t> Otras características del jardín incluyen una pérgola de madera restaurada, jardín de rocas hundido, y un cobertizo para un invernadero que es notable por haber sido construido de forma inclinada.</a:t>
            </a:r>
          </a:p>
          <a:p>
            <a:r>
              <a:rPr lang="es-ES" dirty="0"/>
              <a:t> En 2011 un pleached paseo  fue plantado para restablecer una parte de jardín original.</a:t>
            </a:r>
          </a:p>
          <a:p>
            <a:r>
              <a:rPr lang="es-ES" dirty="0"/>
              <a:t>El diseño de la casa tenía la intención de hacer el mejor uso de la luz disponible; características notables son sus grandes ventanas, paneles pintado blanco y habitaciones con orientación sur. La casa contiene muebles que datan de finales del periodo victoriano de 1920. </a:t>
            </a:r>
          </a:p>
          <a:p>
            <a:r>
              <a:rPr lang="es-ES" dirty="0"/>
              <a:t>Habitaciones restauradas incluyen una sala de estar, estudio, dormitorio y cuarto de niños. </a:t>
            </a:r>
          </a:p>
          <a:p>
            <a:r>
              <a:rPr lang="es-ES" dirty="0"/>
              <a:t>El salón de té de visitantes se encuentra donde estaba el comedor original .</a:t>
            </a:r>
          </a:p>
          <a:p>
            <a:endParaRPr lang="es-ES" dirty="0"/>
          </a:p>
        </p:txBody>
      </p:sp>
    </p:spTree>
    <p:extLst>
      <p:ext uri="{BB962C8B-B14F-4D97-AF65-F5344CB8AC3E}">
        <p14:creationId xmlns:p14="http://schemas.microsoft.com/office/powerpoint/2010/main" val="35937787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3059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88549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4436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27004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967590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647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77952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43093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43418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7999"/>
          </a:xfrm>
          <a:prstGeom prst="rect">
            <a:avLst/>
          </a:prstGeom>
        </p:spPr>
      </p:pic>
    </p:spTree>
    <p:extLst>
      <p:ext uri="{BB962C8B-B14F-4D97-AF65-F5344CB8AC3E}">
        <p14:creationId xmlns:p14="http://schemas.microsoft.com/office/powerpoint/2010/main" val="5701788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07" y="0"/>
            <a:ext cx="5238750" cy="35052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4357" y="26837"/>
            <a:ext cx="3889642" cy="185911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4356" y="1885950"/>
            <a:ext cx="3889643" cy="16192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07" y="3505200"/>
            <a:ext cx="9128393" cy="3337672"/>
          </a:xfrm>
          <a:prstGeom prst="rect">
            <a:avLst/>
          </a:prstGeom>
        </p:spPr>
      </p:pic>
    </p:spTree>
    <p:extLst>
      <p:ext uri="{BB962C8B-B14F-4D97-AF65-F5344CB8AC3E}">
        <p14:creationId xmlns:p14="http://schemas.microsoft.com/office/powerpoint/2010/main" val="683075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51" y="0"/>
            <a:ext cx="4848225" cy="36385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7825" y="3356992"/>
            <a:ext cx="5238750"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51" y="3356992"/>
            <a:ext cx="4848225"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9476" y="-128587"/>
            <a:ext cx="4418271" cy="3485580"/>
          </a:xfrm>
          <a:prstGeom prst="rect">
            <a:avLst/>
          </a:prstGeom>
        </p:spPr>
      </p:pic>
    </p:spTree>
    <p:extLst>
      <p:ext uri="{BB962C8B-B14F-4D97-AF65-F5344CB8AC3E}">
        <p14:creationId xmlns:p14="http://schemas.microsoft.com/office/powerpoint/2010/main" val="30469805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0046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74619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63276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Wavertree Botanic Gardens.-Liverpool.</a:t>
            </a:r>
          </a:p>
        </p:txBody>
      </p:sp>
      <p:sp>
        <p:nvSpPr>
          <p:cNvPr id="3" name="2 Marcador de contenido"/>
          <p:cNvSpPr>
            <a:spLocks noGrp="1"/>
          </p:cNvSpPr>
          <p:nvPr>
            <p:ph idx="1"/>
          </p:nvPr>
        </p:nvSpPr>
        <p:spPr/>
        <p:txBody>
          <a:bodyPr>
            <a:normAutofit/>
          </a:bodyPr>
          <a:lstStyle/>
          <a:p>
            <a:r>
              <a:rPr lang="es-ES" dirty="0"/>
              <a:t>Wavertree Botanic Gardens (antes Wavertree Jardín Botánico y el Parque) es un ejemplo de un parque público de mediados del siglo XIX. Incorpora un jardín botánico de pared anterior, fundado por William Roscoe como Liverpool Botanic Garden y se trasladó de tierra cerca de Mount Pleasant, en la década de 1830. </a:t>
            </a:r>
          </a:p>
          <a:p>
            <a:r>
              <a:rPr lang="es-ES" dirty="0"/>
              <a:t> Los jardines incluyen la garita del guardián de grado II construida entre 1836-1837. </a:t>
            </a:r>
          </a:p>
          <a:p>
            <a:r>
              <a:rPr lang="es-ES" dirty="0"/>
              <a:t>El 22 de agosto de 2013, el parque botánico y los jardines fueron enumerados por Patrimonio Inglés en el grado II * en el Registro de Parques y jardines históricos .</a:t>
            </a:r>
          </a:p>
        </p:txBody>
      </p:sp>
    </p:spTree>
    <p:extLst>
      <p:ext uri="{BB962C8B-B14F-4D97-AF65-F5344CB8AC3E}">
        <p14:creationId xmlns:p14="http://schemas.microsoft.com/office/powerpoint/2010/main" val="30269064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8" cy="371703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17032"/>
            <a:ext cx="4860031" cy="314096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717032"/>
            <a:ext cx="4392488" cy="3140968"/>
          </a:xfrm>
          <a:prstGeom prst="rect">
            <a:avLst/>
          </a:prstGeom>
        </p:spPr>
      </p:pic>
    </p:spTree>
    <p:extLst>
      <p:ext uri="{BB962C8B-B14F-4D97-AF65-F5344CB8AC3E}">
        <p14:creationId xmlns:p14="http://schemas.microsoft.com/office/powerpoint/2010/main" val="31675866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9614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43"/>
          <a:stretch/>
        </p:blipFill>
        <p:spPr>
          <a:xfrm>
            <a:off x="0" y="0"/>
            <a:ext cx="9144000" cy="6858000"/>
          </a:xfrm>
          <a:prstGeom prst="rect">
            <a:avLst/>
          </a:prstGeom>
        </p:spPr>
      </p:pic>
    </p:spTree>
    <p:extLst>
      <p:ext uri="{BB962C8B-B14F-4D97-AF65-F5344CB8AC3E}">
        <p14:creationId xmlns:p14="http://schemas.microsoft.com/office/powerpoint/2010/main" val="31338851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42"/>
          <a:stretch/>
        </p:blipFill>
        <p:spPr>
          <a:xfrm>
            <a:off x="0" y="0"/>
            <a:ext cx="9144000" cy="6858000"/>
          </a:xfrm>
          <a:prstGeom prst="rect">
            <a:avLst/>
          </a:prstGeom>
        </p:spPr>
      </p:pic>
    </p:spTree>
    <p:extLst>
      <p:ext uri="{BB962C8B-B14F-4D97-AF65-F5344CB8AC3E}">
        <p14:creationId xmlns:p14="http://schemas.microsoft.com/office/powerpoint/2010/main" val="21869667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298" b="9216"/>
          <a:stretch/>
        </p:blipFill>
        <p:spPr>
          <a:xfrm>
            <a:off x="0" y="0"/>
            <a:ext cx="9372600" cy="6858000"/>
          </a:xfrm>
          <a:prstGeom prst="rect">
            <a:avLst/>
          </a:prstGeom>
        </p:spPr>
      </p:pic>
    </p:spTree>
    <p:extLst>
      <p:ext uri="{BB962C8B-B14F-4D97-AF65-F5344CB8AC3E}">
        <p14:creationId xmlns:p14="http://schemas.microsoft.com/office/powerpoint/2010/main" val="9976622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34285496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9216"/>
          <a:stretch/>
        </p:blipFill>
        <p:spPr>
          <a:xfrm>
            <a:off x="-1" y="0"/>
            <a:ext cx="9238129" cy="6858000"/>
          </a:xfrm>
          <a:prstGeom prst="rect">
            <a:avLst/>
          </a:prstGeom>
        </p:spPr>
      </p:pic>
    </p:spTree>
    <p:extLst>
      <p:ext uri="{BB962C8B-B14F-4D97-AF65-F5344CB8AC3E}">
        <p14:creationId xmlns:p14="http://schemas.microsoft.com/office/powerpoint/2010/main" val="25547287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8824"/>
          <a:stretch/>
        </p:blipFill>
        <p:spPr>
          <a:xfrm>
            <a:off x="0" y="0"/>
            <a:ext cx="9265024" cy="6858000"/>
          </a:xfrm>
          <a:prstGeom prst="rect">
            <a:avLst/>
          </a:prstGeom>
        </p:spPr>
      </p:pic>
    </p:spTree>
    <p:extLst>
      <p:ext uri="{BB962C8B-B14F-4D97-AF65-F5344CB8AC3E}">
        <p14:creationId xmlns:p14="http://schemas.microsoft.com/office/powerpoint/2010/main" val="700714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23214847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78249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68535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642792" cy="201514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21" y="4114800"/>
            <a:ext cx="9144000" cy="27432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15144"/>
            <a:ext cx="2466975" cy="206711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6975" y="1931497"/>
            <a:ext cx="2619375" cy="2150766"/>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46694" y="0"/>
            <a:ext cx="2466975" cy="1931497"/>
          </a:xfrm>
          <a:prstGeom prst="rect">
            <a:avLst/>
          </a:prstGeom>
        </p:spPr>
      </p:pic>
      <p:pic>
        <p:nvPicPr>
          <p:cNvPr id="9" name="8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86350" y="1844824"/>
            <a:ext cx="4057650" cy="2253498"/>
          </a:xfrm>
          <a:prstGeom prst="rect">
            <a:avLst/>
          </a:prstGeom>
        </p:spPr>
      </p:pic>
      <p:pic>
        <p:nvPicPr>
          <p:cNvPr id="10" name="9 Image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13669" y="-83647"/>
            <a:ext cx="3008210" cy="2015144"/>
          </a:xfrm>
          <a:prstGeom prst="rect">
            <a:avLst/>
          </a:prstGeom>
        </p:spPr>
      </p:pic>
    </p:spTree>
    <p:extLst>
      <p:ext uri="{BB962C8B-B14F-4D97-AF65-F5344CB8AC3E}">
        <p14:creationId xmlns:p14="http://schemas.microsoft.com/office/powerpoint/2010/main" val="42229231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Southport Botanic Gardens</a:t>
            </a:r>
          </a:p>
        </p:txBody>
      </p:sp>
      <p:sp>
        <p:nvSpPr>
          <p:cNvPr id="3" name="2 Marcador de contenido"/>
          <p:cNvSpPr>
            <a:spLocks noGrp="1"/>
          </p:cNvSpPr>
          <p:nvPr>
            <p:ph idx="1"/>
          </p:nvPr>
        </p:nvSpPr>
        <p:spPr/>
        <p:txBody>
          <a:bodyPr>
            <a:normAutofit/>
          </a:bodyPr>
          <a:lstStyle/>
          <a:p>
            <a:r>
              <a:rPr lang="es-ES" dirty="0"/>
              <a:t>Southport Botanic Gardens es un jardín botánico situado en la localidad suburbana de Churchtown , Southport , en Merseyside , Inglaterra . </a:t>
            </a:r>
          </a:p>
          <a:p>
            <a:r>
              <a:rPr lang="es-ES" dirty="0"/>
              <a:t>A menudo se llama "la joya de la corona", como se conoce a nivel nacional por sus arreglos florales, que se han presentado en el programa de televisión de la BBC Mundial del jardinero .</a:t>
            </a:r>
          </a:p>
          <a:p>
            <a:r>
              <a:rPr lang="es-ES" dirty="0"/>
              <a:t>Los jardines fueron fundados por un grupo local de los hombres que trabajan, conocida como Southport y Churchtown Botanic Gardens Company. La empresa adquirió tierras del Hesketh Estate (que pertenecía a Meols Hall ) para establecer los jardines. </a:t>
            </a:r>
          </a:p>
        </p:txBody>
      </p:sp>
    </p:spTree>
    <p:extLst>
      <p:ext uri="{BB962C8B-B14F-4D97-AF65-F5344CB8AC3E}">
        <p14:creationId xmlns:p14="http://schemas.microsoft.com/office/powerpoint/2010/main" val="24802610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491064" cy="5637240"/>
          </a:xfrm>
        </p:spPr>
        <p:txBody>
          <a:bodyPr>
            <a:normAutofit/>
          </a:bodyPr>
          <a:lstStyle/>
          <a:p>
            <a:r>
              <a:rPr lang="es-ES" dirty="0"/>
              <a:t> La compañía recaudó £ 18.000 para construir el museo, un jardín de invierno y salones de té y al paisaje de los jardines.</a:t>
            </a:r>
          </a:p>
          <a:p>
            <a:r>
              <a:rPr lang="es-ES" dirty="0"/>
              <a:t>Lago.- Los jardines botánicos 'fue formada de la parte de una corriente (conocida como la nutria Pool) que fluía de Blowick través Meols Hall hacia el estuario del Ribble . Se dice que los monjes que vivían cerca de las anguilas pescadas en el stream. </a:t>
            </a:r>
          </a:p>
          <a:p>
            <a:r>
              <a:rPr lang="es-ES" dirty="0"/>
              <a:t>Los jardines fueron inaugurados en 1875 por el Rev. Charles Hesketh, de quien la tierra ocupada por los jardines se habia adquirido. </a:t>
            </a:r>
          </a:p>
          <a:p>
            <a:r>
              <a:rPr lang="es-ES" dirty="0"/>
              <a:t>La ceremonia incluyó la colocación de la piedra fundamental para el museo, que finalmente abrió sus puertas en 1876.</a:t>
            </a:r>
          </a:p>
          <a:p>
            <a:endParaRPr lang="es-ES" dirty="0"/>
          </a:p>
          <a:p>
            <a:endParaRPr lang="es-ES" dirty="0"/>
          </a:p>
        </p:txBody>
      </p:sp>
    </p:spTree>
    <p:extLst>
      <p:ext uri="{BB962C8B-B14F-4D97-AF65-F5344CB8AC3E}">
        <p14:creationId xmlns:p14="http://schemas.microsoft.com/office/powerpoint/2010/main" val="35289049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6275040" cy="5421216"/>
          </a:xfrm>
        </p:spPr>
        <p:txBody>
          <a:bodyPr>
            <a:normAutofit/>
          </a:bodyPr>
          <a:lstStyle/>
          <a:p>
            <a:r>
              <a:rPr lang="es-ES" dirty="0"/>
              <a:t>Los jardines cerrados en 1932, como los planes se han elaborado para un desarrollo de la vivienda, pero se salvaron de ser vendidos por el Southport Corporation. </a:t>
            </a:r>
          </a:p>
          <a:p>
            <a:r>
              <a:rPr lang="es-ES" dirty="0"/>
              <a:t>Ellos volvieron a abrir el 28 de agosto 1937 como "El jardín botánico y el rey Jorge Campos de Juego". </a:t>
            </a:r>
          </a:p>
          <a:p>
            <a:r>
              <a:rPr lang="es-ES" dirty="0"/>
              <a:t>Hoy en día, el nombre del parque se ha vuelto al de jardines botánicos.</a:t>
            </a:r>
          </a:p>
          <a:p>
            <a:r>
              <a:rPr lang="es-ES" dirty="0"/>
              <a:t>Los jardines se jactó un vaso grande acristalado con un cantero de helechos , que resultó ser muy popular entre los visitantes, ya que contó con muchas plantas tropicales de todo el mundo. Aunque el magnífico jardín de invierno fue finalmente demolido, el cantero de helechos aún permanece. </a:t>
            </a:r>
          </a:p>
        </p:txBody>
      </p:sp>
    </p:spTree>
    <p:extLst>
      <p:ext uri="{BB962C8B-B14F-4D97-AF65-F5344CB8AC3E}">
        <p14:creationId xmlns:p14="http://schemas.microsoft.com/office/powerpoint/2010/main" val="36109636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419056" cy="5493224"/>
          </a:xfrm>
        </p:spPr>
        <p:txBody>
          <a:bodyPr>
            <a:normAutofit/>
          </a:bodyPr>
          <a:lstStyle/>
          <a:p>
            <a:r>
              <a:rPr lang="es-ES" dirty="0"/>
              <a:t>El sitio del jardín de invierno todavía se puede ver en la parte frontal del invernadero de helechos de hoy, como el contorno de los restos se disponen como un jardín de flores.</a:t>
            </a:r>
          </a:p>
          <a:p>
            <a:r>
              <a:rPr lang="es-ES" dirty="0"/>
              <a:t>El Museo del Jardín Botánico fue inaugurado en 1876. Fue diseñado por los arquitectos locales Mellor y Sutton de la calle de Londres y construido por George Duxfield de Duxfield Brothers, de Southport.</a:t>
            </a:r>
          </a:p>
          <a:p>
            <a:r>
              <a:rPr lang="es-ES" dirty="0"/>
              <a:t>El famoso showman Phineas T. Barnum fue asesor en la construcción del museo, y su sombrero de copa estaba en exhibido en el museo.</a:t>
            </a:r>
          </a:p>
          <a:p>
            <a:r>
              <a:rPr lang="es-ES" dirty="0"/>
              <a:t>El funcionamiento del museo fue financiado por donaciones del público y del Consejo Sefton. Era el único museo de historia local en Sefton </a:t>
            </a:r>
          </a:p>
          <a:p>
            <a:endParaRPr lang="es-ES" dirty="0"/>
          </a:p>
        </p:txBody>
      </p:sp>
    </p:spTree>
    <p:extLst>
      <p:ext uri="{BB962C8B-B14F-4D97-AF65-F5344CB8AC3E}">
        <p14:creationId xmlns:p14="http://schemas.microsoft.com/office/powerpoint/2010/main" val="29723537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lstStyle/>
          <a:p>
            <a:r>
              <a:rPr lang="es-ES" dirty="0"/>
              <a:t>Cuando los jardines fueron cerrados en 1932, todas las colecciones se vendieron. </a:t>
            </a:r>
          </a:p>
          <a:p>
            <a:r>
              <a:rPr lang="es-ES" dirty="0"/>
              <a:t>El museo fue posteriormente reabierto por John Scoles, que partía desde cero  con una nueva colección.</a:t>
            </a:r>
          </a:p>
          <a:p>
            <a:r>
              <a:rPr lang="es-ES" dirty="0"/>
              <a:t>El museo contiene una serie de finas colecciones, muchos de las cuales han sido donadas por los residentes locales-y sus exposiciones se ocupan de la historia natural y locales incluyen el Bate Collection Cecily de Muñecas, una sala victoriana y muchos artefactos locales en materia de patrimonio de Southport. </a:t>
            </a:r>
          </a:p>
          <a:p>
            <a:r>
              <a:rPr lang="es-ES" dirty="0"/>
              <a:t>Un tema especial, y probablemente el elemento más antiguo en el museo, es la antigua canoa que fue encontrado en Martin Mere .</a:t>
            </a:r>
          </a:p>
        </p:txBody>
      </p:sp>
    </p:spTree>
    <p:extLst>
      <p:ext uri="{BB962C8B-B14F-4D97-AF65-F5344CB8AC3E}">
        <p14:creationId xmlns:p14="http://schemas.microsoft.com/office/powerpoint/2010/main" val="31503165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66387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566079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33535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91339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89"/>
            <a:ext cx="3903508" cy="337218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3508" y="-15189"/>
            <a:ext cx="5238750" cy="337218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55704"/>
            <a:ext cx="2466975" cy="1847850"/>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l="3659" t="7115" r="4074" b="8304"/>
          <a:stretch/>
        </p:blipFill>
        <p:spPr>
          <a:xfrm>
            <a:off x="0" y="5203554"/>
            <a:ext cx="2466975" cy="1654446"/>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6975" y="3356991"/>
            <a:ext cx="6677025" cy="3494387"/>
          </a:xfrm>
          <a:prstGeom prst="rect">
            <a:avLst/>
          </a:prstGeom>
        </p:spPr>
      </p:pic>
    </p:spTree>
    <p:extLst>
      <p:ext uri="{BB962C8B-B14F-4D97-AF65-F5344CB8AC3E}">
        <p14:creationId xmlns:p14="http://schemas.microsoft.com/office/powerpoint/2010/main" val="42537199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987326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9214" y="0"/>
            <a:ext cx="514478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3999213"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3999213" cy="3356992"/>
          </a:xfrm>
          <a:prstGeom prst="rect">
            <a:avLst/>
          </a:prstGeom>
        </p:spPr>
      </p:pic>
    </p:spTree>
    <p:extLst>
      <p:ext uri="{BB962C8B-B14F-4D97-AF65-F5344CB8AC3E}">
        <p14:creationId xmlns:p14="http://schemas.microsoft.com/office/powerpoint/2010/main" val="11022116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30351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8742848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64902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10" y="-387424"/>
            <a:ext cx="9124390" cy="7312659"/>
          </a:xfrm>
          <a:prstGeom prst="rect">
            <a:avLst/>
          </a:prstGeom>
        </p:spPr>
      </p:pic>
    </p:spTree>
    <p:extLst>
      <p:ext uri="{BB962C8B-B14F-4D97-AF65-F5344CB8AC3E}">
        <p14:creationId xmlns:p14="http://schemas.microsoft.com/office/powerpoint/2010/main" val="42245909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39476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850268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Harris Garden</a:t>
            </a:r>
            <a:br>
              <a:rPr lang="es-ES" dirty="0"/>
            </a:br>
            <a:endParaRPr lang="es-ES" dirty="0"/>
          </a:p>
        </p:txBody>
      </p:sp>
      <p:sp>
        <p:nvSpPr>
          <p:cNvPr id="3" name="2 Marcador de contenido"/>
          <p:cNvSpPr>
            <a:spLocks noGrp="1"/>
          </p:cNvSpPr>
          <p:nvPr>
            <p:ph idx="1"/>
          </p:nvPr>
        </p:nvSpPr>
        <p:spPr/>
        <p:txBody>
          <a:bodyPr/>
          <a:lstStyle/>
          <a:p>
            <a:r>
              <a:rPr lang="es-ES" dirty="0"/>
              <a:t>El Harris Garden es un jardín botánico en el Campus Whiteknights de la Universidad de Reading , cerca de (3,2 km) del centro de la ciudad Inglés de Reading . </a:t>
            </a:r>
          </a:p>
          <a:p>
            <a:r>
              <a:rPr lang="es-ES" dirty="0"/>
              <a:t>Fue establecido en 1972 y se expandió a su forma actual en 1988. </a:t>
            </a:r>
          </a:p>
          <a:p>
            <a:r>
              <a:rPr lang="es-ES" dirty="0"/>
              <a:t>Lleva el nombre de Profesor Tom Harris , un distinguido palaeobotanist y entusiasta jardinero. Amigos del Jardín Harris es una organización creada con el objetivo de apoyar el Jardín.</a:t>
            </a:r>
          </a:p>
        </p:txBody>
      </p:sp>
    </p:spTree>
    <p:extLst>
      <p:ext uri="{BB962C8B-B14F-4D97-AF65-F5344CB8AC3E}">
        <p14:creationId xmlns:p14="http://schemas.microsoft.com/office/powerpoint/2010/main" val="1361037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419056" cy="5781256"/>
          </a:xfrm>
        </p:spPr>
        <p:txBody>
          <a:bodyPr/>
          <a:lstStyle/>
          <a:p>
            <a:r>
              <a:rPr lang="es-ES" dirty="0"/>
              <a:t>El jardín es de unas (4,9 hectáreas) de tamaño. Dentro de esta área que abarca diversas fronteras, varios estanques y un arroyo, un jardín formal , un jardín de brezo , un prado de flores silvestres , bosques talados , y un jardín amurallado .</a:t>
            </a:r>
          </a:p>
          <a:p>
            <a:r>
              <a:rPr lang="es-ES" dirty="0"/>
              <a:t> Un jardín de demostración, en el centro del sitio se utiliza primarilty para la enseñanza de pregrado, tales como colecciones de verduras y un pequeño jardín de la fruta. </a:t>
            </a:r>
          </a:p>
          <a:p>
            <a:r>
              <a:rPr lang="es-ES" dirty="0"/>
              <a:t>Junto a los jardines, al norte hay terrenos experimentales de la universidad y  varias gamas de invernaderos .</a:t>
            </a:r>
          </a:p>
        </p:txBody>
      </p:sp>
    </p:spTree>
    <p:extLst>
      <p:ext uri="{BB962C8B-B14F-4D97-AF65-F5344CB8AC3E}">
        <p14:creationId xmlns:p14="http://schemas.microsoft.com/office/powerpoint/2010/main" val="22318602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6419056" cy="5925272"/>
          </a:xfrm>
        </p:spPr>
        <p:txBody>
          <a:bodyPr>
            <a:normAutofit/>
          </a:bodyPr>
          <a:lstStyle/>
          <a:p>
            <a:r>
              <a:rPr lang="es-ES" dirty="0"/>
              <a:t>El jardín es un punto de acceso para las mariposas y también cuenta con primulas , pensamientos y palmeras , además de ser el hogar de una colección nacional de la digital . </a:t>
            </a:r>
          </a:p>
          <a:p>
            <a:r>
              <a:rPr lang="es-ES" dirty="0"/>
              <a:t>Colecciones especiales incluyen: Amaryllidaceae , Apiaceae , Asclepiadoideae , Asteraceae , Crassulaceae , Droseraceae , Fabaceae , Fagaceae , Iridaceae , Geraniaceae , Lamiaceae , Lentibulariaceae , Liliaceae , Palmae , Pinaceae , Scrophulariaceae , Nepenthaceae , y Sarraceniaceae .</a:t>
            </a:r>
          </a:p>
          <a:p>
            <a:r>
              <a:rPr lang="es-ES" dirty="0"/>
              <a:t>El jardín se encuentra en un lugar que era originalmente el paddock hogar de "The Wilderness", un antigu casa victoriana construida en el jardín de paisaje creado entre 1798 y 1819 por George, marqués de Blandford , más tarde, el quinto duque de Marlborough. </a:t>
            </a:r>
          </a:p>
        </p:txBody>
      </p:sp>
    </p:spTree>
    <p:extLst>
      <p:ext uri="{BB962C8B-B14F-4D97-AF65-F5344CB8AC3E}">
        <p14:creationId xmlns:p14="http://schemas.microsoft.com/office/powerpoint/2010/main" val="11645138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6069288"/>
          </a:xfrm>
        </p:spPr>
        <p:txBody>
          <a:bodyPr/>
          <a:lstStyle/>
          <a:p>
            <a:r>
              <a:rPr lang="es-ES" dirty="0"/>
              <a:t>Un jardín botánico fue creado por la Universidad en 1972, cuando el Departamento de Botánica trasladó de la Universidad de Londres, sitio de carretera en el centro de Reading al nuevo campus Whiteknights. </a:t>
            </a:r>
          </a:p>
          <a:p>
            <a:r>
              <a:rPr lang="es-ES" dirty="0"/>
              <a:t>En 1987, el jardín fue rediseñado por Richard Bisgrove del Centro de Horticultura y del Paisaje en Ciencias Biológicas.</a:t>
            </a:r>
          </a:p>
          <a:p>
            <a:r>
              <a:rPr lang="es-ES" dirty="0"/>
              <a:t> Al año siguiente, se iniciaron obras de ampliación del Jardín Botánico. </a:t>
            </a:r>
          </a:p>
          <a:p>
            <a:r>
              <a:rPr lang="es-ES" dirty="0"/>
              <a:t>La responsabilidad por el mantenimiento de la Harris Garden fue trasladado de la Escuela de Ciencias Biológicas de la Dirección de Gestión de Instalaciones Motivos equipo en octubre de 2010. </a:t>
            </a:r>
          </a:p>
        </p:txBody>
      </p:sp>
    </p:spTree>
    <p:extLst>
      <p:ext uri="{BB962C8B-B14F-4D97-AF65-F5344CB8AC3E}">
        <p14:creationId xmlns:p14="http://schemas.microsoft.com/office/powerpoint/2010/main" val="40475943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normAutofit/>
          </a:bodyPr>
          <a:lstStyle/>
          <a:p>
            <a:r>
              <a:rPr lang="es-ES" dirty="0"/>
              <a:t>El jardín fue originalmente utilizado sobre todo para la enseñanza y la investigación en la Escuela de Ciencias Biológicas de la Universidad, y la escuela seguirá utilizando el jardín para una enseñanza y el trabajo práctico, pero la mayor actividad académica será ahora centrado en el jardín amurallado.</a:t>
            </a:r>
          </a:p>
          <a:p>
            <a:r>
              <a:rPr lang="es-ES" dirty="0"/>
              <a:t> Desde 2010 el Jardín ha sido objeto de profundo trabajo de desarrollo y el jardín está ahora abierto a todos con la recreación y la conservación siendo su función principal. </a:t>
            </a:r>
          </a:p>
          <a:p>
            <a:r>
              <a:rPr lang="es-ES" dirty="0"/>
              <a:t>El jardín también tiene jornadas de puertas abiertas ocasionales, en la que los jardines están abiertos al público desde las 14:00 hasta las 17:30, con la recaudación de fondos para diversas causas.</a:t>
            </a:r>
          </a:p>
          <a:p>
            <a:r>
              <a:rPr lang="es-ES" dirty="0"/>
              <a:t> En 2011, el jardín está abierto en un domingo de cada mes, de abril a octubre.</a:t>
            </a:r>
          </a:p>
        </p:txBody>
      </p:sp>
    </p:spTree>
    <p:extLst>
      <p:ext uri="{BB962C8B-B14F-4D97-AF65-F5344CB8AC3E}">
        <p14:creationId xmlns:p14="http://schemas.microsoft.com/office/powerpoint/2010/main" val="17663595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78142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199696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29658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79469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66994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69118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217758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76249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35167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17150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123417255"/>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115</TotalTime>
  <Words>2731</Words>
  <Application>Microsoft Office PowerPoint</Application>
  <PresentationFormat>Presentación en pantalla (4:3)</PresentationFormat>
  <Paragraphs>251</Paragraphs>
  <Slides>102</Slides>
  <Notes>77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102</vt:i4>
      </vt:variant>
    </vt:vector>
  </HeadingPairs>
  <TitlesOfParts>
    <vt:vector size="107" baseType="lpstr">
      <vt:lpstr>Arial</vt:lpstr>
      <vt:lpstr>Calibri</vt:lpstr>
      <vt:lpstr>Trebuchet MS</vt:lpstr>
      <vt:lpstr>Wingdings 3</vt:lpstr>
      <vt:lpstr>Faceta</vt:lpstr>
      <vt:lpstr>EUROPA.-LA VUELTA AL MUNDO EN 885 JARDINES.-JARDINES BOTANICOS DE INGLATERRA.-A</vt:lpstr>
      <vt:lpstr>Bristol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Ness Botanic Gardens.-Wirral.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Winterbourne Botanic Garden.-Birmingham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Wavertree Botanic Gardens.-Liverpool.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Southport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Harris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JARDINES.-JARDINES BOTANICOS DE INGLATERRA</dc:title>
  <dc:creator>Josep</dc:creator>
  <cp:lastModifiedBy>Usuario</cp:lastModifiedBy>
  <cp:revision>13</cp:revision>
  <dcterms:created xsi:type="dcterms:W3CDTF">2014-03-08T19:02:25Z</dcterms:created>
  <dcterms:modified xsi:type="dcterms:W3CDTF">2018-03-12T16:58:04Z</dcterms:modified>
</cp:coreProperties>
</file>