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5"/>
  </p:notesMasterIdLst>
  <p:sldIdLst>
    <p:sldId id="257" r:id="rId2"/>
    <p:sldId id="258" r:id="rId3"/>
    <p:sldId id="387" r:id="rId4"/>
    <p:sldId id="388" r:id="rId5"/>
    <p:sldId id="389" r:id="rId6"/>
    <p:sldId id="390" r:id="rId7"/>
    <p:sldId id="391" r:id="rId8"/>
    <p:sldId id="392" r:id="rId9"/>
    <p:sldId id="393" r:id="rId10"/>
    <p:sldId id="259" r:id="rId11"/>
    <p:sldId id="306" r:id="rId12"/>
    <p:sldId id="292" r:id="rId13"/>
    <p:sldId id="260" r:id="rId14"/>
    <p:sldId id="261" r:id="rId15"/>
    <p:sldId id="262" r:id="rId16"/>
    <p:sldId id="263" r:id="rId17"/>
    <p:sldId id="264" r:id="rId18"/>
    <p:sldId id="265" r:id="rId19"/>
    <p:sldId id="266" r:id="rId20"/>
    <p:sldId id="267" r:id="rId21"/>
    <p:sldId id="268" r:id="rId22"/>
    <p:sldId id="269" r:id="rId23"/>
    <p:sldId id="270" r:id="rId24"/>
    <p:sldId id="276" r:id="rId25"/>
    <p:sldId id="271" r:id="rId26"/>
    <p:sldId id="273" r:id="rId27"/>
    <p:sldId id="274" r:id="rId28"/>
    <p:sldId id="278" r:id="rId29"/>
    <p:sldId id="279" r:id="rId30"/>
    <p:sldId id="280" r:id="rId31"/>
    <p:sldId id="281" r:id="rId32"/>
    <p:sldId id="277" r:id="rId33"/>
    <p:sldId id="272" r:id="rId34"/>
    <p:sldId id="282" r:id="rId35"/>
    <p:sldId id="284" r:id="rId36"/>
    <p:sldId id="275" r:id="rId37"/>
    <p:sldId id="286" r:id="rId38"/>
    <p:sldId id="287" r:id="rId39"/>
    <p:sldId id="295" r:id="rId40"/>
    <p:sldId id="296" r:id="rId41"/>
    <p:sldId id="320" r:id="rId42"/>
    <p:sldId id="288" r:id="rId43"/>
    <p:sldId id="289" r:id="rId44"/>
    <p:sldId id="283" r:id="rId45"/>
    <p:sldId id="285" r:id="rId46"/>
    <p:sldId id="290" r:id="rId47"/>
    <p:sldId id="291" r:id="rId48"/>
    <p:sldId id="293" r:id="rId49"/>
    <p:sldId id="294" r:id="rId50"/>
    <p:sldId id="313" r:id="rId51"/>
    <p:sldId id="297" r:id="rId52"/>
    <p:sldId id="298" r:id="rId53"/>
    <p:sldId id="299" r:id="rId54"/>
    <p:sldId id="300" r:id="rId55"/>
    <p:sldId id="301" r:id="rId56"/>
    <p:sldId id="302" r:id="rId57"/>
    <p:sldId id="303" r:id="rId58"/>
    <p:sldId id="304" r:id="rId59"/>
    <p:sldId id="307" r:id="rId60"/>
    <p:sldId id="308" r:id="rId61"/>
    <p:sldId id="309" r:id="rId62"/>
    <p:sldId id="310" r:id="rId63"/>
    <p:sldId id="311" r:id="rId64"/>
    <p:sldId id="312" r:id="rId65"/>
    <p:sldId id="314" r:id="rId66"/>
    <p:sldId id="315" r:id="rId67"/>
    <p:sldId id="317" r:id="rId68"/>
    <p:sldId id="318" r:id="rId69"/>
    <p:sldId id="319" r:id="rId70"/>
    <p:sldId id="321" r:id="rId71"/>
    <p:sldId id="323" r:id="rId72"/>
    <p:sldId id="324" r:id="rId73"/>
    <p:sldId id="325" r:id="rId74"/>
    <p:sldId id="326" r:id="rId75"/>
    <p:sldId id="327" r:id="rId76"/>
    <p:sldId id="394" r:id="rId77"/>
    <p:sldId id="395" r:id="rId78"/>
    <p:sldId id="332" r:id="rId79"/>
    <p:sldId id="331" r:id="rId80"/>
    <p:sldId id="328" r:id="rId81"/>
    <p:sldId id="329" r:id="rId82"/>
    <p:sldId id="330" r:id="rId83"/>
    <p:sldId id="334" r:id="rId84"/>
    <p:sldId id="335" r:id="rId85"/>
    <p:sldId id="337" r:id="rId86"/>
    <p:sldId id="338" r:id="rId87"/>
    <p:sldId id="339" r:id="rId88"/>
    <p:sldId id="397" r:id="rId89"/>
    <p:sldId id="398" r:id="rId90"/>
    <p:sldId id="400" r:id="rId91"/>
    <p:sldId id="401" r:id="rId92"/>
    <p:sldId id="343" r:id="rId93"/>
    <p:sldId id="344" r:id="rId94"/>
    <p:sldId id="346" r:id="rId95"/>
    <p:sldId id="349" r:id="rId96"/>
    <p:sldId id="348" r:id="rId97"/>
    <p:sldId id="342" r:id="rId98"/>
    <p:sldId id="347" r:id="rId99"/>
    <p:sldId id="351" r:id="rId100"/>
    <p:sldId id="352" r:id="rId101"/>
    <p:sldId id="353" r:id="rId102"/>
    <p:sldId id="402" r:id="rId103"/>
    <p:sldId id="403" r:id="rId104"/>
    <p:sldId id="374" r:id="rId105"/>
    <p:sldId id="373" r:id="rId106"/>
    <p:sldId id="362" r:id="rId107"/>
    <p:sldId id="405" r:id="rId108"/>
    <p:sldId id="372" r:id="rId109"/>
    <p:sldId id="361" r:id="rId110"/>
    <p:sldId id="363" r:id="rId111"/>
    <p:sldId id="358" r:id="rId112"/>
    <p:sldId id="354" r:id="rId113"/>
    <p:sldId id="355" r:id="rId114"/>
    <p:sldId id="356" r:id="rId115"/>
    <p:sldId id="359" r:id="rId116"/>
    <p:sldId id="364" r:id="rId117"/>
    <p:sldId id="365" r:id="rId118"/>
    <p:sldId id="366" r:id="rId119"/>
    <p:sldId id="367" r:id="rId120"/>
    <p:sldId id="368" r:id="rId121"/>
    <p:sldId id="369" r:id="rId122"/>
    <p:sldId id="370" r:id="rId123"/>
    <p:sldId id="371" r:id="rId1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5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0CB25E-CD90-428C-B23C-FE6BFFBD1057}"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373880-CC35-446B-AD01-8B64AC0DBCC8}" type="slidenum">
              <a:rPr lang="es-ES" smtClean="0"/>
              <a:t>‹Nº›</a:t>
            </a:fld>
            <a:endParaRPr lang="es-ES" dirty="0"/>
          </a:p>
        </p:txBody>
      </p:sp>
    </p:spTree>
    <p:extLst>
      <p:ext uri="{BB962C8B-B14F-4D97-AF65-F5344CB8AC3E}">
        <p14:creationId xmlns:p14="http://schemas.microsoft.com/office/powerpoint/2010/main" val="30044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10</a:t>
            </a:fld>
            <a:endParaRPr lang="es-ES" dirty="0"/>
          </a:p>
        </p:txBody>
      </p:sp>
    </p:spTree>
    <p:extLst>
      <p:ext uri="{BB962C8B-B14F-4D97-AF65-F5344CB8AC3E}">
        <p14:creationId xmlns:p14="http://schemas.microsoft.com/office/powerpoint/2010/main" val="815029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11</a:t>
            </a:fld>
            <a:endParaRPr lang="es-ES" dirty="0"/>
          </a:p>
        </p:txBody>
      </p:sp>
    </p:spTree>
    <p:extLst>
      <p:ext uri="{BB962C8B-B14F-4D97-AF65-F5344CB8AC3E}">
        <p14:creationId xmlns:p14="http://schemas.microsoft.com/office/powerpoint/2010/main" val="3233991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12</a:t>
            </a:fld>
            <a:endParaRPr lang="es-ES" dirty="0"/>
          </a:p>
        </p:txBody>
      </p:sp>
    </p:spTree>
    <p:extLst>
      <p:ext uri="{BB962C8B-B14F-4D97-AF65-F5344CB8AC3E}">
        <p14:creationId xmlns:p14="http://schemas.microsoft.com/office/powerpoint/2010/main" val="3044338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Ogród Botaniczny Krakowie,.</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13</a:t>
            </a:fld>
            <a:endParaRPr lang="es-ES" dirty="0"/>
          </a:p>
        </p:txBody>
      </p:sp>
    </p:spTree>
    <p:extLst>
      <p:ext uri="{BB962C8B-B14F-4D97-AF65-F5344CB8AC3E}">
        <p14:creationId xmlns:p14="http://schemas.microsoft.com/office/powerpoint/2010/main" val="749551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14</a:t>
            </a:fld>
            <a:endParaRPr lang="es-ES" dirty="0"/>
          </a:p>
        </p:txBody>
      </p:sp>
    </p:spTree>
    <p:extLst>
      <p:ext uri="{BB962C8B-B14F-4D97-AF65-F5344CB8AC3E}">
        <p14:creationId xmlns:p14="http://schemas.microsoft.com/office/powerpoint/2010/main" val="976943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15</a:t>
            </a:fld>
            <a:endParaRPr lang="es-ES" dirty="0"/>
          </a:p>
        </p:txBody>
      </p:sp>
    </p:spTree>
    <p:extLst>
      <p:ext uri="{BB962C8B-B14F-4D97-AF65-F5344CB8AC3E}">
        <p14:creationId xmlns:p14="http://schemas.microsoft.com/office/powerpoint/2010/main" val="3436785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16</a:t>
            </a:fld>
            <a:endParaRPr lang="es-ES" dirty="0"/>
          </a:p>
        </p:txBody>
      </p:sp>
    </p:spTree>
    <p:extLst>
      <p:ext uri="{BB962C8B-B14F-4D97-AF65-F5344CB8AC3E}">
        <p14:creationId xmlns:p14="http://schemas.microsoft.com/office/powerpoint/2010/main" val="2626429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17</a:t>
            </a:fld>
            <a:endParaRPr lang="es-ES" dirty="0"/>
          </a:p>
        </p:txBody>
      </p:sp>
    </p:spTree>
    <p:extLst>
      <p:ext uri="{BB962C8B-B14F-4D97-AF65-F5344CB8AC3E}">
        <p14:creationId xmlns:p14="http://schemas.microsoft.com/office/powerpoint/2010/main" val="3978619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18</a:t>
            </a:fld>
            <a:endParaRPr lang="es-ES" dirty="0"/>
          </a:p>
        </p:txBody>
      </p:sp>
    </p:spTree>
    <p:extLst>
      <p:ext uri="{BB962C8B-B14F-4D97-AF65-F5344CB8AC3E}">
        <p14:creationId xmlns:p14="http://schemas.microsoft.com/office/powerpoint/2010/main" val="1058948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19</a:t>
            </a:fld>
            <a:endParaRPr lang="es-ES" dirty="0"/>
          </a:p>
        </p:txBody>
      </p:sp>
    </p:spTree>
    <p:extLst>
      <p:ext uri="{BB962C8B-B14F-4D97-AF65-F5344CB8AC3E}">
        <p14:creationId xmlns:p14="http://schemas.microsoft.com/office/powerpoint/2010/main" val="4042282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20</a:t>
            </a:fld>
            <a:endParaRPr lang="es-ES" dirty="0"/>
          </a:p>
        </p:txBody>
      </p:sp>
    </p:spTree>
    <p:extLst>
      <p:ext uri="{BB962C8B-B14F-4D97-AF65-F5344CB8AC3E}">
        <p14:creationId xmlns:p14="http://schemas.microsoft.com/office/powerpoint/2010/main" val="4131697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21</a:t>
            </a:fld>
            <a:endParaRPr lang="es-ES" dirty="0"/>
          </a:p>
        </p:txBody>
      </p:sp>
    </p:spTree>
    <p:extLst>
      <p:ext uri="{BB962C8B-B14F-4D97-AF65-F5344CB8AC3E}">
        <p14:creationId xmlns:p14="http://schemas.microsoft.com/office/powerpoint/2010/main" val="2626011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22</a:t>
            </a:fld>
            <a:endParaRPr lang="es-ES" dirty="0"/>
          </a:p>
        </p:txBody>
      </p:sp>
    </p:spTree>
    <p:extLst>
      <p:ext uri="{BB962C8B-B14F-4D97-AF65-F5344CB8AC3E}">
        <p14:creationId xmlns:p14="http://schemas.microsoft.com/office/powerpoint/2010/main" val="1236496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23</a:t>
            </a:fld>
            <a:endParaRPr lang="es-ES" dirty="0"/>
          </a:p>
        </p:txBody>
      </p:sp>
    </p:spTree>
    <p:extLst>
      <p:ext uri="{BB962C8B-B14F-4D97-AF65-F5344CB8AC3E}">
        <p14:creationId xmlns:p14="http://schemas.microsoft.com/office/powerpoint/2010/main" val="2212369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25</a:t>
            </a:fld>
            <a:endParaRPr lang="es-ES" dirty="0"/>
          </a:p>
        </p:txBody>
      </p:sp>
    </p:spTree>
    <p:extLst>
      <p:ext uri="{BB962C8B-B14F-4D97-AF65-F5344CB8AC3E}">
        <p14:creationId xmlns:p14="http://schemas.microsoft.com/office/powerpoint/2010/main" val="696342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26</a:t>
            </a:fld>
            <a:endParaRPr lang="es-ES" dirty="0"/>
          </a:p>
        </p:txBody>
      </p:sp>
    </p:spTree>
    <p:extLst>
      <p:ext uri="{BB962C8B-B14F-4D97-AF65-F5344CB8AC3E}">
        <p14:creationId xmlns:p14="http://schemas.microsoft.com/office/powerpoint/2010/main" val="2984153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27</a:t>
            </a:fld>
            <a:endParaRPr lang="es-ES" dirty="0"/>
          </a:p>
        </p:txBody>
      </p:sp>
    </p:spTree>
    <p:extLst>
      <p:ext uri="{BB962C8B-B14F-4D97-AF65-F5344CB8AC3E}">
        <p14:creationId xmlns:p14="http://schemas.microsoft.com/office/powerpoint/2010/main" val="204935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28</a:t>
            </a:fld>
            <a:endParaRPr lang="es-ES" dirty="0"/>
          </a:p>
        </p:txBody>
      </p:sp>
    </p:spTree>
    <p:extLst>
      <p:ext uri="{BB962C8B-B14F-4D97-AF65-F5344CB8AC3E}">
        <p14:creationId xmlns:p14="http://schemas.microsoft.com/office/powerpoint/2010/main" val="1744918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29</a:t>
            </a:fld>
            <a:endParaRPr lang="es-ES" dirty="0"/>
          </a:p>
        </p:txBody>
      </p:sp>
    </p:spTree>
    <p:extLst>
      <p:ext uri="{BB962C8B-B14F-4D97-AF65-F5344CB8AC3E}">
        <p14:creationId xmlns:p14="http://schemas.microsoft.com/office/powerpoint/2010/main" val="1297886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30</a:t>
            </a:fld>
            <a:endParaRPr lang="es-ES" dirty="0"/>
          </a:p>
        </p:txBody>
      </p:sp>
    </p:spTree>
    <p:extLst>
      <p:ext uri="{BB962C8B-B14F-4D97-AF65-F5344CB8AC3E}">
        <p14:creationId xmlns:p14="http://schemas.microsoft.com/office/powerpoint/2010/main" val="4230193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31</a:t>
            </a:fld>
            <a:endParaRPr lang="es-ES" dirty="0"/>
          </a:p>
        </p:txBody>
      </p:sp>
    </p:spTree>
    <p:extLst>
      <p:ext uri="{BB962C8B-B14F-4D97-AF65-F5344CB8AC3E}">
        <p14:creationId xmlns:p14="http://schemas.microsoft.com/office/powerpoint/2010/main" val="15635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32</a:t>
            </a:fld>
            <a:endParaRPr lang="es-ES" dirty="0"/>
          </a:p>
        </p:txBody>
      </p:sp>
    </p:spTree>
    <p:extLst>
      <p:ext uri="{BB962C8B-B14F-4D97-AF65-F5344CB8AC3E}">
        <p14:creationId xmlns:p14="http://schemas.microsoft.com/office/powerpoint/2010/main" val="3762155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33</a:t>
            </a:fld>
            <a:endParaRPr lang="es-ES" dirty="0"/>
          </a:p>
        </p:txBody>
      </p:sp>
    </p:spTree>
    <p:extLst>
      <p:ext uri="{BB962C8B-B14F-4D97-AF65-F5344CB8AC3E}">
        <p14:creationId xmlns:p14="http://schemas.microsoft.com/office/powerpoint/2010/main" val="552849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34</a:t>
            </a:fld>
            <a:endParaRPr lang="es-ES" dirty="0"/>
          </a:p>
        </p:txBody>
      </p:sp>
    </p:spTree>
    <p:extLst>
      <p:ext uri="{BB962C8B-B14F-4D97-AF65-F5344CB8AC3E}">
        <p14:creationId xmlns:p14="http://schemas.microsoft.com/office/powerpoint/2010/main" val="3336734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35</a:t>
            </a:fld>
            <a:endParaRPr lang="es-ES" dirty="0"/>
          </a:p>
        </p:txBody>
      </p:sp>
    </p:spTree>
    <p:extLst>
      <p:ext uri="{BB962C8B-B14F-4D97-AF65-F5344CB8AC3E}">
        <p14:creationId xmlns:p14="http://schemas.microsoft.com/office/powerpoint/2010/main" val="4170983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36</a:t>
            </a:fld>
            <a:endParaRPr lang="es-ES" dirty="0"/>
          </a:p>
        </p:txBody>
      </p:sp>
    </p:spTree>
    <p:extLst>
      <p:ext uri="{BB962C8B-B14F-4D97-AF65-F5344CB8AC3E}">
        <p14:creationId xmlns:p14="http://schemas.microsoft.com/office/powerpoint/2010/main" val="3448604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37</a:t>
            </a:fld>
            <a:endParaRPr lang="es-ES" dirty="0"/>
          </a:p>
        </p:txBody>
      </p:sp>
    </p:spTree>
    <p:extLst>
      <p:ext uri="{BB962C8B-B14F-4D97-AF65-F5344CB8AC3E}">
        <p14:creationId xmlns:p14="http://schemas.microsoft.com/office/powerpoint/2010/main" val="36154718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38</a:t>
            </a:fld>
            <a:endParaRPr lang="es-ES" dirty="0"/>
          </a:p>
        </p:txBody>
      </p:sp>
    </p:spTree>
    <p:extLst>
      <p:ext uri="{BB962C8B-B14F-4D97-AF65-F5344CB8AC3E}">
        <p14:creationId xmlns:p14="http://schemas.microsoft.com/office/powerpoint/2010/main" val="2749931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39</a:t>
            </a:fld>
            <a:endParaRPr lang="es-ES" dirty="0"/>
          </a:p>
        </p:txBody>
      </p:sp>
    </p:spTree>
    <p:extLst>
      <p:ext uri="{BB962C8B-B14F-4D97-AF65-F5344CB8AC3E}">
        <p14:creationId xmlns:p14="http://schemas.microsoft.com/office/powerpoint/2010/main" val="38928890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40</a:t>
            </a:fld>
            <a:endParaRPr lang="es-ES" dirty="0"/>
          </a:p>
        </p:txBody>
      </p:sp>
    </p:spTree>
    <p:extLst>
      <p:ext uri="{BB962C8B-B14F-4D97-AF65-F5344CB8AC3E}">
        <p14:creationId xmlns:p14="http://schemas.microsoft.com/office/powerpoint/2010/main" val="36119339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41</a:t>
            </a:fld>
            <a:endParaRPr lang="es-ES" dirty="0"/>
          </a:p>
        </p:txBody>
      </p:sp>
    </p:spTree>
    <p:extLst>
      <p:ext uri="{BB962C8B-B14F-4D97-AF65-F5344CB8AC3E}">
        <p14:creationId xmlns:p14="http://schemas.microsoft.com/office/powerpoint/2010/main" val="13684652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42</a:t>
            </a:fld>
            <a:endParaRPr lang="es-ES" dirty="0"/>
          </a:p>
        </p:txBody>
      </p:sp>
    </p:spTree>
    <p:extLst>
      <p:ext uri="{BB962C8B-B14F-4D97-AF65-F5344CB8AC3E}">
        <p14:creationId xmlns:p14="http://schemas.microsoft.com/office/powerpoint/2010/main" val="11076244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43</a:t>
            </a:fld>
            <a:endParaRPr lang="es-ES" dirty="0"/>
          </a:p>
        </p:txBody>
      </p:sp>
    </p:spTree>
    <p:extLst>
      <p:ext uri="{BB962C8B-B14F-4D97-AF65-F5344CB8AC3E}">
        <p14:creationId xmlns:p14="http://schemas.microsoft.com/office/powerpoint/2010/main" val="30670150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44</a:t>
            </a:fld>
            <a:endParaRPr lang="es-ES" dirty="0"/>
          </a:p>
        </p:txBody>
      </p:sp>
    </p:spTree>
    <p:extLst>
      <p:ext uri="{BB962C8B-B14F-4D97-AF65-F5344CB8AC3E}">
        <p14:creationId xmlns:p14="http://schemas.microsoft.com/office/powerpoint/2010/main" val="6132791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45</a:t>
            </a:fld>
            <a:endParaRPr lang="es-ES" dirty="0"/>
          </a:p>
        </p:txBody>
      </p:sp>
    </p:spTree>
    <p:extLst>
      <p:ext uri="{BB962C8B-B14F-4D97-AF65-F5344CB8AC3E}">
        <p14:creationId xmlns:p14="http://schemas.microsoft.com/office/powerpoint/2010/main" val="38101077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46</a:t>
            </a:fld>
            <a:endParaRPr lang="es-ES" dirty="0"/>
          </a:p>
        </p:txBody>
      </p:sp>
    </p:spTree>
    <p:extLst>
      <p:ext uri="{BB962C8B-B14F-4D97-AF65-F5344CB8AC3E}">
        <p14:creationId xmlns:p14="http://schemas.microsoft.com/office/powerpoint/2010/main" val="12085197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47</a:t>
            </a:fld>
            <a:endParaRPr lang="es-ES" dirty="0"/>
          </a:p>
        </p:txBody>
      </p:sp>
    </p:spTree>
    <p:extLst>
      <p:ext uri="{BB962C8B-B14F-4D97-AF65-F5344CB8AC3E}">
        <p14:creationId xmlns:p14="http://schemas.microsoft.com/office/powerpoint/2010/main" val="3826569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48</a:t>
            </a:fld>
            <a:endParaRPr lang="es-ES" dirty="0"/>
          </a:p>
        </p:txBody>
      </p:sp>
    </p:spTree>
    <p:extLst>
      <p:ext uri="{BB962C8B-B14F-4D97-AF65-F5344CB8AC3E}">
        <p14:creationId xmlns:p14="http://schemas.microsoft.com/office/powerpoint/2010/main" val="23591422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49</a:t>
            </a:fld>
            <a:endParaRPr lang="es-ES" dirty="0"/>
          </a:p>
        </p:txBody>
      </p:sp>
    </p:spTree>
    <p:extLst>
      <p:ext uri="{BB962C8B-B14F-4D97-AF65-F5344CB8AC3E}">
        <p14:creationId xmlns:p14="http://schemas.microsoft.com/office/powerpoint/2010/main" val="37653078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50</a:t>
            </a:fld>
            <a:endParaRPr lang="es-ES" dirty="0"/>
          </a:p>
        </p:txBody>
      </p:sp>
    </p:spTree>
    <p:extLst>
      <p:ext uri="{BB962C8B-B14F-4D97-AF65-F5344CB8AC3E}">
        <p14:creationId xmlns:p14="http://schemas.microsoft.com/office/powerpoint/2010/main" val="42768962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51</a:t>
            </a:fld>
            <a:endParaRPr lang="es-ES" dirty="0"/>
          </a:p>
        </p:txBody>
      </p:sp>
    </p:spTree>
    <p:extLst>
      <p:ext uri="{BB962C8B-B14F-4D97-AF65-F5344CB8AC3E}">
        <p14:creationId xmlns:p14="http://schemas.microsoft.com/office/powerpoint/2010/main" val="35888554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52</a:t>
            </a:fld>
            <a:endParaRPr lang="es-ES" dirty="0"/>
          </a:p>
        </p:txBody>
      </p:sp>
    </p:spTree>
    <p:extLst>
      <p:ext uri="{BB962C8B-B14F-4D97-AF65-F5344CB8AC3E}">
        <p14:creationId xmlns:p14="http://schemas.microsoft.com/office/powerpoint/2010/main" val="30587235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53</a:t>
            </a:fld>
            <a:endParaRPr lang="es-ES" dirty="0"/>
          </a:p>
        </p:txBody>
      </p:sp>
    </p:spTree>
    <p:extLst>
      <p:ext uri="{BB962C8B-B14F-4D97-AF65-F5344CB8AC3E}">
        <p14:creationId xmlns:p14="http://schemas.microsoft.com/office/powerpoint/2010/main" val="7488692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54</a:t>
            </a:fld>
            <a:endParaRPr lang="es-ES" dirty="0"/>
          </a:p>
        </p:txBody>
      </p:sp>
    </p:spTree>
    <p:extLst>
      <p:ext uri="{BB962C8B-B14F-4D97-AF65-F5344CB8AC3E}">
        <p14:creationId xmlns:p14="http://schemas.microsoft.com/office/powerpoint/2010/main" val="15995375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55</a:t>
            </a:fld>
            <a:endParaRPr lang="es-ES" dirty="0"/>
          </a:p>
        </p:txBody>
      </p:sp>
    </p:spTree>
    <p:extLst>
      <p:ext uri="{BB962C8B-B14F-4D97-AF65-F5344CB8AC3E}">
        <p14:creationId xmlns:p14="http://schemas.microsoft.com/office/powerpoint/2010/main" val="23693853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56</a:t>
            </a:fld>
            <a:endParaRPr lang="es-ES" dirty="0"/>
          </a:p>
        </p:txBody>
      </p:sp>
    </p:spTree>
    <p:extLst>
      <p:ext uri="{BB962C8B-B14F-4D97-AF65-F5344CB8AC3E}">
        <p14:creationId xmlns:p14="http://schemas.microsoft.com/office/powerpoint/2010/main" val="4239875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57</a:t>
            </a:fld>
            <a:endParaRPr lang="es-ES" dirty="0"/>
          </a:p>
        </p:txBody>
      </p:sp>
    </p:spTree>
    <p:extLst>
      <p:ext uri="{BB962C8B-B14F-4D97-AF65-F5344CB8AC3E}">
        <p14:creationId xmlns:p14="http://schemas.microsoft.com/office/powerpoint/2010/main" val="19088550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58</a:t>
            </a:fld>
            <a:endParaRPr lang="es-ES" dirty="0"/>
          </a:p>
        </p:txBody>
      </p:sp>
    </p:spTree>
    <p:extLst>
      <p:ext uri="{BB962C8B-B14F-4D97-AF65-F5344CB8AC3E}">
        <p14:creationId xmlns:p14="http://schemas.microsoft.com/office/powerpoint/2010/main" val="3332667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59</a:t>
            </a:fld>
            <a:endParaRPr lang="es-ES" dirty="0"/>
          </a:p>
        </p:txBody>
      </p:sp>
    </p:spTree>
    <p:extLst>
      <p:ext uri="{BB962C8B-B14F-4D97-AF65-F5344CB8AC3E}">
        <p14:creationId xmlns:p14="http://schemas.microsoft.com/office/powerpoint/2010/main" val="8422966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60</a:t>
            </a:fld>
            <a:endParaRPr lang="es-ES" dirty="0"/>
          </a:p>
        </p:txBody>
      </p:sp>
    </p:spTree>
    <p:extLst>
      <p:ext uri="{BB962C8B-B14F-4D97-AF65-F5344CB8AC3E}">
        <p14:creationId xmlns:p14="http://schemas.microsoft.com/office/powerpoint/2010/main" val="42941957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rPr>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61</a:t>
            </a:fld>
            <a:endParaRPr lang="es-ES" dirty="0"/>
          </a:p>
        </p:txBody>
      </p:sp>
    </p:spTree>
    <p:extLst>
      <p:ext uri="{BB962C8B-B14F-4D97-AF65-F5344CB8AC3E}">
        <p14:creationId xmlns:p14="http://schemas.microsoft.com/office/powerpoint/2010/main" val="27929700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62</a:t>
            </a:fld>
            <a:endParaRPr lang="es-ES" dirty="0"/>
          </a:p>
        </p:txBody>
      </p:sp>
    </p:spTree>
    <p:extLst>
      <p:ext uri="{BB962C8B-B14F-4D97-AF65-F5344CB8AC3E}">
        <p14:creationId xmlns:p14="http://schemas.microsoft.com/office/powerpoint/2010/main" val="24609511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63</a:t>
            </a:fld>
            <a:endParaRPr lang="es-ES" dirty="0"/>
          </a:p>
        </p:txBody>
      </p:sp>
    </p:spTree>
    <p:extLst>
      <p:ext uri="{BB962C8B-B14F-4D97-AF65-F5344CB8AC3E}">
        <p14:creationId xmlns:p14="http://schemas.microsoft.com/office/powerpoint/2010/main" val="22982954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64</a:t>
            </a:fld>
            <a:endParaRPr lang="es-ES" dirty="0"/>
          </a:p>
        </p:txBody>
      </p:sp>
    </p:spTree>
    <p:extLst>
      <p:ext uri="{BB962C8B-B14F-4D97-AF65-F5344CB8AC3E}">
        <p14:creationId xmlns:p14="http://schemas.microsoft.com/office/powerpoint/2010/main" val="39673101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65</a:t>
            </a:fld>
            <a:endParaRPr lang="es-ES" dirty="0"/>
          </a:p>
        </p:txBody>
      </p:sp>
    </p:spTree>
    <p:extLst>
      <p:ext uri="{BB962C8B-B14F-4D97-AF65-F5344CB8AC3E}">
        <p14:creationId xmlns:p14="http://schemas.microsoft.com/office/powerpoint/2010/main" val="13586659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66</a:t>
            </a:fld>
            <a:endParaRPr lang="es-ES" dirty="0"/>
          </a:p>
        </p:txBody>
      </p:sp>
    </p:spTree>
    <p:extLst>
      <p:ext uri="{BB962C8B-B14F-4D97-AF65-F5344CB8AC3E}">
        <p14:creationId xmlns:p14="http://schemas.microsoft.com/office/powerpoint/2010/main" val="12307390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67</a:t>
            </a:fld>
            <a:endParaRPr lang="es-ES" dirty="0"/>
          </a:p>
        </p:txBody>
      </p:sp>
    </p:spTree>
    <p:extLst>
      <p:ext uri="{BB962C8B-B14F-4D97-AF65-F5344CB8AC3E}">
        <p14:creationId xmlns:p14="http://schemas.microsoft.com/office/powerpoint/2010/main" val="9461466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68</a:t>
            </a:fld>
            <a:endParaRPr lang="es-ES" dirty="0"/>
          </a:p>
        </p:txBody>
      </p:sp>
    </p:spTree>
    <p:extLst>
      <p:ext uri="{BB962C8B-B14F-4D97-AF65-F5344CB8AC3E}">
        <p14:creationId xmlns:p14="http://schemas.microsoft.com/office/powerpoint/2010/main" val="11802917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69</a:t>
            </a:fld>
            <a:endParaRPr lang="es-ES" dirty="0"/>
          </a:p>
        </p:txBody>
      </p:sp>
    </p:spTree>
    <p:extLst>
      <p:ext uri="{BB962C8B-B14F-4D97-AF65-F5344CB8AC3E}">
        <p14:creationId xmlns:p14="http://schemas.microsoft.com/office/powerpoint/2010/main" val="42460757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70</a:t>
            </a:fld>
            <a:endParaRPr lang="es-ES" dirty="0"/>
          </a:p>
        </p:txBody>
      </p:sp>
    </p:spTree>
    <p:extLst>
      <p:ext uri="{BB962C8B-B14F-4D97-AF65-F5344CB8AC3E}">
        <p14:creationId xmlns:p14="http://schemas.microsoft.com/office/powerpoint/2010/main" val="32374331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71</a:t>
            </a:fld>
            <a:endParaRPr lang="es-ES" dirty="0"/>
          </a:p>
        </p:txBody>
      </p:sp>
    </p:spTree>
    <p:extLst>
      <p:ext uri="{BB962C8B-B14F-4D97-AF65-F5344CB8AC3E}">
        <p14:creationId xmlns:p14="http://schemas.microsoft.com/office/powerpoint/2010/main" val="9310390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72</a:t>
            </a:fld>
            <a:endParaRPr lang="es-ES" dirty="0"/>
          </a:p>
        </p:txBody>
      </p:sp>
    </p:spTree>
    <p:extLst>
      <p:ext uri="{BB962C8B-B14F-4D97-AF65-F5344CB8AC3E}">
        <p14:creationId xmlns:p14="http://schemas.microsoft.com/office/powerpoint/2010/main" val="13128151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Ogród Botaniczny Krakowie,.</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73</a:t>
            </a:fld>
            <a:endParaRPr lang="es-ES" dirty="0"/>
          </a:p>
        </p:txBody>
      </p:sp>
    </p:spTree>
    <p:extLst>
      <p:ext uri="{BB962C8B-B14F-4D97-AF65-F5344CB8AC3E}">
        <p14:creationId xmlns:p14="http://schemas.microsoft.com/office/powerpoint/2010/main" val="14563601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University.-Krakovia</a:t>
            </a:r>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78</a:t>
            </a:fld>
            <a:endParaRPr lang="es-ES" dirty="0"/>
          </a:p>
        </p:txBody>
      </p:sp>
    </p:spTree>
    <p:extLst>
      <p:ext uri="{BB962C8B-B14F-4D97-AF65-F5344CB8AC3E}">
        <p14:creationId xmlns:p14="http://schemas.microsoft.com/office/powerpoint/2010/main" val="27960243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University.-Krakovia</a:t>
            </a:r>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79</a:t>
            </a:fld>
            <a:endParaRPr lang="es-ES" dirty="0"/>
          </a:p>
        </p:txBody>
      </p:sp>
    </p:spTree>
    <p:extLst>
      <p:ext uri="{BB962C8B-B14F-4D97-AF65-F5344CB8AC3E}">
        <p14:creationId xmlns:p14="http://schemas.microsoft.com/office/powerpoint/2010/main" val="37718618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University.-Krakovia</a:t>
            </a:r>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80</a:t>
            </a:fld>
            <a:endParaRPr lang="es-ES" dirty="0"/>
          </a:p>
        </p:txBody>
      </p:sp>
    </p:spTree>
    <p:extLst>
      <p:ext uri="{BB962C8B-B14F-4D97-AF65-F5344CB8AC3E}">
        <p14:creationId xmlns:p14="http://schemas.microsoft.com/office/powerpoint/2010/main" val="26108731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University.-Krakovia</a:t>
            </a:r>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81</a:t>
            </a:fld>
            <a:endParaRPr lang="es-ES" dirty="0"/>
          </a:p>
        </p:txBody>
      </p:sp>
    </p:spTree>
    <p:extLst>
      <p:ext uri="{BB962C8B-B14F-4D97-AF65-F5344CB8AC3E}">
        <p14:creationId xmlns:p14="http://schemas.microsoft.com/office/powerpoint/2010/main" val="29384287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University.-Krakovia</a:t>
            </a:r>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82</a:t>
            </a:fld>
            <a:endParaRPr lang="es-ES" dirty="0"/>
          </a:p>
        </p:txBody>
      </p:sp>
    </p:spTree>
    <p:extLst>
      <p:ext uri="{BB962C8B-B14F-4D97-AF65-F5344CB8AC3E}">
        <p14:creationId xmlns:p14="http://schemas.microsoft.com/office/powerpoint/2010/main" val="5709328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University.-Krakovia</a:t>
            </a:r>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83</a:t>
            </a:fld>
            <a:endParaRPr lang="es-ES" dirty="0"/>
          </a:p>
        </p:txBody>
      </p:sp>
    </p:spTree>
    <p:extLst>
      <p:ext uri="{BB962C8B-B14F-4D97-AF65-F5344CB8AC3E}">
        <p14:creationId xmlns:p14="http://schemas.microsoft.com/office/powerpoint/2010/main" val="16860740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University.-Krakovia</a:t>
            </a:r>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84</a:t>
            </a:fld>
            <a:endParaRPr lang="es-ES" dirty="0"/>
          </a:p>
        </p:txBody>
      </p:sp>
    </p:spTree>
    <p:extLst>
      <p:ext uri="{BB962C8B-B14F-4D97-AF65-F5344CB8AC3E}">
        <p14:creationId xmlns:p14="http://schemas.microsoft.com/office/powerpoint/2010/main" val="8253361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University.-Krakovia</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85</a:t>
            </a:fld>
            <a:endParaRPr lang="es-ES" dirty="0"/>
          </a:p>
        </p:txBody>
      </p:sp>
    </p:spTree>
    <p:extLst>
      <p:ext uri="{BB962C8B-B14F-4D97-AF65-F5344CB8AC3E}">
        <p14:creationId xmlns:p14="http://schemas.microsoft.com/office/powerpoint/2010/main" val="2541852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University.-Krakovia</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86</a:t>
            </a:fld>
            <a:endParaRPr lang="es-ES" dirty="0"/>
          </a:p>
        </p:txBody>
      </p:sp>
    </p:spTree>
    <p:extLst>
      <p:ext uri="{BB962C8B-B14F-4D97-AF65-F5344CB8AC3E}">
        <p14:creationId xmlns:p14="http://schemas.microsoft.com/office/powerpoint/2010/main" val="8169277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Saint Petersburg Botanical Garden</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92</a:t>
            </a:fld>
            <a:endParaRPr lang="es-ES" dirty="0"/>
          </a:p>
        </p:txBody>
      </p:sp>
    </p:spTree>
    <p:extLst>
      <p:ext uri="{BB962C8B-B14F-4D97-AF65-F5344CB8AC3E}">
        <p14:creationId xmlns:p14="http://schemas.microsoft.com/office/powerpoint/2010/main" val="14840081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Saint Petersburg Botanical Garden</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93</a:t>
            </a:fld>
            <a:endParaRPr lang="es-ES" dirty="0"/>
          </a:p>
        </p:txBody>
      </p:sp>
    </p:spTree>
    <p:extLst>
      <p:ext uri="{BB962C8B-B14F-4D97-AF65-F5344CB8AC3E}">
        <p14:creationId xmlns:p14="http://schemas.microsoft.com/office/powerpoint/2010/main" val="38724505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Saint Petersburg Botanical Garden</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94</a:t>
            </a:fld>
            <a:endParaRPr lang="es-ES" dirty="0"/>
          </a:p>
        </p:txBody>
      </p:sp>
    </p:spTree>
    <p:extLst>
      <p:ext uri="{BB962C8B-B14F-4D97-AF65-F5344CB8AC3E}">
        <p14:creationId xmlns:p14="http://schemas.microsoft.com/office/powerpoint/2010/main" val="26696313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Saint Petersburg Botanical Garden</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95</a:t>
            </a:fld>
            <a:endParaRPr lang="es-ES" dirty="0"/>
          </a:p>
        </p:txBody>
      </p:sp>
    </p:spTree>
    <p:extLst>
      <p:ext uri="{BB962C8B-B14F-4D97-AF65-F5344CB8AC3E}">
        <p14:creationId xmlns:p14="http://schemas.microsoft.com/office/powerpoint/2010/main" val="28327530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Saint Petersburg Botanical Garden</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96</a:t>
            </a:fld>
            <a:endParaRPr lang="es-ES" dirty="0"/>
          </a:p>
        </p:txBody>
      </p:sp>
    </p:spTree>
    <p:extLst>
      <p:ext uri="{BB962C8B-B14F-4D97-AF65-F5344CB8AC3E}">
        <p14:creationId xmlns:p14="http://schemas.microsoft.com/office/powerpoint/2010/main" val="34393842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Saint Petersburg Botanical Garden.-Allium_moly,_</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97</a:t>
            </a:fld>
            <a:endParaRPr lang="es-ES" dirty="0"/>
          </a:p>
        </p:txBody>
      </p:sp>
    </p:spTree>
    <p:extLst>
      <p:ext uri="{BB962C8B-B14F-4D97-AF65-F5344CB8AC3E}">
        <p14:creationId xmlns:p14="http://schemas.microsoft.com/office/powerpoint/2010/main" val="15894565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Saint Petersburg Botanical Garden</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98</a:t>
            </a:fld>
            <a:endParaRPr lang="es-ES" dirty="0"/>
          </a:p>
        </p:txBody>
      </p:sp>
    </p:spTree>
    <p:extLst>
      <p:ext uri="{BB962C8B-B14F-4D97-AF65-F5344CB8AC3E}">
        <p14:creationId xmlns:p14="http://schemas.microsoft.com/office/powerpoint/2010/main" val="19648512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Saint Petersburg Botanical Garden</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99</a:t>
            </a:fld>
            <a:endParaRPr lang="es-ES" dirty="0"/>
          </a:p>
        </p:txBody>
      </p:sp>
    </p:spTree>
    <p:extLst>
      <p:ext uri="{BB962C8B-B14F-4D97-AF65-F5344CB8AC3E}">
        <p14:creationId xmlns:p14="http://schemas.microsoft.com/office/powerpoint/2010/main" val="799060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Saint Petersburg Botanical Garden</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100</a:t>
            </a:fld>
            <a:endParaRPr lang="es-ES" dirty="0"/>
          </a:p>
        </p:txBody>
      </p:sp>
    </p:spTree>
    <p:extLst>
      <p:ext uri="{BB962C8B-B14F-4D97-AF65-F5344CB8AC3E}">
        <p14:creationId xmlns:p14="http://schemas.microsoft.com/office/powerpoint/2010/main" val="42083101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104</a:t>
            </a:fld>
            <a:endParaRPr lang="es-ES" dirty="0"/>
          </a:p>
        </p:txBody>
      </p:sp>
    </p:spTree>
    <p:extLst>
      <p:ext uri="{BB962C8B-B14F-4D97-AF65-F5344CB8AC3E}">
        <p14:creationId xmlns:p14="http://schemas.microsoft.com/office/powerpoint/2010/main" val="35632015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105</a:t>
            </a:fld>
            <a:endParaRPr lang="es-ES" dirty="0"/>
          </a:p>
        </p:txBody>
      </p:sp>
    </p:spTree>
    <p:extLst>
      <p:ext uri="{BB962C8B-B14F-4D97-AF65-F5344CB8AC3E}">
        <p14:creationId xmlns:p14="http://schemas.microsoft.com/office/powerpoint/2010/main" val="224979301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107</a:t>
            </a:fld>
            <a:endParaRPr lang="es-ES" dirty="0"/>
          </a:p>
        </p:txBody>
      </p:sp>
    </p:spTree>
    <p:extLst>
      <p:ext uri="{BB962C8B-B14F-4D97-AF65-F5344CB8AC3E}">
        <p14:creationId xmlns:p14="http://schemas.microsoft.com/office/powerpoint/2010/main" val="19623394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108</a:t>
            </a:fld>
            <a:endParaRPr lang="es-ES" dirty="0"/>
          </a:p>
        </p:txBody>
      </p:sp>
    </p:spTree>
    <p:extLst>
      <p:ext uri="{BB962C8B-B14F-4D97-AF65-F5344CB8AC3E}">
        <p14:creationId xmlns:p14="http://schemas.microsoft.com/office/powerpoint/2010/main" val="40998308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109</a:t>
            </a:fld>
            <a:endParaRPr lang="es-ES" dirty="0"/>
          </a:p>
        </p:txBody>
      </p:sp>
    </p:spTree>
    <p:extLst>
      <p:ext uri="{BB962C8B-B14F-4D97-AF65-F5344CB8AC3E}">
        <p14:creationId xmlns:p14="http://schemas.microsoft.com/office/powerpoint/2010/main" val="42800463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110</a:t>
            </a:fld>
            <a:endParaRPr lang="es-ES" dirty="0"/>
          </a:p>
        </p:txBody>
      </p:sp>
    </p:spTree>
    <p:extLst>
      <p:ext uri="{BB962C8B-B14F-4D97-AF65-F5344CB8AC3E}">
        <p14:creationId xmlns:p14="http://schemas.microsoft.com/office/powerpoint/2010/main" val="35796125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111</a:t>
            </a:fld>
            <a:endParaRPr lang="es-ES" dirty="0"/>
          </a:p>
        </p:txBody>
      </p:sp>
    </p:spTree>
    <p:extLst>
      <p:ext uri="{BB962C8B-B14F-4D97-AF65-F5344CB8AC3E}">
        <p14:creationId xmlns:p14="http://schemas.microsoft.com/office/powerpoint/2010/main" val="31767558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113</a:t>
            </a:fld>
            <a:endParaRPr lang="es-ES" dirty="0"/>
          </a:p>
        </p:txBody>
      </p:sp>
    </p:spTree>
    <p:extLst>
      <p:ext uri="{BB962C8B-B14F-4D97-AF65-F5344CB8AC3E}">
        <p14:creationId xmlns:p14="http://schemas.microsoft.com/office/powerpoint/2010/main" val="37789461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114</a:t>
            </a:fld>
            <a:endParaRPr lang="es-ES" dirty="0"/>
          </a:p>
        </p:txBody>
      </p:sp>
    </p:spTree>
    <p:extLst>
      <p:ext uri="{BB962C8B-B14F-4D97-AF65-F5344CB8AC3E}">
        <p14:creationId xmlns:p14="http://schemas.microsoft.com/office/powerpoint/2010/main" val="206090703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115</a:t>
            </a:fld>
            <a:endParaRPr lang="es-ES" dirty="0"/>
          </a:p>
        </p:txBody>
      </p:sp>
    </p:spTree>
    <p:extLst>
      <p:ext uri="{BB962C8B-B14F-4D97-AF65-F5344CB8AC3E}">
        <p14:creationId xmlns:p14="http://schemas.microsoft.com/office/powerpoint/2010/main" val="41247378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117</a:t>
            </a:fld>
            <a:endParaRPr lang="es-ES" dirty="0"/>
          </a:p>
        </p:txBody>
      </p:sp>
    </p:spTree>
    <p:extLst>
      <p:ext uri="{BB962C8B-B14F-4D97-AF65-F5344CB8AC3E}">
        <p14:creationId xmlns:p14="http://schemas.microsoft.com/office/powerpoint/2010/main" val="27024471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118</a:t>
            </a:fld>
            <a:endParaRPr lang="es-ES" dirty="0"/>
          </a:p>
        </p:txBody>
      </p:sp>
    </p:spTree>
    <p:extLst>
      <p:ext uri="{BB962C8B-B14F-4D97-AF65-F5344CB8AC3E}">
        <p14:creationId xmlns:p14="http://schemas.microsoft.com/office/powerpoint/2010/main" val="366122534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a:p>
            <a:endParaRPr lang="es-ES" dirty="0"/>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119</a:t>
            </a:fld>
            <a:endParaRPr lang="es-ES" dirty="0"/>
          </a:p>
        </p:txBody>
      </p:sp>
    </p:spTree>
    <p:extLst>
      <p:ext uri="{BB962C8B-B14F-4D97-AF65-F5344CB8AC3E}">
        <p14:creationId xmlns:p14="http://schemas.microsoft.com/office/powerpoint/2010/main" val="221359433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120</a:t>
            </a:fld>
            <a:endParaRPr lang="es-ES" dirty="0"/>
          </a:p>
        </p:txBody>
      </p:sp>
    </p:spTree>
    <p:extLst>
      <p:ext uri="{BB962C8B-B14F-4D97-AF65-F5344CB8AC3E}">
        <p14:creationId xmlns:p14="http://schemas.microsoft.com/office/powerpoint/2010/main" val="304139824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121</a:t>
            </a:fld>
            <a:endParaRPr lang="es-ES" dirty="0"/>
          </a:p>
        </p:txBody>
      </p:sp>
    </p:spTree>
    <p:extLst>
      <p:ext uri="{BB962C8B-B14F-4D97-AF65-F5344CB8AC3E}">
        <p14:creationId xmlns:p14="http://schemas.microsoft.com/office/powerpoint/2010/main" val="420565631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122</a:t>
            </a:fld>
            <a:endParaRPr lang="es-ES" dirty="0"/>
          </a:p>
        </p:txBody>
      </p:sp>
    </p:spTree>
    <p:extLst>
      <p:ext uri="{BB962C8B-B14F-4D97-AF65-F5344CB8AC3E}">
        <p14:creationId xmlns:p14="http://schemas.microsoft.com/office/powerpoint/2010/main" val="601204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Tallinn Botanic Garden.-Estonia.-</a:t>
            </a:r>
          </a:p>
        </p:txBody>
      </p:sp>
      <p:sp>
        <p:nvSpPr>
          <p:cNvPr id="4" name="3 Marcador de número de diapositiva"/>
          <p:cNvSpPr>
            <a:spLocks noGrp="1"/>
          </p:cNvSpPr>
          <p:nvPr>
            <p:ph type="sldNum" sz="quarter" idx="10"/>
          </p:nvPr>
        </p:nvSpPr>
        <p:spPr/>
        <p:txBody>
          <a:bodyPr/>
          <a:lstStyle/>
          <a:p>
            <a:fld id="{75373880-CC35-446B-AD01-8B64AC0DBCC8}" type="slidenum">
              <a:rPr lang="es-ES" smtClean="0"/>
              <a:t>123</a:t>
            </a:fld>
            <a:endParaRPr lang="es-ES" dirty="0"/>
          </a:p>
        </p:txBody>
      </p:sp>
    </p:spTree>
    <p:extLst>
      <p:ext uri="{BB962C8B-B14F-4D97-AF65-F5344CB8AC3E}">
        <p14:creationId xmlns:p14="http://schemas.microsoft.com/office/powerpoint/2010/main" val="1885848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19731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20436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0915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44932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8" name="Footer Placeholder 7"/>
          <p:cNvSpPr>
            <a:spLocks noGrp="1"/>
          </p:cNvSpPr>
          <p:nvPr>
            <p:ph type="ftr" sz="quarter" idx="11"/>
          </p:nvPr>
        </p:nvSpPr>
        <p:spPr/>
        <p:txBody>
          <a:bodyPr/>
          <a:lstStyle/>
          <a:p>
            <a:endParaRPr lang="en-US" dirty="0">
              <a:solidFill>
                <a:srgbClr val="575F6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94252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4" name="Footer Placeholder 3"/>
          <p:cNvSpPr>
            <a:spLocks noGrp="1"/>
          </p:cNvSpPr>
          <p:nvPr>
            <p:ph type="ftr" sz="quarter" idx="11"/>
          </p:nvPr>
        </p:nvSpPr>
        <p:spPr/>
        <p:txBody>
          <a:bodyPr/>
          <a:lstStyle/>
          <a:p>
            <a:endParaRPr lang="en-US" dirty="0">
              <a:solidFill>
                <a:srgbClr val="575F6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72423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3" name="Footer Placeholder 2"/>
          <p:cNvSpPr>
            <a:spLocks noGrp="1"/>
          </p:cNvSpPr>
          <p:nvPr>
            <p:ph type="ftr" sz="quarter" idx="11"/>
          </p:nvPr>
        </p:nvSpPr>
        <p:spPr/>
        <p:txBody>
          <a:bodyPr/>
          <a:lstStyle/>
          <a:p>
            <a:endParaRPr lang="en-US" dirty="0">
              <a:solidFill>
                <a:srgbClr val="575F6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93001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14784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835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10949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96520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45897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01149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22082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31696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69337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575F6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0244717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73.jpg"/><Relationship Id="rId4" Type="http://schemas.openxmlformats.org/officeDocument/2006/relationships/image" Target="../media/image72.jpg"/></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 Id="rId5" Type="http://schemas.openxmlformats.org/officeDocument/2006/relationships/image" Target="../media/image104.jpg"/><Relationship Id="rId4" Type="http://schemas.openxmlformats.org/officeDocument/2006/relationships/image" Target="../media/image103.jpg"/></Relationships>
</file>

<file path=ppt/slides/_rels/slide12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260648"/>
            <a:ext cx="5616624" cy="3816424"/>
          </a:xfrm>
        </p:spPr>
        <p:txBody>
          <a:bodyPr>
            <a:noAutofit/>
          </a:bodyPr>
          <a:lstStyle/>
          <a:p>
            <a:r>
              <a:rPr lang="es-ES" sz="3600" dirty="0"/>
              <a:t>EUROPA.-LA VUELTA AL MUNDO EN 885 JARDINES.-</a:t>
            </a:r>
            <a:r>
              <a:rPr lang="es-ES" sz="2800" dirty="0"/>
              <a:t>Jardines Botánicos de  Krakowie,St. Petersburg y Tallin.-Estonia,</a:t>
            </a:r>
            <a:endParaRPr lang="es-ES" sz="3600" dirty="0"/>
          </a:p>
        </p:txBody>
      </p:sp>
      <p:sp>
        <p:nvSpPr>
          <p:cNvPr id="3" name="2 Subtítulo"/>
          <p:cNvSpPr>
            <a:spLocks noGrp="1"/>
          </p:cNvSpPr>
          <p:nvPr>
            <p:ph type="subTitle" idx="1"/>
          </p:nvPr>
        </p:nvSpPr>
        <p:spPr>
          <a:xfrm>
            <a:off x="2411760" y="4941168"/>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310315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Ogród Botaniczny  Krakowie,.</a:t>
            </a:r>
          </a:p>
        </p:txBody>
      </p:sp>
      <p:sp>
        <p:nvSpPr>
          <p:cNvPr id="3" name="2 Marcador de contenido"/>
          <p:cNvSpPr>
            <a:spLocks noGrp="1"/>
          </p:cNvSpPr>
          <p:nvPr>
            <p:ph idx="1"/>
          </p:nvPr>
        </p:nvSpPr>
        <p:spPr>
          <a:xfrm>
            <a:off x="457200" y="1600200"/>
            <a:ext cx="6131024" cy="4873752"/>
          </a:xfrm>
        </p:spPr>
        <p:txBody>
          <a:bodyPr>
            <a:normAutofit/>
          </a:bodyPr>
          <a:lstStyle/>
          <a:p>
            <a:r>
              <a:rPr lang="es-ES" dirty="0"/>
              <a:t>Jardín Botánico de la Universidad Jagellónica ( Lat. Hortus Botanicus Universitatis Jagellonicae) - jardín botánico , fundada en 1783 en Cracovia, ocupa una superficie de 9,6 hectáreas y es el jardín botánico más antiguo de Polonia.</a:t>
            </a:r>
          </a:p>
          <a:p>
            <a:r>
              <a:rPr lang="es-ES" dirty="0"/>
              <a:t>El estudio de la botánica para el propósito de la medicina se enseñaba en la Universidad Jagellónica desde finales del siglo XVI. </a:t>
            </a:r>
          </a:p>
          <a:p>
            <a:r>
              <a:rPr lang="es-ES" dirty="0"/>
              <a:t>Sin embargo, la universidad no tenía una investigación jardín. </a:t>
            </a:r>
          </a:p>
          <a:p>
            <a:r>
              <a:rPr lang="es-ES" dirty="0"/>
              <a:t>Escribir PhD. Casimir Stepkowskiego (rector) en 1756, por un monto de 5000. PLN ha permitido que el trabajo preliminar sobre el jardín suposición..</a:t>
            </a:r>
          </a:p>
        </p:txBody>
      </p:sp>
    </p:spTree>
    <p:extLst>
      <p:ext uri="{BB962C8B-B14F-4D97-AF65-F5344CB8AC3E}">
        <p14:creationId xmlns:p14="http://schemas.microsoft.com/office/powerpoint/2010/main" val="4078790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059016" cy="5997280"/>
          </a:xfrm>
        </p:spPr>
        <p:txBody>
          <a:bodyPr>
            <a:normAutofit/>
          </a:bodyPr>
          <a:lstStyle/>
          <a:p>
            <a:r>
              <a:rPr lang="es-ES" dirty="0"/>
              <a:t>Jardín Botánico de la Universidad Jagellónica de Cracovia, fue fundado en 1783 y ahora es el más antiguo de Polonia.</a:t>
            </a:r>
          </a:p>
          <a:p>
            <a:r>
              <a:rPr lang="es-ES" dirty="0"/>
              <a:t>El Jardín Botánico Cracovia fue construido en el sitio del jardín de la familia Czartoryski , comprado en 1752 por los jesuitas . </a:t>
            </a:r>
          </a:p>
          <a:p>
            <a:r>
              <a:rPr lang="es-ES" dirty="0"/>
              <a:t> Después de la disolución de la Orden ha sido entregado a la Comisión Nacional de Educación , que en el contexto de la reforma de la Academia de Cracovia fundó el jardín botánico como una unidad auxiliar de la Catedral de la química y la historia natural. </a:t>
            </a:r>
          </a:p>
          <a:p>
            <a:r>
              <a:rPr lang="es-ES" dirty="0"/>
              <a:t>El área cubre aproximadamente 2.4 hectáreas diseñada inicialmente como un tipo de parque de estilo barroco francés, dentro de la cual decorado recolección de plantas medicinales y ornamentales. </a:t>
            </a:r>
          </a:p>
        </p:txBody>
      </p:sp>
    </p:spTree>
    <p:extLst>
      <p:ext uri="{BB962C8B-B14F-4D97-AF65-F5344CB8AC3E}">
        <p14:creationId xmlns:p14="http://schemas.microsoft.com/office/powerpoint/2010/main" val="3128340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normAutofit/>
          </a:bodyPr>
          <a:lstStyle/>
          <a:p>
            <a:r>
              <a:rPr lang="es-ES" dirty="0"/>
              <a:t>La  Organización del jardin la aborda John Jaskiewicz (1749-1809). </a:t>
            </a:r>
          </a:p>
          <a:p>
            <a:r>
              <a:rPr lang="es-ES" dirty="0"/>
              <a:t>En 1783, comenzó la labor preparatoria, y en 1787 construyeron los primeros invernaderos .</a:t>
            </a:r>
          </a:p>
          <a:p>
            <a:r>
              <a:rPr lang="es-ES" dirty="0"/>
              <a:t> El área del jardín fue ampliada varias veces. Su área actual de alrededor de 9.6 ha obtenido en los años cincuenta del siglo XX.</a:t>
            </a:r>
          </a:p>
          <a:p>
            <a:r>
              <a:rPr lang="es-ES" dirty="0"/>
              <a:t>El complejo de invernaderos más temprano "Victoria", parte del cual se encuentra en el lugar del invernadero más antiguo fue reconstruido en los siglos XIX y XX, y en los años 1993-1998  fue sometido a la reconstrucción. En 1882, la casa de las palmeras existente se construyó hasta 1969 </a:t>
            </a:r>
          </a:p>
          <a:p>
            <a:endParaRPr lang="es-ES" dirty="0"/>
          </a:p>
          <a:p>
            <a:endParaRPr lang="es-ES" dirty="0"/>
          </a:p>
        </p:txBody>
      </p:sp>
    </p:spTree>
    <p:extLst>
      <p:ext uri="{BB962C8B-B14F-4D97-AF65-F5344CB8AC3E}">
        <p14:creationId xmlns:p14="http://schemas.microsoft.com/office/powerpoint/2010/main" val="1633693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491064" cy="6213304"/>
          </a:xfrm>
        </p:spPr>
        <p:txBody>
          <a:bodyPr/>
          <a:lstStyle/>
          <a:p>
            <a:r>
              <a:rPr lang="es-ES" dirty="0"/>
              <a:t>En 1966 se inauguró la casa de palma "Jubileo" con los invernaderos tropicales de la banda. </a:t>
            </a:r>
          </a:p>
          <a:p>
            <a:r>
              <a:rPr lang="es-ES" dirty="0"/>
              <a:t>Desde 1954 viene "holandés" - bajo nivel de emisiones que contienen, entre otras cosas, colecciones de orquídeas. </a:t>
            </a:r>
          </a:p>
          <a:p>
            <a:r>
              <a:rPr lang="es-ES" dirty="0"/>
              <a:t>En los años 1788-1792 se construyó el edificio del Observatorio Astronómico (reconstruido en 1858/59). </a:t>
            </a:r>
          </a:p>
          <a:p>
            <a:r>
              <a:rPr lang="es-ES" dirty="0"/>
              <a:t>El observatorio ha trabajado en Śniadecki , famoso matemático y astrónomo Cracovia, y el astrónomo Tadeusz Banachiewicz .</a:t>
            </a:r>
          </a:p>
          <a:p>
            <a:r>
              <a:rPr lang="es-ES" dirty="0"/>
              <a:t> Hoy en día, en un edificio llamado el Collegium Śniadeckiego alberga el Instituto de Botánica. </a:t>
            </a:r>
          </a:p>
          <a:p>
            <a:endParaRPr lang="es-ES" dirty="0"/>
          </a:p>
        </p:txBody>
      </p:sp>
    </p:spTree>
    <p:extLst>
      <p:ext uri="{BB962C8B-B14F-4D97-AF65-F5344CB8AC3E}">
        <p14:creationId xmlns:p14="http://schemas.microsoft.com/office/powerpoint/2010/main" val="3886932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 En 1792 el jardín fue una de las más antiguas estaciones meteorológicas en territorio polaco. Tiene una serie continua de mediciones de 1825. Originalmente, el sitio fue estirada Jurydyka Alegre, fundado en 1639 por Catalina Zamoyska , que a su vez le dio sólo un nombre así. </a:t>
            </a:r>
          </a:p>
          <a:p>
            <a:r>
              <a:rPr lang="es-ES" dirty="0"/>
              <a:t>Probablemente ya existía aquí durante la gran propiedad suburbana renacentista como palacete de "villa suburbana.“.</a:t>
            </a:r>
          </a:p>
          <a:p>
            <a:r>
              <a:rPr lang="es-ES" dirty="0"/>
              <a:t> Residencia rodeada geométrica, parque acantonado en la parte sur del canal de agua corriendo de los antiguos meandros abandonados. </a:t>
            </a:r>
          </a:p>
          <a:p>
            <a:r>
              <a:rPr lang="es-ES" dirty="0"/>
              <a:t>Princes Czartoryski le hizo uno de los más bellos palacios cerca de Cracovia..</a:t>
            </a:r>
          </a:p>
        </p:txBody>
      </p:sp>
    </p:spTree>
    <p:extLst>
      <p:ext uri="{BB962C8B-B14F-4D97-AF65-F5344CB8AC3E}">
        <p14:creationId xmlns:p14="http://schemas.microsoft.com/office/powerpoint/2010/main" val="2360640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347048" cy="6213304"/>
          </a:xfrm>
        </p:spPr>
        <p:txBody>
          <a:bodyPr/>
          <a:lstStyle/>
          <a:p>
            <a:r>
              <a:rPr lang="es-ES" dirty="0"/>
              <a:t>La reconstrucción del edificio a las necesidades del Observatorio Astronómico hechas por el arquitecto del proyecto Varsovia Stanislaw Zawadzki , y velado su aplicación Feliks Radwanski .</a:t>
            </a:r>
          </a:p>
          <a:p>
            <a:r>
              <a:rPr lang="es-ES" dirty="0"/>
              <a:t>Actualmente en el Jardín Botánico de la Universidad Jagellónica se encuentran unas 5000 especies y variedades de plantas de todo el mundo, incluyendo cerca de 1.000 especies de árboles y arbustos, y más de 2.000 especies y variedades de plantas en invernaderos.</a:t>
            </a:r>
          </a:p>
          <a:p>
            <a:r>
              <a:rPr lang="es-ES" dirty="0"/>
              <a:t> Arboretum , que es parte del parque Jardín, colección de árboles y arbustos se centró, y ocupa la mayor superficie . Compuesta en parte como un parque, y en parte como grupos temáticos - geográficos o decorativos.</a:t>
            </a:r>
          </a:p>
        </p:txBody>
      </p:sp>
    </p:spTree>
    <p:extLst>
      <p:ext uri="{BB962C8B-B14F-4D97-AF65-F5344CB8AC3E}">
        <p14:creationId xmlns:p14="http://schemas.microsoft.com/office/powerpoint/2010/main" val="3236924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059016" cy="6141296"/>
          </a:xfrm>
        </p:spPr>
        <p:txBody>
          <a:bodyPr>
            <a:normAutofit/>
          </a:bodyPr>
          <a:lstStyle/>
          <a:p>
            <a:r>
              <a:rPr lang="es-ES" dirty="0"/>
              <a:t>Una colección de plantas leñosas tiene cerca de 1000 especies y variedades, el grupo más valioso de los arces y los robles que  . Entre los muchos robles  con cerca de 230 años ", Jagiellonian Roble "- roble Quercus robur  . </a:t>
            </a:r>
          </a:p>
          <a:p>
            <a:r>
              <a:rPr lang="es-ES" dirty="0"/>
              <a:t>El área del Jardín Botánico se divide en varias secciones:</a:t>
            </a:r>
          </a:p>
          <a:p>
            <a:r>
              <a:rPr lang="es-ES" dirty="0"/>
              <a:t>Las colecciones de plantas tropicales - Invernaderos</a:t>
            </a:r>
          </a:p>
          <a:p>
            <a:r>
              <a:rPr lang="es-ES" dirty="0"/>
              <a:t>Victoria - el nombre viene de la Victoria Royal Victoria amazonica creciendo en el estanque.</a:t>
            </a:r>
          </a:p>
          <a:p>
            <a:r>
              <a:rPr lang="es-ES" dirty="0"/>
              <a:t>Jubilee - construido para conmemorar el 600 aniversario de la Universidad Jagellónica de 1964</a:t>
            </a:r>
          </a:p>
          <a:p>
            <a:r>
              <a:rPr lang="es-ES" dirty="0"/>
              <a:t>Holandés - el nombre significa un tipo de invernadero.</a:t>
            </a:r>
          </a:p>
        </p:txBody>
      </p:sp>
    </p:spTree>
    <p:extLst>
      <p:ext uri="{BB962C8B-B14F-4D97-AF65-F5344CB8AC3E}">
        <p14:creationId xmlns:p14="http://schemas.microsoft.com/office/powerpoint/2010/main" val="486174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347048" cy="6141296"/>
          </a:xfrm>
        </p:spPr>
        <p:txBody>
          <a:bodyPr/>
          <a:lstStyle/>
          <a:p>
            <a:r>
              <a:rPr lang="es-ES" dirty="0"/>
              <a:t>Las plantas de tierra</a:t>
            </a:r>
          </a:p>
          <a:p>
            <a:r>
              <a:rPr lang="es-ES" dirty="0"/>
              <a:t>Plantas de la Biblia</a:t>
            </a:r>
          </a:p>
          <a:p>
            <a:r>
              <a:rPr lang="es-ES" dirty="0"/>
              <a:t>Arboretum</a:t>
            </a:r>
          </a:p>
          <a:p>
            <a:r>
              <a:rPr lang="es-ES" dirty="0"/>
              <a:t>Sistemática de plantas</a:t>
            </a:r>
          </a:p>
          <a:p>
            <a:r>
              <a:rPr lang="es-ES" dirty="0"/>
              <a:t>Biología de las plantas</a:t>
            </a:r>
          </a:p>
          <a:p>
            <a:r>
              <a:rPr lang="es-ES" dirty="0"/>
              <a:t>Las plantas protegidas</a:t>
            </a:r>
          </a:p>
          <a:p>
            <a:r>
              <a:rPr lang="es-ES" dirty="0"/>
              <a:t>Rocalla</a:t>
            </a:r>
          </a:p>
          <a:p>
            <a:r>
              <a:rPr lang="es-ES" dirty="0"/>
              <a:t>Las plantas medicinales y otros servicios públicos</a:t>
            </a:r>
          </a:p>
          <a:p>
            <a:r>
              <a:rPr lang="es-ES" dirty="0"/>
              <a:t>Plantas ornamentales</a:t>
            </a:r>
          </a:p>
          <a:p>
            <a:r>
              <a:rPr lang="es-ES" dirty="0"/>
              <a:t>Plantas acuáticas</a:t>
            </a:r>
          </a:p>
          <a:p>
            <a:endParaRPr lang="es-ES" dirty="0"/>
          </a:p>
        </p:txBody>
      </p:sp>
    </p:spTree>
    <p:extLst>
      <p:ext uri="{BB962C8B-B14F-4D97-AF65-F5344CB8AC3E}">
        <p14:creationId xmlns:p14="http://schemas.microsoft.com/office/powerpoint/2010/main" val="3773784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94520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265" t="6095" r="4265" b="6309"/>
          <a:stretch/>
        </p:blipFill>
        <p:spPr>
          <a:xfrm>
            <a:off x="0" y="0"/>
            <a:ext cx="9144000" cy="6858000"/>
          </a:xfrm>
          <a:prstGeom prst="rect">
            <a:avLst/>
          </a:prstGeom>
        </p:spPr>
      </p:pic>
    </p:spTree>
    <p:extLst>
      <p:ext uri="{BB962C8B-B14F-4D97-AF65-F5344CB8AC3E}">
        <p14:creationId xmlns:p14="http://schemas.microsoft.com/office/powerpoint/2010/main" val="962970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32"/>
          <a:stretch/>
        </p:blipFill>
        <p:spPr>
          <a:xfrm>
            <a:off x="0" y="0"/>
            <a:ext cx="9144000" cy="6858000"/>
          </a:xfrm>
          <a:prstGeom prst="rect">
            <a:avLst/>
          </a:prstGeom>
        </p:spPr>
      </p:pic>
    </p:spTree>
    <p:extLst>
      <p:ext uri="{BB962C8B-B14F-4D97-AF65-F5344CB8AC3E}">
        <p14:creationId xmlns:p14="http://schemas.microsoft.com/office/powerpoint/2010/main" val="2920737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86906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1043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2521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382" t="5616" r="3529" b="5240"/>
          <a:stretch/>
        </p:blipFill>
        <p:spPr>
          <a:xfrm>
            <a:off x="0" y="0"/>
            <a:ext cx="9324528" cy="6957392"/>
          </a:xfrm>
          <a:prstGeom prst="rect">
            <a:avLst/>
          </a:prstGeom>
        </p:spPr>
      </p:pic>
    </p:spTree>
    <p:extLst>
      <p:ext uri="{BB962C8B-B14F-4D97-AF65-F5344CB8AC3E}">
        <p14:creationId xmlns:p14="http://schemas.microsoft.com/office/powerpoint/2010/main" val="2159931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9270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1499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2652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1414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6715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07" t="5219" r="2762" b="4838"/>
          <a:stretch/>
        </p:blipFill>
        <p:spPr>
          <a:xfrm>
            <a:off x="0" y="0"/>
            <a:ext cx="9144000" cy="6858000"/>
          </a:xfrm>
          <a:prstGeom prst="rect">
            <a:avLst/>
          </a:prstGeom>
        </p:spPr>
      </p:pic>
    </p:spTree>
    <p:extLst>
      <p:ext uri="{BB962C8B-B14F-4D97-AF65-F5344CB8AC3E}">
        <p14:creationId xmlns:p14="http://schemas.microsoft.com/office/powerpoint/2010/main" val="3246974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0612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0"/>
            <a:ext cx="449999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3606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5347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841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428" t="5738" r="2699" b="4352"/>
          <a:stretch/>
        </p:blipFill>
        <p:spPr>
          <a:xfrm>
            <a:off x="0" y="0"/>
            <a:ext cx="9144000" cy="6858000"/>
          </a:xfrm>
          <a:prstGeom prst="rect">
            <a:avLst/>
          </a:prstGeom>
        </p:spPr>
      </p:pic>
    </p:spTree>
    <p:extLst>
      <p:ext uri="{BB962C8B-B14F-4D97-AF65-F5344CB8AC3E}">
        <p14:creationId xmlns:p14="http://schemas.microsoft.com/office/powerpoint/2010/main" val="2837198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8244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43" b="8432"/>
          <a:stretch/>
        </p:blipFill>
        <p:spPr>
          <a:xfrm>
            <a:off x="-1" y="0"/>
            <a:ext cx="9386047" cy="6858000"/>
          </a:xfrm>
          <a:prstGeom prst="rect">
            <a:avLst/>
          </a:prstGeom>
        </p:spPr>
      </p:pic>
    </p:spTree>
    <p:extLst>
      <p:ext uri="{BB962C8B-B14F-4D97-AF65-F5344CB8AC3E}">
        <p14:creationId xmlns:p14="http://schemas.microsoft.com/office/powerpoint/2010/main" val="4109231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088" t="5368" r="2794" b="3687"/>
          <a:stretch/>
        </p:blipFill>
        <p:spPr>
          <a:xfrm>
            <a:off x="0" y="0"/>
            <a:ext cx="9144000" cy="6858000"/>
          </a:xfrm>
          <a:prstGeom prst="rect">
            <a:avLst/>
          </a:prstGeom>
        </p:spPr>
      </p:pic>
    </p:spTree>
    <p:extLst>
      <p:ext uri="{BB962C8B-B14F-4D97-AF65-F5344CB8AC3E}">
        <p14:creationId xmlns:p14="http://schemas.microsoft.com/office/powerpoint/2010/main" val="3476964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5112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0146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8746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2025839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5982344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209455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1359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50791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527142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97182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1254266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1716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5177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13753558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0812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73860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04613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81484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77869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29"/>
            <a:ext cx="9211235" cy="6854471"/>
          </a:xfrm>
          <a:prstGeom prst="rect">
            <a:avLst/>
          </a:prstGeom>
        </p:spPr>
      </p:pic>
    </p:spTree>
    <p:extLst>
      <p:ext uri="{BB962C8B-B14F-4D97-AF65-F5344CB8AC3E}">
        <p14:creationId xmlns:p14="http://schemas.microsoft.com/office/powerpoint/2010/main" val="5953562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7073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1919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37807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745755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5218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5192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502116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88165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7" y="0"/>
            <a:ext cx="9121025" cy="6858000"/>
          </a:xfrm>
          <a:prstGeom prst="rect">
            <a:avLst/>
          </a:prstGeom>
        </p:spPr>
      </p:pic>
    </p:spTree>
    <p:extLst>
      <p:ext uri="{BB962C8B-B14F-4D97-AF65-F5344CB8AC3E}">
        <p14:creationId xmlns:p14="http://schemas.microsoft.com/office/powerpoint/2010/main" val="36220462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1859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13531746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173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4874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468544" cy="6957392"/>
          </a:xfrm>
          <a:prstGeom prst="rect">
            <a:avLst/>
          </a:prstGeom>
        </p:spPr>
      </p:pic>
    </p:spTree>
    <p:extLst>
      <p:ext uri="{BB962C8B-B14F-4D97-AF65-F5344CB8AC3E}">
        <p14:creationId xmlns:p14="http://schemas.microsoft.com/office/powerpoint/2010/main" val="32850131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24098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3666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1342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40943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799976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04158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252520" cy="6858000"/>
          </a:xfrm>
          <a:prstGeom prst="rect">
            <a:avLst/>
          </a:prstGeom>
        </p:spPr>
      </p:pic>
    </p:spTree>
    <p:extLst>
      <p:ext uri="{BB962C8B-B14F-4D97-AF65-F5344CB8AC3E}">
        <p14:creationId xmlns:p14="http://schemas.microsoft.com/office/powerpoint/2010/main" val="8849075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801549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12" b="8039"/>
          <a:stretch/>
        </p:blipFill>
        <p:spPr>
          <a:xfrm>
            <a:off x="0" y="0"/>
            <a:ext cx="9318812" cy="6858000"/>
          </a:xfrm>
          <a:prstGeom prst="rect">
            <a:avLst/>
          </a:prstGeom>
        </p:spPr>
      </p:pic>
    </p:spTree>
    <p:extLst>
      <p:ext uri="{BB962C8B-B14F-4D97-AF65-F5344CB8AC3E}">
        <p14:creationId xmlns:p14="http://schemas.microsoft.com/office/powerpoint/2010/main" val="39829044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9216"/>
          <a:stretch/>
        </p:blipFill>
        <p:spPr>
          <a:xfrm>
            <a:off x="0" y="-53788"/>
            <a:ext cx="9252520" cy="6911788"/>
          </a:xfrm>
          <a:prstGeom prst="rect">
            <a:avLst/>
          </a:prstGeom>
        </p:spPr>
      </p:pic>
    </p:spTree>
    <p:extLst>
      <p:ext uri="{BB962C8B-B14F-4D97-AF65-F5344CB8AC3E}">
        <p14:creationId xmlns:p14="http://schemas.microsoft.com/office/powerpoint/2010/main" val="18774786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a:t>Botanic Garden of the Jagiellonian University.-Krakovia</a:t>
            </a:r>
            <a:endParaRPr lang="es-ES" dirty="0"/>
          </a:p>
        </p:txBody>
      </p:sp>
      <p:sp>
        <p:nvSpPr>
          <p:cNvPr id="3" name="2 Marcador de contenido"/>
          <p:cNvSpPr>
            <a:spLocks noGrp="1"/>
          </p:cNvSpPr>
          <p:nvPr>
            <p:ph idx="1"/>
          </p:nvPr>
        </p:nvSpPr>
        <p:spPr/>
        <p:txBody>
          <a:bodyPr>
            <a:normAutofit/>
          </a:bodyPr>
          <a:lstStyle/>
          <a:p>
            <a:r>
              <a:rPr lang="es-ES" dirty="0"/>
              <a:t>El Jardín Botánico de la Universidad de Cracovia, en polaco: Ogród Botaniczny Uniersytetu Jagiellońskiego w Krakowie (lat. Hortus Botanicus Universitatis Jagiellonicae) con una extensión de 9,6 ha este jardín botánico situado en la ciudad de Cracovia, Polonia, fue el primero de su clase en este país y uno de los primeros de Europa. Depende administrativamente de la Universidad Jagellónica de Cracovia. </a:t>
            </a:r>
          </a:p>
          <a:p>
            <a:r>
              <a:rPr lang="es-ES" dirty="0"/>
              <a:t>Presenta trabajos para la « International Agenda for Botanic Gardens in Conservation ». Su código de identificación internacional como institución botánica, así como las siglas de su herbario es KRA.</a:t>
            </a:r>
          </a:p>
        </p:txBody>
      </p:sp>
    </p:spTree>
    <p:extLst>
      <p:ext uri="{BB962C8B-B14F-4D97-AF65-F5344CB8AC3E}">
        <p14:creationId xmlns:p14="http://schemas.microsoft.com/office/powerpoint/2010/main" val="21289246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Es el jardín botánico más antiguo de Polonia, establecido en 1779 como una de las primeras instituciones científicas de esta naturaleza en Europa.</a:t>
            </a:r>
          </a:p>
          <a:p>
            <a:r>
              <a:rPr lang="es-ES" dirty="0"/>
              <a:t>Aquí se encuentra un gran roble de más de 500 años en el que según la leyenda el rey Boleslas el del gran bigote se ocultó durante el diluvio sueco.</a:t>
            </a:r>
          </a:p>
          <a:p>
            <a:r>
              <a:rPr lang="es-ES" dirty="0"/>
              <a:t>El primer globo del aire caliente de Polonia fue lanzado, desde el observatorio astronómico que aquí se encuentra, en 1784.</a:t>
            </a:r>
          </a:p>
          <a:p>
            <a:r>
              <a:rPr lang="es-ES" dirty="0"/>
              <a:t>En 1792 se estableció dentro del jardín el Observatorio Astronómico de la Universidad acondicionando para tal fin el palacio renacentista del año 1600. </a:t>
            </a:r>
          </a:p>
          <a:p>
            <a:r>
              <a:rPr lang="es-ES" dirty="0"/>
              <a:t>El fundador del Observatorio fue el astrónomo y matemático Jan Śniadecki (1756-1830).</a:t>
            </a:r>
          </a:p>
        </p:txBody>
      </p:sp>
    </p:spTree>
    <p:extLst>
      <p:ext uri="{BB962C8B-B14F-4D97-AF65-F5344CB8AC3E}">
        <p14:creationId xmlns:p14="http://schemas.microsoft.com/office/powerpoint/2010/main" val="35795320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En la década de 1960, se reacondicionó el palacio y se le dio el nombre de "Sniadecki Collegium", acogiendo la sede del Instituto de Botánica de la Universidad Jagellónica.</a:t>
            </a:r>
          </a:p>
          <a:p>
            <a:r>
              <a:rPr lang="es-ES" dirty="0"/>
              <a:t>En sus inicios el jardín botánico se diseñó como un parque barroco de estilo francés, con una disposición de las plantas en dibujos geométricos. Más tarde en el siglo XIX, se creó un lago con los restos de un antiguo meandro del río Vístula, y se construyó en su centro una isla artificial.</a:t>
            </a:r>
          </a:p>
          <a:p>
            <a:r>
              <a:rPr lang="es-ES" dirty="0"/>
              <a:t>En la década de 1860, el jardín botánico de Cracovia se hizo famoso debido a sus colecciones de plantas tropicales, especialmente de orquídeas. </a:t>
            </a:r>
          </a:p>
          <a:p>
            <a:r>
              <a:rPr lang="es-ES" dirty="0"/>
              <a:t>En estos momentos , estaba al frente como director Ignacy Rafal Czerwiakowski (1808-1882), y el jardinero mayor era Józef Warszewicz (1812-1866), viajero y colector de plantas por Centroamérica y Sudamérica, donde descubrió para la ciencia numerosas nuevas especies.</a:t>
            </a:r>
          </a:p>
          <a:p>
            <a:endParaRPr lang="es-ES" dirty="0"/>
          </a:p>
        </p:txBody>
      </p:sp>
    </p:spTree>
    <p:extLst>
      <p:ext uri="{BB962C8B-B14F-4D97-AF65-F5344CB8AC3E}">
        <p14:creationId xmlns:p14="http://schemas.microsoft.com/office/powerpoint/2010/main" val="20242119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6640" y="2781300"/>
            <a:ext cx="1950720" cy="1295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180903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35078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145343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182"/>
          <a:stretch/>
        </p:blipFill>
        <p:spPr>
          <a:xfrm>
            <a:off x="30796" y="35486"/>
            <a:ext cx="5105400" cy="339351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96" y="3429000"/>
            <a:ext cx="518927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6196" y="35486"/>
            <a:ext cx="4007804" cy="6822514"/>
          </a:xfrm>
          <a:prstGeom prst="rect">
            <a:avLst/>
          </a:prstGeom>
        </p:spPr>
      </p:pic>
    </p:spTree>
    <p:extLst>
      <p:ext uri="{BB962C8B-B14F-4D97-AF65-F5344CB8AC3E}">
        <p14:creationId xmlns:p14="http://schemas.microsoft.com/office/powerpoint/2010/main" val="38565374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43276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75144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5311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2516543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81924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Saint Petersburg Botanical Garden</a:t>
            </a:r>
          </a:p>
        </p:txBody>
      </p:sp>
      <p:sp>
        <p:nvSpPr>
          <p:cNvPr id="3" name="2 Marcador de contenido"/>
          <p:cNvSpPr>
            <a:spLocks noGrp="1"/>
          </p:cNvSpPr>
          <p:nvPr>
            <p:ph idx="1"/>
          </p:nvPr>
        </p:nvSpPr>
        <p:spPr/>
        <p:txBody>
          <a:bodyPr>
            <a:normAutofit/>
          </a:bodyPr>
          <a:lstStyle/>
          <a:p>
            <a:r>
              <a:rPr lang="es-ES" dirty="0"/>
              <a:t>El Jardín Botánico de San Petersburgo, también conocido como el Jardín Botánico del Instituto Botánico Komarov o el Jardín Botánico Komarov, es el más antiguo jardín botánico en Rusia .</a:t>
            </a:r>
          </a:p>
          <a:p>
            <a:r>
              <a:rPr lang="es-ES" dirty="0"/>
              <a:t> Se trata de colecciones de exteriores e interiores situadas en Aptekarsky Island en San Petersburgo y pertenece al Instituto Botánico Komarov de la Academia de Ciencias de Rusia . </a:t>
            </a:r>
          </a:p>
          <a:p>
            <a:r>
              <a:rPr lang="es-ES" dirty="0"/>
              <a:t>Es 18,9 hectáreas de superficie, y está bordeado por Aptekarsky Prospekt (entrada principal), Prof. Popov Street (segunda entrada), así como los muros de contención de las Karpovka y Bolshaya Neva ríos.</a:t>
            </a:r>
          </a:p>
        </p:txBody>
      </p:sp>
    </p:spTree>
    <p:extLst>
      <p:ext uri="{BB962C8B-B14F-4D97-AF65-F5344CB8AC3E}">
        <p14:creationId xmlns:p14="http://schemas.microsoft.com/office/powerpoint/2010/main" val="14555845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059016" cy="6069288"/>
          </a:xfrm>
        </p:spPr>
        <p:txBody>
          <a:bodyPr>
            <a:normAutofit/>
          </a:bodyPr>
          <a:lstStyle/>
          <a:p>
            <a:r>
              <a:rPr lang="es-ES" dirty="0"/>
              <a:t>El jardín fue fundado por Pedro I en 1714 como un jardín de hierbas para crecer las plantas medicinales y restableció como institución botánica con el nombre de Imperial Botanical Garden en 1823. Ivan Lepyokhin estaba a cargo del jardín botánico desde 1774 hasta 1802.</a:t>
            </a:r>
          </a:p>
          <a:p>
            <a:r>
              <a:rPr lang="es-ES" dirty="0"/>
              <a:t> A partir de 1855, Eduard August von Regel se asoció con el jardín, primero como director científico y luego como Director General (1875-1892). </a:t>
            </a:r>
          </a:p>
          <a:p>
            <a:r>
              <a:rPr lang="es-ES" dirty="0"/>
              <a:t>Regel tenía una fascinación particular con el género Allium , la supervisión de las colecciones de estas plantas en el extremo oriente de Rusia y escribio sobre ellos dos monografías.</a:t>
            </a:r>
          </a:p>
          <a:p>
            <a:r>
              <a:rPr lang="es-ES" dirty="0"/>
              <a:t>Más de 60 de los alliums que identificó llevan su nombre, por ejemplo, A. giganteum Regel y A. rosenbahianum Regel. </a:t>
            </a:r>
          </a:p>
          <a:p>
            <a:r>
              <a:rPr lang="es-ES" dirty="0"/>
              <a:t>Muchos alliums se pueden ver en el patio norte del jardín.</a:t>
            </a:r>
          </a:p>
          <a:p>
            <a:pPr marL="0" indent="0">
              <a:buNone/>
            </a:pPr>
            <a:endParaRPr lang="es-ES" dirty="0"/>
          </a:p>
        </p:txBody>
      </p:sp>
    </p:spTree>
    <p:extLst>
      <p:ext uri="{BB962C8B-B14F-4D97-AF65-F5344CB8AC3E}">
        <p14:creationId xmlns:p14="http://schemas.microsoft.com/office/powerpoint/2010/main" val="11743999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lstStyle/>
          <a:p>
            <a:r>
              <a:rPr lang="es-ES" dirty="0"/>
              <a:t>En 1930 el jardín se convirtió en subordinado a la Academia de Ciencias de la Unión Soviética y en 1931 se fusionó con el Museo Botánico en el Instituto Botánico .</a:t>
            </a:r>
          </a:p>
          <a:p>
            <a:r>
              <a:rPr lang="es-ES" dirty="0"/>
              <a:t>El jardín cuenta con 25 invernaderos construidos en 1823-1824. </a:t>
            </a:r>
          </a:p>
          <a:p>
            <a:r>
              <a:rPr lang="es-ES" dirty="0"/>
              <a:t>Están numerados del 1 al 28 (N º 5 y N º 25 no existen, y 10 y 11 son compartidos). </a:t>
            </a:r>
          </a:p>
          <a:p>
            <a:r>
              <a:rPr lang="es-ES" dirty="0"/>
              <a:t>Algunos de ellos están abiertos al público (visitas guiadas solamente), incluyendo las grandes colecciones de azaleas y otras Ericaceae (N º 6), helechos (N º 15), de cactus y otras suculentas (núm. 16), diversas plantas tropicales ( N º 18), el 23,5 m de altura Invernadero grande de las palmeras con una importante colección de orquídeas (núm. 26) y el efecto invernadero con un estanque que contiene Victoria amazonica (n º 28).</a:t>
            </a:r>
          </a:p>
          <a:p>
            <a:r>
              <a:rPr lang="es-ES" dirty="0"/>
              <a:t> La flor de la noche de cactus Selenicereus grandiflorus , cultivadas allí desde 1857, es un evento celebrado anunciado en medios de comunicación y abierta al público en el invernadero 16 en junio-julio.</a:t>
            </a:r>
          </a:p>
          <a:p>
            <a:endParaRPr lang="es-ES" dirty="0"/>
          </a:p>
          <a:p>
            <a:endParaRPr lang="es-ES" dirty="0"/>
          </a:p>
          <a:p>
            <a:endParaRPr lang="es-ES" dirty="0"/>
          </a:p>
        </p:txBody>
      </p:sp>
    </p:spTree>
    <p:extLst>
      <p:ext uri="{BB962C8B-B14F-4D97-AF65-F5344CB8AC3E}">
        <p14:creationId xmlns:p14="http://schemas.microsoft.com/office/powerpoint/2010/main" val="13166572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75040" cy="6141296"/>
          </a:xfrm>
        </p:spPr>
        <p:txBody>
          <a:bodyPr>
            <a:normAutofit/>
          </a:bodyPr>
          <a:lstStyle/>
          <a:p>
            <a:r>
              <a:rPr lang="es-ES" dirty="0"/>
              <a:t> Las colecciones de interior sufrieron pérdidas significativas durante el asedio de Leningrado en 1941-1944; de 6.367 especies sólo 861 sobrevivieron.</a:t>
            </a:r>
          </a:p>
          <a:p>
            <a:r>
              <a:rPr lang="es-ES" dirty="0"/>
              <a:t>La cadena de invernaderos rodea el Patio Sur y el Norte Yard, este último con una extensa colección al aire libre de Iridaceae y bulbosas plantas, incluyendo muchas especies de Allium.</a:t>
            </a:r>
          </a:p>
          <a:p>
            <a:r>
              <a:rPr lang="es-ES" dirty="0"/>
              <a:t> El edificio del museo botánico enfrenta el patio norte en lugar del efecto invernadero no  inexistentes.</a:t>
            </a:r>
          </a:p>
          <a:p>
            <a:r>
              <a:rPr lang="es-ES" dirty="0"/>
              <a:t>El parque exterior incluye un pequeño jardín de rocas (construido en el final del siglo XIX), ubicado en frente de la Greenhouse Grandes Palm y un arboreto 0,16 kilometros ², organizado en parte como un jardín Inglés y en parte como un jardín formal . </a:t>
            </a:r>
          </a:p>
          <a:p>
            <a:r>
              <a:rPr lang="es-ES" dirty="0"/>
              <a:t>El parque, a diferencia de los invernaderos, está cerrado para los visitantes del 1 octubre al 8 de mayo</a:t>
            </a:r>
          </a:p>
        </p:txBody>
      </p:sp>
    </p:spTree>
    <p:extLst>
      <p:ext uri="{BB962C8B-B14F-4D97-AF65-F5344CB8AC3E}">
        <p14:creationId xmlns:p14="http://schemas.microsoft.com/office/powerpoint/2010/main" val="17243068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915000" cy="6141296"/>
          </a:xfrm>
        </p:spPr>
        <p:txBody>
          <a:bodyPr/>
          <a:lstStyle/>
          <a:p>
            <a:r>
              <a:rPr lang="es-ES" dirty="0"/>
              <a:t>.</a:t>
            </a:r>
          </a:p>
          <a:p>
            <a:r>
              <a:rPr lang="es-ES" dirty="0"/>
              <a:t>El parque, a diferencia de los invernaderos, está cerrado para los visitantes del 1 octubre al 8 de mayo</a:t>
            </a:r>
          </a:p>
          <a:p>
            <a:r>
              <a:rPr lang="es-ES" dirty="0"/>
              <a:t>Se elevó sólo 1,5 a 3 m por encima del nivel del mar y por lo tanto ha sufrido regularmente de inundaciones catastróficas característicos de San Petersburgo.</a:t>
            </a:r>
          </a:p>
          <a:p>
            <a:r>
              <a:rPr lang="es-ES" dirty="0"/>
              <a:t> El edificio del herbario construido en 1913 se encuentra en frente de la entrada principal.</a:t>
            </a:r>
          </a:p>
          <a:p>
            <a:endParaRPr lang="es-ES" dirty="0"/>
          </a:p>
        </p:txBody>
      </p:sp>
    </p:spTree>
    <p:extLst>
      <p:ext uri="{BB962C8B-B14F-4D97-AF65-F5344CB8AC3E}">
        <p14:creationId xmlns:p14="http://schemas.microsoft.com/office/powerpoint/2010/main" val="37864405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73719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2567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4914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324425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80676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834"/>
            <a:ext cx="9144000" cy="6937558"/>
          </a:xfrm>
          <a:prstGeom prst="rect">
            <a:avLst/>
          </a:prstGeom>
        </p:spPr>
      </p:pic>
    </p:spTree>
    <p:extLst>
      <p:ext uri="{BB962C8B-B14F-4D97-AF65-F5344CB8AC3E}">
        <p14:creationId xmlns:p14="http://schemas.microsoft.com/office/powerpoint/2010/main" val="27860029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10819825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936128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04034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Tallinn Botanic Garden.-Estonia.-</a:t>
            </a:r>
          </a:p>
        </p:txBody>
      </p:sp>
      <p:sp>
        <p:nvSpPr>
          <p:cNvPr id="3" name="2 Marcador de contenido"/>
          <p:cNvSpPr>
            <a:spLocks noGrp="1"/>
          </p:cNvSpPr>
          <p:nvPr>
            <p:ph idx="1"/>
          </p:nvPr>
        </p:nvSpPr>
        <p:spPr/>
        <p:txBody>
          <a:bodyPr>
            <a:normAutofit/>
          </a:bodyPr>
          <a:lstStyle/>
          <a:p>
            <a:r>
              <a:rPr lang="es-ES" dirty="0"/>
              <a:t>Tallinn Botanic Garden ( estonio : Tallinna Botaanikaaed), es un jardín botánico en Tallinn , Estonia  </a:t>
            </a:r>
          </a:p>
          <a:p>
            <a:r>
              <a:rPr lang="es-ES" dirty="0"/>
              <a:t>Se encuentra ubicado en la margen derecha del río Pirita , en el Kloostrimetsa bosque en Pirita distrito. Con una superficie de 123 hectáreas , es el más grande de Estonia.</a:t>
            </a:r>
          </a:p>
          <a:p>
            <a:r>
              <a:rPr lang="es-ES" dirty="0"/>
              <a:t>La idea de fundar un jardín botánico en Tallinn surgió por primera vez en la década de 1860.</a:t>
            </a:r>
          </a:p>
          <a:p>
            <a:r>
              <a:rPr lang="es-ES" dirty="0"/>
              <a:t> Le tomó casi 100 años para que la idea se hiciera realidad. </a:t>
            </a:r>
          </a:p>
        </p:txBody>
      </p:sp>
    </p:spTree>
    <p:extLst>
      <p:ext uri="{BB962C8B-B14F-4D97-AF65-F5344CB8AC3E}">
        <p14:creationId xmlns:p14="http://schemas.microsoft.com/office/powerpoint/2010/main" val="660048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normAutofit/>
          </a:bodyPr>
          <a:lstStyle/>
          <a:p>
            <a:r>
              <a:rPr lang="es-ES" dirty="0"/>
              <a:t>El jardín fue creado el 1 de diciembre 1961 como una institución subordinada de la Academia de Ciencias de la RSS de Estonia y se desarrolló durante los años siguientes.</a:t>
            </a:r>
          </a:p>
          <a:p>
            <a:r>
              <a:rPr lang="es-ES" dirty="0"/>
              <a:t>Las principales colecciones de plantas se plantaron durante los primeros 20 años.</a:t>
            </a:r>
          </a:p>
          <a:p>
            <a:r>
              <a:rPr lang="es-ES" dirty="0"/>
              <a:t> Las colecciones al aire libre sistemáticas fueron abiertas para los visitantes en 1970 y las colecciones de efecto invernadero en 1971. </a:t>
            </a:r>
          </a:p>
          <a:p>
            <a:r>
              <a:rPr lang="es-ES" dirty="0"/>
              <a:t>En un principio, el foco principal de la investigación fue las especie extranjeros en las necesidades de crecimiento contexto por ejemplo plantas de Estonia y aclimatación. Desde la década de 1970 la investigación se trasladó a la utilización de especies vegetales autóctonas en la jardinería y la horticultura ( Ülle Kukk , Vaike Paju, Marianna Saar etc)</a:t>
            </a:r>
          </a:p>
        </p:txBody>
      </p:sp>
    </p:spTree>
    <p:extLst>
      <p:ext uri="{BB962C8B-B14F-4D97-AF65-F5344CB8AC3E}">
        <p14:creationId xmlns:p14="http://schemas.microsoft.com/office/powerpoint/2010/main" val="7931660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059016" cy="5997280"/>
          </a:xfrm>
        </p:spPr>
        <p:txBody>
          <a:bodyPr/>
          <a:lstStyle/>
          <a:p>
            <a:r>
              <a:rPr lang="es-ES" dirty="0"/>
              <a:t>El Jardín Botánico ha añadido una serie de secciones, como la estación de Audaku experimental en Viidumäe Reserva Natural en Saaremaa (desde 1963) y un arboreto en Iru (1973-1994).</a:t>
            </a:r>
          </a:p>
          <a:p>
            <a:r>
              <a:rPr lang="es-ES" dirty="0"/>
              <a:t>Desde 1992 Tallinn Botanic Garden es un miembro de la Asociación de los Jardines Botánicos del Báltico (ABBG), y desde 1994 la Conservación Internacional Botanic Garden (BGCI).</a:t>
            </a:r>
          </a:p>
          <a:p>
            <a:r>
              <a:rPr lang="es-ES" dirty="0"/>
              <a:t>En 1995, la responsabilidad por el Jardín Botánico fue trasladado al ayuntamiento de Tallin.</a:t>
            </a:r>
          </a:p>
          <a:p>
            <a:r>
              <a:rPr lang="es-ES" dirty="0"/>
              <a:t>El territorio del jardín botánico de Tallin ocupa las tierras de la antigua granja de Konstantin Päts , el primer Presidente de Estonia.</a:t>
            </a:r>
          </a:p>
          <a:p>
            <a:r>
              <a:rPr lang="es-ES" dirty="0"/>
              <a:t>El Jardín Botánico abrió las puertas a los visitantes de las colecciones sistemáticas al aire libre dispuestas en 1970, y las colecciones de efecto un año después. </a:t>
            </a:r>
          </a:p>
          <a:p>
            <a:r>
              <a:rPr lang="es-ES" dirty="0"/>
              <a:t>El jardín incluye un arboretum , Rosario (jardín de rosas) y jardín de rocas .</a:t>
            </a:r>
          </a:p>
          <a:p>
            <a:endParaRPr lang="es-ES" dirty="0"/>
          </a:p>
        </p:txBody>
      </p:sp>
    </p:spTree>
    <p:extLst>
      <p:ext uri="{BB962C8B-B14F-4D97-AF65-F5344CB8AC3E}">
        <p14:creationId xmlns:p14="http://schemas.microsoft.com/office/powerpoint/2010/main" val="14436746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09334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42649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926924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Tallinn Botanic Garden scmp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87113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54985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030"/>
            <a:ext cx="9144000" cy="6830970"/>
          </a:xfrm>
          <a:prstGeom prst="rect">
            <a:avLst/>
          </a:prstGeom>
        </p:spPr>
      </p:pic>
    </p:spTree>
    <p:extLst>
      <p:ext uri="{BB962C8B-B14F-4D97-AF65-F5344CB8AC3E}">
        <p14:creationId xmlns:p14="http://schemas.microsoft.com/office/powerpoint/2010/main" val="37351383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64264910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8" y="0"/>
            <a:ext cx="9083444" cy="6858000"/>
          </a:xfrm>
          <a:prstGeom prst="rect">
            <a:avLst/>
          </a:prstGeom>
        </p:spPr>
      </p:pic>
    </p:spTree>
    <p:extLst>
      <p:ext uri="{BB962C8B-B14F-4D97-AF65-F5344CB8AC3E}">
        <p14:creationId xmlns:p14="http://schemas.microsoft.com/office/powerpoint/2010/main" val="24607151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1046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4545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53640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11350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18" y="0"/>
            <a:ext cx="9110382" cy="6858000"/>
          </a:xfrm>
          <a:prstGeom prst="rect">
            <a:avLst/>
          </a:prstGeom>
        </p:spPr>
      </p:pic>
    </p:spTree>
    <p:extLst>
      <p:ext uri="{BB962C8B-B14F-4D97-AF65-F5344CB8AC3E}">
        <p14:creationId xmlns:p14="http://schemas.microsoft.com/office/powerpoint/2010/main" val="4748422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66924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34607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5292" y="-1"/>
            <a:ext cx="4336967" cy="239897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2398971"/>
            <a:ext cx="9252520" cy="44386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7729"/>
            <a:ext cx="4795292" cy="2398971"/>
          </a:xfrm>
          <a:prstGeom prst="rect">
            <a:avLst/>
          </a:prstGeom>
        </p:spPr>
      </p:pic>
    </p:spTree>
    <p:extLst>
      <p:ext uri="{BB962C8B-B14F-4D97-AF65-F5344CB8AC3E}">
        <p14:creationId xmlns:p14="http://schemas.microsoft.com/office/powerpoint/2010/main" val="1029379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7056784"/>
          </a:xfrm>
          <a:prstGeom prst="rect">
            <a:avLst/>
          </a:prstGeom>
        </p:spPr>
      </p:pic>
    </p:spTree>
    <p:extLst>
      <p:ext uri="{BB962C8B-B14F-4D97-AF65-F5344CB8AC3E}">
        <p14:creationId xmlns:p14="http://schemas.microsoft.com/office/powerpoint/2010/main" val="295034713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5404115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07471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23977421"/>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143</TotalTime>
  <Words>2778</Words>
  <Application>Microsoft Office PowerPoint</Application>
  <PresentationFormat>Presentación en pantalla (4:3)</PresentationFormat>
  <Paragraphs>290</Paragraphs>
  <Slides>123</Slides>
  <Notes>98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123</vt:i4>
      </vt:variant>
    </vt:vector>
  </HeadingPairs>
  <TitlesOfParts>
    <vt:vector size="128" baseType="lpstr">
      <vt:lpstr>Arial</vt:lpstr>
      <vt:lpstr>Calibri</vt:lpstr>
      <vt:lpstr>Trebuchet MS</vt:lpstr>
      <vt:lpstr>Wingdings 3</vt:lpstr>
      <vt:lpstr>Faceta</vt:lpstr>
      <vt:lpstr>EUROPA.-LA VUELTA AL MUNDO EN 885 JARDINES.-Jardines Botánicos de  Krakowie,St. Petersburg y Tallin.-Estonia,</vt:lpstr>
      <vt:lpstr>Ogród Botaniczny  Krakowie,.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 Garden of the Jagiellonian University.-Krakovia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Saint Petersburg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Tallinn Botanic Garden.-Estonia.-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JARDINES.-Jardines Botanicos de  Krakowie,.</dc:title>
  <dc:creator>Josep</dc:creator>
  <cp:lastModifiedBy>Usuario</cp:lastModifiedBy>
  <cp:revision>17</cp:revision>
  <dcterms:created xsi:type="dcterms:W3CDTF">2014-03-14T15:06:18Z</dcterms:created>
  <dcterms:modified xsi:type="dcterms:W3CDTF">2018-03-12T16:08:56Z</dcterms:modified>
</cp:coreProperties>
</file>