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521B53-914F-4D4F-8C2A-0590FDEA253D}"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A59921-7694-49E5-BCBA-8B0AAB097856}" type="slidenum">
              <a:rPr lang="es-ES" smtClean="0"/>
              <a:t>‹Nº›</a:t>
            </a:fld>
            <a:endParaRPr lang="es-ES" dirty="0"/>
          </a:p>
        </p:txBody>
      </p:sp>
    </p:spTree>
    <p:extLst>
      <p:ext uri="{BB962C8B-B14F-4D97-AF65-F5344CB8AC3E}">
        <p14:creationId xmlns:p14="http://schemas.microsoft.com/office/powerpoint/2010/main" val="19866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56CD2B-D7F3-48C2-A5C0-D9D875E9B7A0}"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54F0E-E63F-48F1-83EF-F78AB6CD3619}"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A61EF5-B9E0-47F7-A3BE-7AE5D71A8FE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59E96E-F757-4BA3-814A-3046F6E889FA}"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6B5CBF-3E2E-4FCE-8D0A-A845F7EFBE3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107C97-33EA-4833-B822-7D0E97F19FA5}"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DBE9DA-10B4-44AE-8A53-D601967DF72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E796DA-617E-4162-84D4-C463178D97FA}"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36D4D5-E2CD-434C-B9F0-1CCE36B75523}"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50B630-1E0D-46E0-88C2-A65012DAB2B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77E92-2170-4F55-BB33-FFF92AC6B60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597337-6122-430E-B071-7910891F2CD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FCA03-52F9-48A9-AD74-0DC3C998C4A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E92871-7EC8-41B7-ABC1-96B214EC857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E0167E-F398-4044-8B48-E7BC7548D1F1}"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793030-9172-41A3-8CBD-50DB6EEBE39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E81211-F69C-4180-9939-DD398ADBD447}"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C4428D-C5F0-4C3B-A3BF-B9B64F0EDCD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EBE2D2-CA19-4785-9376-B4A500B806AA}"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911304-7DD8-4FA1-93EB-C9939FFCD4BD}"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Borisova Gardens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C047ED-D53B-4D97-AA31-89241CDB56A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E64EF1-B90F-474E-B5D1-697343FE3086}"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CD1DE5-43D2-4A25-AC88-A5303515D558}"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0DF38B-281A-4313-B82F-CFFB82BA929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637413-9B64-4F2A-9419-F844EF5495A5}"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DC4458-954B-4F1E-846D-53FE57E80D90}"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Titan Park</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96193B-A0A5-4C54-9410-54D86C83B07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64919E-F529-4929-B63F-56AB6CB0BF4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BC719F-43A7-471C-B5E8-ED58D5765F8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5DB48B-6729-42CE-AD13-108625547CB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37AC2F-7AEE-44DD-BEBF-3CE25277DF1F}"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7D634D-E4B6-449B-BA86-9C16F54D786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Bucarest.-Cismigiu Gardens</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33ADC2-E7AB-480D-A896-51F10D9589F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Bucarest.-Cismigiu Garden</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EE07D6-6552-45CC-B29D-A4E6C111E17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Budapest.-Cismigiu</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2C59EE-FF77-4B03-A8A2-9A6F1CE7CF4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Budapèst Park</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1234D9-9F20-4AE0-B30B-3D671106BF1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Chezc Republique</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FB28F6-80FA-4F51-ABC5-DC1571EC14F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42203B-8778-41C6-B2B6-2730688F959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EB81F2-8353-4048-8D33-2B2F718D985B}"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927091-C9AB-455D-8146-4D8494C1537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A54C1D-D135-4BE2-97EB-5AFAFF7239C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FAD3B7-3797-4768-B07F-468DDF99C913}"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A19F43-3143-49BD-BF8E-9046E119D42D}"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Czech Republique</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DD820C-D69A-4699-A45B-F09FE6EC0AD1}"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BE640C-0F81-429E-80B5-4366BF25C7AA}"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4127EC-6129-4988-90FB-FCB9E94A12A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10CA5C-5718-4B7D-9FB4-6278C3150EB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12FD05-320A-454E-93AC-6FB96C95FC4E}"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B0F17D-7803-4C91-9FEB-5DFC7B73E0F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Czesh Republique</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805CFD-7BB3-4CB9-8366-0CAD7D76476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7C3477-7B17-42A2-84DF-0C3EBB62A1B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Republique.-Vojanovy</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6B02EC-F8AA-4636-8027-0F9FFCB06FFA}"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084E7A-559B-48C7-A426-D273F644535B}"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Republique.-Gradina Botanica</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B3A4F1-CBCF-4BC1-B5DE-E8D46537F85B}"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 </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2CDF39-F3AC-4730-9274-658AB489960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 Marianske länz</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43E5E6-08A9-4024-A853-D32E48A3D44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Czesch Republique.-Nizitsky</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92A227-70FA-44D3-BDB9-C5E266207A7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Bachchik Palace</a:t>
            </a:r>
          </a:p>
        </p:txBody>
      </p:sp>
      <p:sp>
        <p:nvSpPr>
          <p:cNvPr id="4" name="3 Marcador de número de diapositiva"/>
          <p:cNvSpPr>
            <a:spLocks noGrp="1"/>
          </p:cNvSpPr>
          <p:nvPr>
            <p:ph type="sldNum" sz="quarter" idx="5"/>
          </p:nvPr>
        </p:nvSpPr>
        <p:spPr/>
        <p:txBody>
          <a:bodyPr/>
          <a:lstStyle/>
          <a:p>
            <a:pPr>
              <a:defRPr/>
            </a:pPr>
            <a:fld id="{84CCAAF1-EC8D-4EF2-AA40-0762DC264D0E}"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Balchick Palace</a:t>
            </a:r>
          </a:p>
        </p:txBody>
      </p:sp>
      <p:sp>
        <p:nvSpPr>
          <p:cNvPr id="4" name="3 Marcador de número de diapositiva"/>
          <p:cNvSpPr>
            <a:spLocks noGrp="1"/>
          </p:cNvSpPr>
          <p:nvPr>
            <p:ph type="sldNum" sz="quarter" idx="5"/>
          </p:nvPr>
        </p:nvSpPr>
        <p:spPr/>
        <p:txBody>
          <a:bodyPr/>
          <a:lstStyle/>
          <a:p>
            <a:pPr>
              <a:defRPr/>
            </a:pPr>
            <a:fld id="{72AB0598-E91A-4A2A-A3ED-9F34129CA969}"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Balchik Palace</a:t>
            </a:r>
          </a:p>
        </p:txBody>
      </p:sp>
      <p:sp>
        <p:nvSpPr>
          <p:cNvPr id="4" name="3 Marcador de número de diapositiva"/>
          <p:cNvSpPr>
            <a:spLocks noGrp="1"/>
          </p:cNvSpPr>
          <p:nvPr>
            <p:ph type="sldNum" sz="quarter" idx="5"/>
          </p:nvPr>
        </p:nvSpPr>
        <p:spPr/>
        <p:txBody>
          <a:bodyPr/>
          <a:lstStyle/>
          <a:p>
            <a:pPr>
              <a:defRPr/>
            </a:pPr>
            <a:fld id="{C13F0120-2346-4E65-9F4F-2E872E6C0EF3}"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Balchik Palace</a:t>
            </a:r>
          </a:p>
        </p:txBody>
      </p:sp>
      <p:sp>
        <p:nvSpPr>
          <p:cNvPr id="4" name="3 Marcador de número de diapositiva"/>
          <p:cNvSpPr>
            <a:spLocks noGrp="1"/>
          </p:cNvSpPr>
          <p:nvPr>
            <p:ph type="sldNum" sz="quarter" idx="5"/>
          </p:nvPr>
        </p:nvSpPr>
        <p:spPr/>
        <p:txBody>
          <a:bodyPr/>
          <a:lstStyle/>
          <a:p>
            <a:pPr>
              <a:defRPr/>
            </a:pPr>
            <a:fld id="{606DE4E3-A7F2-421A-A73D-E5C77D0294B3}"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Sofia.-The Hagia</a:t>
            </a:r>
          </a:p>
        </p:txBody>
      </p:sp>
      <p:sp>
        <p:nvSpPr>
          <p:cNvPr id="4" name="3 Marcador de número de diapositiva"/>
          <p:cNvSpPr>
            <a:spLocks noGrp="1"/>
          </p:cNvSpPr>
          <p:nvPr>
            <p:ph type="sldNum" sz="quarter" idx="5"/>
          </p:nvPr>
        </p:nvSpPr>
        <p:spPr/>
        <p:txBody>
          <a:bodyPr/>
          <a:lstStyle/>
          <a:p>
            <a:pPr>
              <a:defRPr/>
            </a:pPr>
            <a:fld id="{44D2B90F-8B60-4DD9-A1BF-9012BDC624D7}"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Bulgaria</a:t>
            </a:r>
          </a:p>
        </p:txBody>
      </p:sp>
      <p:sp>
        <p:nvSpPr>
          <p:cNvPr id="4" name="3 Marcador de número de diapositiva"/>
          <p:cNvSpPr>
            <a:spLocks noGrp="1"/>
          </p:cNvSpPr>
          <p:nvPr>
            <p:ph type="sldNum" sz="quarter" idx="5"/>
          </p:nvPr>
        </p:nvSpPr>
        <p:spPr/>
        <p:txBody>
          <a:bodyPr/>
          <a:lstStyle/>
          <a:p>
            <a:pPr>
              <a:defRPr/>
            </a:pPr>
            <a:fld id="{B1C54830-E05E-46C2-B508-B81B97363A9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Bulgaria Botanic Garden</a:t>
            </a:r>
          </a:p>
        </p:txBody>
      </p:sp>
      <p:sp>
        <p:nvSpPr>
          <p:cNvPr id="4" name="3 Marcador de número de diapositiva"/>
          <p:cNvSpPr>
            <a:spLocks noGrp="1"/>
          </p:cNvSpPr>
          <p:nvPr>
            <p:ph type="sldNum" sz="quarter" idx="5"/>
          </p:nvPr>
        </p:nvSpPr>
        <p:spPr/>
        <p:txBody>
          <a:bodyPr/>
          <a:lstStyle/>
          <a:p>
            <a:pPr>
              <a:defRPr/>
            </a:pPr>
            <a:fld id="{828BD697-E5B5-46B0-83E8-3F549EDBB1BA}"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Docktorsa Gardens</a:t>
            </a:r>
          </a:p>
        </p:txBody>
      </p:sp>
      <p:sp>
        <p:nvSpPr>
          <p:cNvPr id="4" name="3 Marcador de número de diapositiva"/>
          <p:cNvSpPr>
            <a:spLocks noGrp="1"/>
          </p:cNvSpPr>
          <p:nvPr>
            <p:ph type="sldNum" sz="quarter" idx="5"/>
          </p:nvPr>
        </p:nvSpPr>
        <p:spPr/>
        <p:txBody>
          <a:bodyPr/>
          <a:lstStyle/>
          <a:p>
            <a:pPr>
              <a:defRPr/>
            </a:pPr>
            <a:fld id="{E6609912-ACDB-4A3F-AD9B-7EABA13192E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Lavrovd Park</a:t>
            </a:r>
          </a:p>
        </p:txBody>
      </p:sp>
      <p:sp>
        <p:nvSpPr>
          <p:cNvPr id="4" name="3 Marcador de número de diapositiva"/>
          <p:cNvSpPr>
            <a:spLocks noGrp="1"/>
          </p:cNvSpPr>
          <p:nvPr>
            <p:ph type="sldNum" sz="quarter" idx="5"/>
          </p:nvPr>
        </p:nvSpPr>
        <p:spPr/>
        <p:txBody>
          <a:bodyPr/>
          <a:lstStyle/>
          <a:p>
            <a:pPr>
              <a:defRPr/>
            </a:pPr>
            <a:fld id="{D1ED453C-6034-4AC9-9321-9A2F52011434}"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Slovelev</a:t>
            </a:r>
          </a:p>
        </p:txBody>
      </p:sp>
      <p:sp>
        <p:nvSpPr>
          <p:cNvPr id="4" name="3 Marcador de número de diapositiva"/>
          <p:cNvSpPr>
            <a:spLocks noGrp="1"/>
          </p:cNvSpPr>
          <p:nvPr>
            <p:ph type="sldNum" sz="quarter" idx="5"/>
          </p:nvPr>
        </p:nvSpPr>
        <p:spPr/>
        <p:txBody>
          <a:bodyPr/>
          <a:lstStyle/>
          <a:p>
            <a:pPr>
              <a:defRPr/>
            </a:pPr>
            <a:fld id="{1BF06D6C-91FD-4BD3-8E60-DBD8FA03BD13}"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Sofia</a:t>
            </a:r>
          </a:p>
        </p:txBody>
      </p:sp>
      <p:sp>
        <p:nvSpPr>
          <p:cNvPr id="4" name="3 Marcador de número de diapositiva"/>
          <p:cNvSpPr>
            <a:spLocks noGrp="1"/>
          </p:cNvSpPr>
          <p:nvPr>
            <p:ph type="sldNum" sz="quarter" idx="5"/>
          </p:nvPr>
        </p:nvSpPr>
        <p:spPr/>
        <p:txBody>
          <a:bodyPr/>
          <a:lstStyle/>
          <a:p>
            <a:pPr>
              <a:defRPr/>
            </a:pPr>
            <a:fld id="{FFF724F5-899C-4091-A87B-210982A784F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Sofia.-Doctors Garden</a:t>
            </a:r>
          </a:p>
        </p:txBody>
      </p:sp>
      <p:sp>
        <p:nvSpPr>
          <p:cNvPr id="4" name="3 Marcador de número de diapositiva"/>
          <p:cNvSpPr>
            <a:spLocks noGrp="1"/>
          </p:cNvSpPr>
          <p:nvPr>
            <p:ph type="sldNum" sz="quarter" idx="5"/>
          </p:nvPr>
        </p:nvSpPr>
        <p:spPr/>
        <p:txBody>
          <a:bodyPr/>
          <a:lstStyle/>
          <a:p>
            <a:pPr>
              <a:defRPr/>
            </a:pPr>
            <a:fld id="{32D33D01-7C27-4717-B35D-35C8242DEBAB}"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Sofia</a:t>
            </a:r>
          </a:p>
        </p:txBody>
      </p:sp>
      <p:sp>
        <p:nvSpPr>
          <p:cNvPr id="4" name="3 Marcador de número de diapositiva"/>
          <p:cNvSpPr>
            <a:spLocks noGrp="1"/>
          </p:cNvSpPr>
          <p:nvPr>
            <p:ph type="sldNum" sz="quarter" idx="5"/>
          </p:nvPr>
        </p:nvSpPr>
        <p:spPr/>
        <p:txBody>
          <a:bodyPr/>
          <a:lstStyle/>
          <a:p>
            <a:pPr>
              <a:defRPr/>
            </a:pPr>
            <a:fld id="{5D610A33-17B3-4B30-A32D-AF36B9A1A24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Yambol</a:t>
            </a:r>
          </a:p>
        </p:txBody>
      </p:sp>
      <p:sp>
        <p:nvSpPr>
          <p:cNvPr id="4" name="3 Marcador de número de diapositiva"/>
          <p:cNvSpPr>
            <a:spLocks noGrp="1"/>
          </p:cNvSpPr>
          <p:nvPr>
            <p:ph type="sldNum" sz="quarter" idx="5"/>
          </p:nvPr>
        </p:nvSpPr>
        <p:spPr/>
        <p:txBody>
          <a:bodyPr/>
          <a:lstStyle/>
          <a:p>
            <a:pPr>
              <a:defRPr/>
            </a:pPr>
            <a:fld id="{3B0871DB-928D-48B2-A348-C023A7022A9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a:t>
            </a:r>
          </a:p>
        </p:txBody>
      </p:sp>
      <p:sp>
        <p:nvSpPr>
          <p:cNvPr id="4" name="3 Marcador de número de diapositiva"/>
          <p:cNvSpPr>
            <a:spLocks noGrp="1"/>
          </p:cNvSpPr>
          <p:nvPr>
            <p:ph type="sldNum" sz="quarter" idx="5"/>
          </p:nvPr>
        </p:nvSpPr>
        <p:spPr/>
        <p:txBody>
          <a:bodyPr/>
          <a:lstStyle/>
          <a:p>
            <a:pPr>
              <a:defRPr/>
            </a:pPr>
            <a:fld id="{F6543DE0-8BC0-4BFE-BA8E-6794FD39A8D2}"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CA5AFA7-9C06-47FC-80A7-A9CFA05E534C}"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328D8376-2A21-40E7-A9D0-CDE8D152A93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4B8353E0-BFC7-4939-8C30-7FC2A15AC47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7FBDBE80-0311-4D96-9D53-D7A2C383F3E5}"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CF3EFF3A-CADB-4E30-878F-DECF8A06391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084C7A57-3B3A-4D0C-88A1-3364F35F28D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E457DEFC-51F7-48B4-BB38-62A9DD4AC316}"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1B60B53-4460-4F89-BE0C-69F3092E0FB5}"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2FFF0FA9-6659-4BE9-83E7-58E178123300}"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79F9ADFB-B59A-4A58-ADE7-D874D4F3A4B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31229360-FB00-40D6-99E7-EECF0A3048F3}"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Kromeriz Gardens</a:t>
            </a:r>
          </a:p>
        </p:txBody>
      </p:sp>
      <p:sp>
        <p:nvSpPr>
          <p:cNvPr id="4" name="3 Marcador de número de diapositiva"/>
          <p:cNvSpPr>
            <a:spLocks noGrp="1"/>
          </p:cNvSpPr>
          <p:nvPr>
            <p:ph type="sldNum" sz="quarter" idx="5"/>
          </p:nvPr>
        </p:nvSpPr>
        <p:spPr/>
        <p:txBody>
          <a:bodyPr/>
          <a:lstStyle/>
          <a:p>
            <a:pPr>
              <a:defRPr/>
            </a:pPr>
            <a:fld id="{9198FE10-FEE2-48BF-A66C-56156D02837D}"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E5C624E8-299B-4353-9DA3-5D2676C054E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B9F43BD9-C97E-45B9-B3E7-A23823A2DE3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44E20D2D-8F82-4A2C-A8A0-91406F7571F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Buchlovice Park</a:t>
            </a:r>
          </a:p>
        </p:txBody>
      </p:sp>
      <p:sp>
        <p:nvSpPr>
          <p:cNvPr id="4" name="3 Marcador de número de diapositiva"/>
          <p:cNvSpPr>
            <a:spLocks noGrp="1"/>
          </p:cNvSpPr>
          <p:nvPr>
            <p:ph type="sldNum" sz="quarter" idx="5"/>
          </p:nvPr>
        </p:nvSpPr>
        <p:spPr/>
        <p:txBody>
          <a:bodyPr/>
          <a:lstStyle/>
          <a:p>
            <a:pPr>
              <a:defRPr/>
            </a:pPr>
            <a:fld id="{E30D0B89-AAF5-4CE9-886C-8FE73494B2B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37DE8C64-A2B2-42F1-92EB-36611AC7E22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F6FF25F0-D237-4733-896C-992D5F1A74A0}"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EC5BC2CD-8D43-452C-8BA1-6839A5AFFB0E}"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A979093E-688C-446B-9DCE-5A79DA2A1008}"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24A8650A-1979-4435-90C7-D116C798CA0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a:r>
              <a:rPr lang="es-ES" altLang="es-ES" dirty="0"/>
              <a:t>Dendrological Garden</a:t>
            </a:r>
          </a:p>
        </p:txBody>
      </p:sp>
      <p:sp>
        <p:nvSpPr>
          <p:cNvPr id="4" name="3 Marcador de número de diapositiva"/>
          <p:cNvSpPr>
            <a:spLocks noGrp="1"/>
          </p:cNvSpPr>
          <p:nvPr>
            <p:ph type="sldNum" sz="quarter" idx="5"/>
          </p:nvPr>
        </p:nvSpPr>
        <p:spPr/>
        <p:txBody>
          <a:bodyPr/>
          <a:lstStyle/>
          <a:p>
            <a:pPr>
              <a:defRPr/>
            </a:pPr>
            <a:fld id="{70D396FA-2845-444C-8B88-A18CB62BD2D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Dendrological Gardens</a:t>
            </a:r>
          </a:p>
        </p:txBody>
      </p:sp>
      <p:sp>
        <p:nvSpPr>
          <p:cNvPr id="4" name="3 Marcador de número de diapositiva"/>
          <p:cNvSpPr>
            <a:spLocks noGrp="1"/>
          </p:cNvSpPr>
          <p:nvPr>
            <p:ph type="sldNum" sz="quarter" idx="5"/>
          </p:nvPr>
        </p:nvSpPr>
        <p:spPr/>
        <p:txBody>
          <a:bodyPr/>
          <a:lstStyle/>
          <a:p>
            <a:pPr>
              <a:defRPr/>
            </a:pPr>
            <a:fld id="{35B4966F-9893-4B0A-8BDD-F3D2600C881C}"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Euxidonad Palace</a:t>
            </a:r>
          </a:p>
        </p:txBody>
      </p:sp>
      <p:sp>
        <p:nvSpPr>
          <p:cNvPr id="4" name="3 Marcador de número de diapositiva"/>
          <p:cNvSpPr>
            <a:spLocks noGrp="1"/>
          </p:cNvSpPr>
          <p:nvPr>
            <p:ph type="sldNum" sz="quarter" idx="5"/>
          </p:nvPr>
        </p:nvSpPr>
        <p:spPr/>
        <p:txBody>
          <a:bodyPr/>
          <a:lstStyle/>
          <a:p>
            <a:pPr>
              <a:defRPr/>
            </a:pPr>
            <a:fld id="{6A4A6627-A84B-4A89-8854-230806F362CE}" type="slidenum">
              <a:rPr lang="es-ES">
                <a:solidFill>
                  <a:prstClr val="black"/>
                </a:solidFill>
              </a:rPr>
              <a:pPr>
                <a:defRPr/>
              </a:pPr>
              <a:t>110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dirty="0"/>
              <a:t>EUROPA.-LA VUELTA AL MUNDO EN 885 JARDINES.-Jardines de Bulgaria-Bucarest y Czesch Republique</a:t>
            </a:r>
          </a:p>
        </p:txBody>
      </p:sp>
      <p:sp>
        <p:nvSpPr>
          <p:cNvPr id="3" name="2 Subtítulo"/>
          <p:cNvSpPr>
            <a:spLocks noGrp="1"/>
          </p:cNvSpPr>
          <p:nvPr>
            <p:ph type="subTitle" idx="1"/>
          </p:nvPr>
        </p:nvSpPr>
        <p:spPr>
          <a:xfrm>
            <a:off x="2987824" y="4653136"/>
            <a:ext cx="4392488"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b="1" dirty="0"/>
              <a:t>Borisova Gardens</a:t>
            </a:r>
          </a:p>
        </p:txBody>
      </p:sp>
      <p:sp>
        <p:nvSpPr>
          <p:cNvPr id="7171" name="2 Marcador de contenido"/>
          <p:cNvSpPr>
            <a:spLocks noGrp="1"/>
          </p:cNvSpPr>
          <p:nvPr>
            <p:ph sz="quarter" idx="1"/>
          </p:nvPr>
        </p:nvSpPr>
        <p:spPr/>
        <p:txBody>
          <a:bodyPr/>
          <a:lstStyle/>
          <a:p>
            <a:pPr eaLnBrk="1" hangingPunct="1"/>
            <a:r>
              <a:rPr lang="es-ES" altLang="es-ES" b="1" dirty="0"/>
              <a:t>Jardin Borisova</a:t>
            </a:r>
            <a:r>
              <a:rPr lang="es-ES" altLang="es-ES" dirty="0"/>
              <a:t> traducido como </a:t>
            </a:r>
            <a:r>
              <a:rPr lang="es-ES" altLang="es-ES" b="1" dirty="0"/>
              <a:t>Jardín de Boris</a:t>
            </a:r>
            <a:r>
              <a:rPr lang="es-ES" altLang="es-ES" dirty="0"/>
              <a:t> o </a:t>
            </a:r>
            <a:r>
              <a:rPr lang="es-ES" altLang="es-ES" b="1" dirty="0"/>
              <a:t>Knyaz Boris Jardín</a:t>
            </a:r>
            <a:r>
              <a:rPr lang="es-ES" altLang="es-ES" dirty="0"/>
              <a:t> ) es el parque más conocido y más antiguo en Sofía , la capital de Bulgaria . </a:t>
            </a:r>
          </a:p>
          <a:p>
            <a:pPr eaLnBrk="1" hangingPunct="1"/>
            <a:r>
              <a:rPr lang="es-ES" altLang="es-ES" dirty="0"/>
              <a:t>Su construcción y el arreglo se inició en 1884 y que lleva el nombre del zar Boris III de Bulgaria.</a:t>
            </a:r>
          </a:p>
          <a:p>
            <a:pPr eaLnBrk="1" hangingPunct="1"/>
            <a:r>
              <a:rPr lang="es-ES" altLang="es-ES" dirty="0"/>
              <a:t>La historia del jardín abarca tres períodos de menos de tres jardineros de renombre. </a:t>
            </a:r>
          </a:p>
          <a:p>
            <a:pPr eaLnBrk="1" hangingPunct="1"/>
            <a:r>
              <a:rPr lang="es-ES" altLang="es-ES" dirty="0"/>
              <a:t>Todos siguieron el plan inicial, de ampliarlo y perfeccionarlo en lugar de hacer cambios radicales en el diseño original.</a:t>
            </a:r>
          </a:p>
        </p:txBody>
      </p:sp>
    </p:spTree>
    <p:extLst>
      <p:ext uri="{BB962C8B-B14F-4D97-AF65-F5344CB8AC3E}">
        <p14:creationId xmlns:p14="http://schemas.microsoft.com/office/powerpoint/2010/main" val="3999300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Borisava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378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Borisova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424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Borisova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06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Borisova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314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Borisova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243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Borisova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666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Borisova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765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Borisova Gardens.-9.jpg"/>
          <p:cNvPicPr>
            <a:picLocks noChangeAspect="1"/>
          </p:cNvPicPr>
          <p:nvPr/>
        </p:nvPicPr>
        <p:blipFill rotWithShape="1">
          <a:blip r:embed="rId3">
            <a:extLst>
              <a:ext uri="{28A0092B-C50C-407E-A947-70E740481C1C}">
                <a14:useLocalDpi xmlns:a14="http://schemas.microsoft.com/office/drawing/2010/main" val="0"/>
              </a:ext>
            </a:extLst>
          </a:blip>
          <a:srcRect l="2648" t="3334" r="2353" b="4117"/>
          <a:stretch/>
        </p:blipFill>
        <p:spPr bwMode="auto">
          <a:xfrm>
            <a:off x="0" y="0"/>
            <a:ext cx="9144000" cy="69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85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Borisova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40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Borisova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15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risova Gardens.-Sn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139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risova_garden_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309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risova_garden_E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3103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orisova_garden_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456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risova_gradina_Борисова_градина_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731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risova_gradina_Борисова_градина_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312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risova_gradina_Борисова_градина_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522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risova_gradina_Борисова_градина_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894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orisova_gradina_Борисова_градина_0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830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risova-garden-lily-lak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825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rissava Gard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698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altLang="es-ES" b="1" dirty="0"/>
              <a:t>Titan Park.-Bucarest</a:t>
            </a:r>
          </a:p>
        </p:txBody>
      </p:sp>
      <p:sp>
        <p:nvSpPr>
          <p:cNvPr id="29699" name="2 Marcador de contenido"/>
          <p:cNvSpPr>
            <a:spLocks noGrp="1"/>
          </p:cNvSpPr>
          <p:nvPr>
            <p:ph sz="quarter" idx="1"/>
          </p:nvPr>
        </p:nvSpPr>
        <p:spPr/>
        <p:txBody>
          <a:bodyPr/>
          <a:lstStyle/>
          <a:p>
            <a:pPr eaLnBrk="1" hangingPunct="1"/>
            <a:r>
              <a:rPr lang="es-ES" altLang="es-ES" b="1" dirty="0"/>
              <a:t>Titán</a:t>
            </a:r>
            <a:r>
              <a:rPr lang="es-ES" altLang="es-ES" dirty="0"/>
              <a:t> es un barrio del este de Bucarest , que forma parte del Sector 3 . Rodea el Parque Alexandru Ioan Cuza  , anteriormente conocido como "Titán“.  </a:t>
            </a:r>
          </a:p>
          <a:p>
            <a:pPr eaLnBrk="1" hangingPunct="1"/>
            <a:r>
              <a:rPr lang="es-ES" altLang="es-ES" dirty="0"/>
              <a:t>En los siglos XVIII y XIX, el afectado solía ser arrojado a una fosa común y cubiertos con cal viva , lo que les valió su nombre, el ALBA Balta, ( </a:t>
            </a:r>
            <a:r>
              <a:rPr lang="es-ES" altLang="es-ES" i="1" dirty="0"/>
              <a:t>Laguna Blanca</a:t>
            </a:r>
            <a:r>
              <a:rPr lang="es-ES" altLang="es-ES" dirty="0"/>
              <a:t> ), que dio el nombre del barrio.</a:t>
            </a:r>
          </a:p>
          <a:p>
            <a:pPr eaLnBrk="1" hangingPunct="1"/>
            <a:r>
              <a:rPr lang="es-ES" altLang="es-ES" dirty="0"/>
              <a:t> El nombre de "Titán" viene de una fábrica de cemento ubicada aquí en el siglo XX.</a:t>
            </a:r>
          </a:p>
          <a:p>
            <a:pPr eaLnBrk="1" hangingPunct="1"/>
            <a:endParaRPr lang="es-ES" altLang="es-ES" dirty="0"/>
          </a:p>
        </p:txBody>
      </p:sp>
    </p:spTree>
    <p:extLst>
      <p:ext uri="{BB962C8B-B14F-4D97-AF65-F5344CB8AC3E}">
        <p14:creationId xmlns:p14="http://schemas.microsoft.com/office/powerpoint/2010/main" val="3603913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Titan Park.-Bucar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480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Titan Park.-Buchar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454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Titan Park.-Bucures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888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itan Park.-Bucur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476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Titan Park.-Bucures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454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Titan Park.-Bucurest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309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pPr eaLnBrk="1" hangingPunct="1"/>
            <a:r>
              <a:rPr lang="es-ES" altLang="es-ES" b="1" dirty="0"/>
              <a:t>Budapest</a:t>
            </a:r>
          </a:p>
        </p:txBody>
      </p:sp>
      <p:sp>
        <p:nvSpPr>
          <p:cNvPr id="36867" name="2 Marcador de contenido"/>
          <p:cNvSpPr>
            <a:spLocks noGrp="1"/>
          </p:cNvSpPr>
          <p:nvPr>
            <p:ph sz="quarter" idx="1"/>
          </p:nvPr>
        </p:nvSpPr>
        <p:spPr/>
        <p:txBody>
          <a:bodyPr/>
          <a:lstStyle/>
          <a:p>
            <a:pPr eaLnBrk="1" hangingPunct="1"/>
            <a:r>
              <a:rPr lang="es-ES" altLang="es-ES" b="1" dirty="0"/>
              <a:t>Budapest</a:t>
            </a:r>
            <a:r>
              <a:rPr lang="es-ES" altLang="es-ES" dirty="0"/>
              <a:t> es la capital de Hungría, así como su principal centro industrial, comercial y de transportes.</a:t>
            </a:r>
          </a:p>
          <a:p>
            <a:pPr eaLnBrk="1" hangingPunct="1"/>
            <a:r>
              <a:rPr lang="es-ES" altLang="es-ES" dirty="0"/>
              <a:t>La ciudad de Budapest es el resultado de la unificación en 1873, ocupando ambos lados del río Danubio, de las ciudades de Buda y Óbuda, en la orilla derecha, con Pest, en la orilla izquierda.</a:t>
            </a:r>
          </a:p>
          <a:p>
            <a:pPr eaLnBrk="1" hangingPunct="1"/>
            <a:r>
              <a:rPr lang="es-ES" altLang="es-ES" dirty="0"/>
              <a:t>Buda y Budapest misma, fueron la Sede real húngara en varias ocupaciones durante la Edad Media, el Renacimiento, la época Moderna y contemporánea hasta 1944 cuando desapareció la monarquía en Hungría.</a:t>
            </a:r>
          </a:p>
          <a:p>
            <a:pPr eaLnBrk="1" hangingPunct="1"/>
            <a:endParaRPr lang="es-ES" altLang="es-ES" dirty="0"/>
          </a:p>
        </p:txBody>
      </p:sp>
    </p:spTree>
    <p:extLst>
      <p:ext uri="{BB962C8B-B14F-4D97-AF65-F5344CB8AC3E}">
        <p14:creationId xmlns:p14="http://schemas.microsoft.com/office/powerpoint/2010/main" val="1226932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udapest.--Almog_5_Vajdahuny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887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udapest.--Anonym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969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udapest.--Cismigiu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945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udapest.-Cismigiu-Garden-Buchares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787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udapest.-Cismigiu-Garden-Buchares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714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udapest.-Cismigiu-Garden-Bucharest-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362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udapest.--Cismigiu-Garden-Bucharest-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704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udap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304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udapest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495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eaLnBrk="1" hangingPunct="1"/>
            <a:r>
              <a:rPr lang="es-ES" altLang="es-ES" b="1" dirty="0"/>
              <a:t>Cezch Republique</a:t>
            </a:r>
          </a:p>
        </p:txBody>
      </p:sp>
      <p:sp>
        <p:nvSpPr>
          <p:cNvPr id="47107" name="2 Marcador de contenido"/>
          <p:cNvSpPr>
            <a:spLocks noGrp="1"/>
          </p:cNvSpPr>
          <p:nvPr>
            <p:ph sz="quarter" idx="1"/>
          </p:nvPr>
        </p:nvSpPr>
        <p:spPr/>
        <p:txBody>
          <a:bodyPr/>
          <a:lstStyle/>
          <a:p>
            <a:pPr eaLnBrk="1" hangingPunct="1"/>
            <a:r>
              <a:rPr lang="es-ES" altLang="es-ES" dirty="0"/>
              <a:t>La </a:t>
            </a:r>
            <a:r>
              <a:rPr lang="es-ES" altLang="es-ES" b="1" dirty="0"/>
              <a:t>República Checa</a:t>
            </a:r>
            <a:r>
              <a:rPr lang="es-ES" altLang="es-ES" dirty="0"/>
              <a:t> es un estado de la Unión Europea (UE). Limita al norte con Polonia, al este con Eslovaquia, al sur con Austria, y al oeste con Alemania. </a:t>
            </a:r>
          </a:p>
          <a:p>
            <a:pPr eaLnBrk="1" hangingPunct="1"/>
            <a:r>
              <a:rPr lang="es-ES" altLang="es-ES" dirty="0"/>
              <a:t>Junto con Polonia, Eslovaquia y Hungría, integra el </a:t>
            </a:r>
            <a:r>
              <a:rPr lang="es-ES" altLang="es-ES" i="1" dirty="0"/>
              <a:t>Grupo Visegrád </a:t>
            </a:r>
            <a:r>
              <a:rPr lang="es-ES" altLang="es-ES" dirty="0"/>
              <a:t>de naciones de la Europa Central.</a:t>
            </a:r>
          </a:p>
          <a:p>
            <a:pPr eaLnBrk="1" hangingPunct="1"/>
            <a:r>
              <a:rPr lang="es-ES" altLang="es-ES" dirty="0"/>
              <a:t>El 1 de enero de 1993, Checoslovaquia se dividió en dos por decisión parlamentaria. Desde entonces, la República Checa y la República Eslovaca (o Eslovaquia) son dos países independientes.</a:t>
            </a:r>
          </a:p>
        </p:txBody>
      </p:sp>
    </p:spTree>
    <p:extLst>
      <p:ext uri="{BB962C8B-B14F-4D97-AF65-F5344CB8AC3E}">
        <p14:creationId xmlns:p14="http://schemas.microsoft.com/office/powerpoint/2010/main" val="2641862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zech Republique.-Kaizlovysady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162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zech Republique.-Karlovy_Vary_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731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zech Republique.-Letná_Park_in_late_October,_Prag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925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Czech Republique.-Olomouc_73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263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zech Republique.-Praha,_Holešovice,_podzim_na_Letné.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371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Czech Republique.-Praha,_Letná,_s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3401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Czech Republique.-Praha,_Malá_Strana,_Vojanovy_sa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598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Czech Republique.-Řevnice,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212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Czech Republique.-Schloss_Kroměříž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706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Czech Republique.-Schloss_Kroměříž_Park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161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Czech Republique.-Vojanovy_sad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03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Czesch Republique.-Břevnovský_klášter,_zahrada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392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Czesch Republique.-Břevnovský_klášter,_zahrada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2818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Czesch Republique.--Břevnovský_klášter,_zahrada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688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Czesch Republique.-Odpočívadlo_s_kamennou_scenérií_v_Lounech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635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Czesh Republique.-Vojanovy_sad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9043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Gourdon´s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8176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Gradina_Bo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673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Gradina_Copo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936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Mariánské_Lázně_-_parkem_ke_kolonádě.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119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Nikitsky_Botanical_Garden.-Ukrania.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393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b="1" dirty="0"/>
              <a:t>Balchik Palace</a:t>
            </a:r>
          </a:p>
        </p:txBody>
      </p:sp>
      <p:sp>
        <p:nvSpPr>
          <p:cNvPr id="69635" name="2 Marcador de contenido"/>
          <p:cNvSpPr>
            <a:spLocks noGrp="1"/>
          </p:cNvSpPr>
          <p:nvPr>
            <p:ph sz="quarter" idx="1"/>
          </p:nvPr>
        </p:nvSpPr>
        <p:spPr/>
        <p:txBody>
          <a:bodyPr/>
          <a:lstStyle/>
          <a:p>
            <a:pPr eaLnBrk="1" hangingPunct="1"/>
            <a:r>
              <a:rPr lang="es-ES" altLang="es-ES" dirty="0"/>
              <a:t>En Rumania  el Palacio Balchik fue la residencia de verano preferida de la reina María de Rumania y su familia inmediata. </a:t>
            </a:r>
          </a:p>
          <a:p>
            <a:pPr eaLnBrk="1" hangingPunct="1"/>
            <a:r>
              <a:rPr lang="es-ES" altLang="es-ES" dirty="0"/>
              <a:t>La ciudad es el sitio de Oriental de Villa María, el lugar donde se guardaba su corazón, de acuerdo con sus últimos deseos, hasta 1940 (cuando el Tratado de Craiova otorgado la región de vuelta a Bulgaria).</a:t>
            </a:r>
          </a:p>
          <a:p>
            <a:pPr eaLnBrk="1" hangingPunct="1"/>
            <a:r>
              <a:rPr lang="es-ES" altLang="es-ES" dirty="0"/>
              <a:t> Se trasladó luego a Castillo de Bran, en el centro de Rumanía. Hoy en día, el Palacio Balchik y el adyacente Jardín Botánico son las más populares atracciones de la ciudad..</a:t>
            </a:r>
          </a:p>
          <a:p>
            <a:pPr eaLnBrk="1" hangingPunct="1"/>
            <a:endParaRPr lang="es-ES" altLang="es-ES" dirty="0"/>
          </a:p>
        </p:txBody>
      </p:sp>
    </p:spTree>
    <p:extLst>
      <p:ext uri="{BB962C8B-B14F-4D97-AF65-F5344CB8AC3E}">
        <p14:creationId xmlns:p14="http://schemas.microsoft.com/office/powerpoint/2010/main" val="39849658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akchik Palace.-Alexandra´s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2267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alchik Palac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859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alchik Palac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5419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alchik_Palace_garden_ifb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2588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altLang="es-ES" dirty="0"/>
              <a:t>Jardines de Bulgaria</a:t>
            </a:r>
          </a:p>
        </p:txBody>
      </p:sp>
      <p:sp>
        <p:nvSpPr>
          <p:cNvPr id="74755" name="2 Marcador de contenido"/>
          <p:cNvSpPr>
            <a:spLocks noGrp="1"/>
          </p:cNvSpPr>
          <p:nvPr>
            <p:ph sz="quarter" idx="1"/>
          </p:nvPr>
        </p:nvSpPr>
        <p:spPr/>
        <p:txBody>
          <a:bodyPr/>
          <a:lstStyle/>
          <a:p>
            <a:pPr eaLnBrk="1" fontAlgn="t" hangingPunct="1"/>
            <a:br>
              <a:rPr lang="es-ES" altLang="es-ES" dirty="0"/>
            </a:br>
            <a:r>
              <a:rPr lang="es-ES" altLang="es-ES" dirty="0"/>
              <a:t> La </a:t>
            </a:r>
            <a:r>
              <a:rPr lang="es-ES" altLang="es-ES" b="1" dirty="0"/>
              <a:t>República de Bulgaria</a:t>
            </a:r>
            <a:r>
              <a:rPr lang="es-ES" altLang="es-ES" dirty="0"/>
              <a:t> es un país del Sureste de Europa, miembro de la Unión Europea desde el 1 de enero de 2007.</a:t>
            </a:r>
            <a:endParaRPr lang="es-ES" altLang="es-ES" baseline="30000" dirty="0"/>
          </a:p>
          <a:p>
            <a:pPr eaLnBrk="1" fontAlgn="t" hangingPunct="1"/>
            <a:r>
              <a:rPr lang="es-ES" altLang="es-ES" dirty="0"/>
              <a:t> Limita al norte con Rumania, al sur con Grecia y Turquía y al oeste con Serbia y con la República de Macedonia. </a:t>
            </a:r>
          </a:p>
          <a:p>
            <a:pPr eaLnBrk="1" fontAlgn="t" hangingPunct="1"/>
            <a:r>
              <a:rPr lang="es-ES" altLang="es-ES" dirty="0"/>
              <a:t>Su capital y ciudad más importante es Sofía.</a:t>
            </a:r>
          </a:p>
          <a:p>
            <a:pPr eaLnBrk="1" hangingPunct="1"/>
            <a:endParaRPr lang="es-ES" altLang="es-ES" dirty="0"/>
          </a:p>
        </p:txBody>
      </p:sp>
    </p:spTree>
    <p:extLst>
      <p:ext uri="{BB962C8B-B14F-4D97-AF65-F5344CB8AC3E}">
        <p14:creationId xmlns:p14="http://schemas.microsoft.com/office/powerpoint/2010/main" val="15801044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The Hagia.-Sofia.-Bulga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6521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ulga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1267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ulgaria Botaniu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2480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Doktorska_gradina_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0250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k-Lavrov-monum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7144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kobelev-pleven-grue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1789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ofia_April_2009_TodorBozhinov_(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247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ofia-Doctors-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7310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ofia-garden-kiosk-georgiv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4541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Yambol_orm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372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altLang="es-ES" b="1" dirty="0"/>
              <a:t>Kromeriz Gardens</a:t>
            </a:r>
          </a:p>
        </p:txBody>
      </p:sp>
      <p:sp>
        <p:nvSpPr>
          <p:cNvPr id="86019" name="2 Marcador de contenido"/>
          <p:cNvSpPr>
            <a:spLocks noGrp="1"/>
          </p:cNvSpPr>
          <p:nvPr>
            <p:ph sz="quarter" idx="1"/>
          </p:nvPr>
        </p:nvSpPr>
        <p:spPr/>
        <p:txBody>
          <a:bodyPr/>
          <a:lstStyle/>
          <a:p>
            <a:pPr eaLnBrk="1" hangingPunct="1"/>
            <a:r>
              <a:rPr lang="es-ES" altLang="es-ES" dirty="0"/>
              <a:t>El </a:t>
            </a:r>
            <a:r>
              <a:rPr lang="es-ES" altLang="es-ES" b="1" dirty="0"/>
              <a:t>Palacio de Kroměříž</a:t>
            </a:r>
            <a:r>
              <a:rPr lang="es-ES" altLang="es-ES" dirty="0"/>
              <a:t> en Kroměříž , República Checa , que solía ser la residencia principal de los obispos y  arzobispos de Olomouc desde 1777 .</a:t>
            </a:r>
          </a:p>
          <a:p>
            <a:pPr eaLnBrk="1" hangingPunct="1"/>
            <a:r>
              <a:rPr lang="es-ES" altLang="es-ES" dirty="0"/>
              <a:t>La primera residencia  fue fundada por el obispo Estanislao Thurzo en 1497. </a:t>
            </a:r>
          </a:p>
          <a:p>
            <a:pPr eaLnBrk="1" hangingPunct="1"/>
            <a:r>
              <a:rPr lang="es-ES" altLang="es-ES" dirty="0"/>
              <a:t>El edificio es de un tardío estilo gótico con un mínimo  de     detalles del Renacimiento. </a:t>
            </a:r>
          </a:p>
          <a:p>
            <a:pPr eaLnBrk="1" hangingPunct="1"/>
            <a:r>
              <a:rPr lang="es-ES" altLang="es-ES" dirty="0"/>
              <a:t>Durante los años de "Guerra de los Treinta , el castillo fue capturado por el ejército sueco (1643).</a:t>
            </a:r>
          </a:p>
          <a:p>
            <a:pPr eaLnBrk="1" hangingPunct="1"/>
            <a:endParaRPr lang="es-ES" altLang="es-ES" dirty="0"/>
          </a:p>
        </p:txBody>
      </p:sp>
    </p:spTree>
    <p:extLst>
      <p:ext uri="{BB962C8B-B14F-4D97-AF65-F5344CB8AC3E}">
        <p14:creationId xmlns:p14="http://schemas.microsoft.com/office/powerpoint/2010/main" val="25363328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6969968" cy="5832475"/>
          </a:xfrm>
        </p:spPr>
        <p:txBody>
          <a:bodyPr>
            <a:normAutofit/>
          </a:bodyPr>
          <a:lstStyle/>
          <a:p>
            <a:pPr marL="274320" indent="-274320" eaLnBrk="1" fontAlgn="auto" hangingPunct="1">
              <a:spcBef>
                <a:spcPts val="580"/>
              </a:spcBef>
              <a:spcAft>
                <a:spcPts val="0"/>
              </a:spcAft>
              <a:buFont typeface="Wingdings 2"/>
              <a:buChar char=""/>
              <a:defRPr/>
            </a:pPr>
            <a:r>
              <a:rPr lang="es-ES" dirty="0"/>
              <a:t>El monumento principal de la obra Lucchese en Kroměříž es la jardinería en frente del castillo. </a:t>
            </a:r>
          </a:p>
          <a:p>
            <a:pPr marL="274320" indent="-274320" eaLnBrk="1" fontAlgn="auto" hangingPunct="1">
              <a:spcBef>
                <a:spcPts val="580"/>
              </a:spcBef>
              <a:spcAft>
                <a:spcPts val="0"/>
              </a:spcAft>
              <a:buFont typeface="Wingdings 2"/>
              <a:buChar char=""/>
              <a:defRPr/>
            </a:pPr>
            <a:r>
              <a:rPr lang="es-ES" dirty="0"/>
              <a:t>Tras la muerte de Lucca en 1666, Giovanni Pietro Tencalla completo su trabajo en el jardín formal y tenía el palacio reconstruido en un estilo inspirado en la escuela turinesa a la que pertenecía.</a:t>
            </a:r>
          </a:p>
          <a:p>
            <a:pPr marL="274320" indent="-274320" eaLnBrk="1" fontAlgn="auto" hangingPunct="1">
              <a:spcBef>
                <a:spcPts val="580"/>
              </a:spcBef>
              <a:spcAft>
                <a:spcPts val="0"/>
              </a:spcAft>
              <a:buFont typeface="Wingdings 2"/>
              <a:buChar char=""/>
              <a:defRPr/>
            </a:pPr>
            <a:r>
              <a:rPr lang="es-ES" dirty="0"/>
              <a:t>La UNESCO incluye el palacio y el jardín entre los sitios del Patrimonio Mundial .</a:t>
            </a:r>
          </a:p>
          <a:p>
            <a:pPr marL="274320" indent="-274320" eaLnBrk="1" fontAlgn="auto" hangingPunct="1">
              <a:spcBef>
                <a:spcPts val="580"/>
              </a:spcBef>
              <a:spcAft>
                <a:spcPts val="0"/>
              </a:spcAft>
              <a:buFont typeface="Wingdings 2"/>
              <a:buChar char=""/>
              <a:defRPr/>
            </a:pPr>
            <a:r>
              <a:rPr lang="es-ES" dirty="0"/>
              <a:t> Como el expediente de nominación explica, "el castillo es un ejemplo, pero no excepcionalmente positivo de un tipo de o principesca residencia aristocrática que ha sobrevivido ampliamente en Europa. </a:t>
            </a:r>
          </a:p>
        </p:txBody>
      </p:sp>
    </p:spTree>
    <p:extLst>
      <p:ext uri="{BB962C8B-B14F-4D97-AF65-F5344CB8AC3E}">
        <p14:creationId xmlns:p14="http://schemas.microsoft.com/office/powerpoint/2010/main" val="36488480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765175"/>
            <a:ext cx="7113984" cy="5254625"/>
          </a:xfrm>
        </p:spPr>
        <p:txBody>
          <a:bodyPr/>
          <a:lstStyle/>
          <a:p>
            <a:r>
              <a:rPr lang="es-ES" altLang="es-ES" dirty="0"/>
              <a:t>El jardín de la alegría, por el contrario, es un raro ejemplo y en gran parte intacto de un jardín barroco "   </a:t>
            </a:r>
          </a:p>
          <a:p>
            <a:r>
              <a:rPr lang="es-ES" altLang="es-ES" dirty="0"/>
              <a:t>Además de los parterres formales también hay un menos formal  Jardín Inglés del siglo XIX  , que sufrió daños durante las inundaciones de 1997.</a:t>
            </a:r>
          </a:p>
          <a:p>
            <a:endParaRPr lang="es-ES" altLang="es-ES" dirty="0"/>
          </a:p>
          <a:p>
            <a:endParaRPr lang="es-ES" altLang="es-ES" dirty="0"/>
          </a:p>
        </p:txBody>
      </p:sp>
    </p:spTree>
    <p:extLst>
      <p:ext uri="{BB962C8B-B14F-4D97-AF65-F5344CB8AC3E}">
        <p14:creationId xmlns:p14="http://schemas.microsoft.com/office/powerpoint/2010/main" val="35064752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romeriz_-_Kvetna_zahrada_u_vstup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6731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romeriz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5261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romeriz_-_Kvetna_zahr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316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romeriz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3647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romeriz_-_Kvetna_zahrada,_Rotu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0503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romeriz_-_Kvetna_zahrada_-_vyhled_z_promenad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6935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romeriz_-_Kvetna_zahrada_ornamen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5747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romeriz_-_Kvetna_zahrada_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2846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romeriz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5917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Kromeriz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8776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romeriz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4720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romeriz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6451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romeriz Gardens.-Checoeslovaqu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3586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romeriz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8171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altLang="es-ES" b="1" dirty="0"/>
              <a:t>Buchlovice Park</a:t>
            </a:r>
          </a:p>
        </p:txBody>
      </p:sp>
      <p:sp>
        <p:nvSpPr>
          <p:cNvPr id="103427" name="2 Marcador de contenido"/>
          <p:cNvSpPr>
            <a:spLocks noGrp="1"/>
          </p:cNvSpPr>
          <p:nvPr>
            <p:ph sz="quarter" idx="1"/>
          </p:nvPr>
        </p:nvSpPr>
        <p:spPr>
          <a:xfrm>
            <a:off x="900113" y="1412875"/>
            <a:ext cx="6552207" cy="4572000"/>
          </a:xfrm>
        </p:spPr>
        <p:txBody>
          <a:bodyPr>
            <a:normAutofit lnSpcReduction="10000"/>
          </a:bodyPr>
          <a:lstStyle/>
          <a:p>
            <a:pPr eaLnBrk="1" hangingPunct="1"/>
            <a:r>
              <a:rPr lang="es-ES" altLang="es-ES" b="1" dirty="0"/>
              <a:t>Buchlovice </a:t>
            </a:r>
            <a:r>
              <a:rPr lang="es-ES" altLang="es-ES" dirty="0"/>
              <a:t> es un castillo situado a unos 10 km al oeste de Uherské Hradiště , en el sudeste de Moravia , República Checa .</a:t>
            </a:r>
          </a:p>
          <a:p>
            <a:pPr eaLnBrk="1" hangingPunct="1"/>
            <a:r>
              <a:rPr lang="es-ES" altLang="es-ES" dirty="0"/>
              <a:t>Su historia está estrechamente relacionada con el cercano castillo de Buchlov que creció más y se hizo más incómodo en el siglo XVII, y por eso Jan Detrich de Petřwald decidió construir un nuevo castillo. </a:t>
            </a:r>
          </a:p>
          <a:p>
            <a:pPr eaLnBrk="1" hangingPunct="1"/>
            <a:r>
              <a:rPr lang="es-ES" altLang="es-ES" dirty="0"/>
              <a:t>Buchlovice fue construido como una copia de una villa italiana en estilo barroco, por Domenico Martinelli .</a:t>
            </a:r>
          </a:p>
        </p:txBody>
      </p:sp>
    </p:spTree>
    <p:extLst>
      <p:ext uri="{BB962C8B-B14F-4D97-AF65-F5344CB8AC3E}">
        <p14:creationId xmlns:p14="http://schemas.microsoft.com/office/powerpoint/2010/main" val="9753989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692150"/>
            <a:ext cx="7041976" cy="5327650"/>
          </a:xfrm>
        </p:spPr>
        <p:txBody>
          <a:bodyPr/>
          <a:lstStyle/>
          <a:p>
            <a:r>
              <a:rPr lang="es-ES" altLang="es-ES" dirty="0"/>
              <a:t>Es uno de los edificios más romántico en este país. </a:t>
            </a:r>
          </a:p>
          <a:p>
            <a:r>
              <a:rPr lang="es-ES" altLang="es-ES" dirty="0"/>
              <a:t>En 1800 pasó a ser propiedad del Berchtolds, y desde 1945 el castillo del estado está abierto al público.</a:t>
            </a:r>
          </a:p>
          <a:p>
            <a:endParaRPr lang="es-ES" altLang="es-ES" dirty="0"/>
          </a:p>
        </p:txBody>
      </p:sp>
    </p:spTree>
    <p:extLst>
      <p:ext uri="{BB962C8B-B14F-4D97-AF65-F5344CB8AC3E}">
        <p14:creationId xmlns:p14="http://schemas.microsoft.com/office/powerpoint/2010/main" val="11757636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Buchlovice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2044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uchlovice Park.-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2159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uchlovice Park (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5971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uchlovice_-_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245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p:txBody>
          <a:bodyPr/>
          <a:lstStyle/>
          <a:p>
            <a:pPr eaLnBrk="1" hangingPunct="1"/>
            <a:r>
              <a:rPr lang="es-ES" altLang="es-ES" b="1" dirty="0"/>
              <a:t>Dendrological Gardens</a:t>
            </a:r>
          </a:p>
        </p:txBody>
      </p:sp>
      <p:sp>
        <p:nvSpPr>
          <p:cNvPr id="109571" name="2 Marcador de contenido"/>
          <p:cNvSpPr>
            <a:spLocks noGrp="1"/>
          </p:cNvSpPr>
          <p:nvPr>
            <p:ph sz="quarter" idx="1"/>
          </p:nvPr>
        </p:nvSpPr>
        <p:spPr>
          <a:xfrm>
            <a:off x="914400" y="1844675"/>
            <a:ext cx="6969968" cy="4175125"/>
          </a:xfrm>
        </p:spPr>
        <p:txBody>
          <a:bodyPr/>
          <a:lstStyle/>
          <a:p>
            <a:pPr eaLnBrk="1" hangingPunct="1"/>
            <a:r>
              <a:rPr lang="es-ES" altLang="es-ES" dirty="0"/>
              <a:t>El Jardín dendrológico (del griego "dendros" que significa "árbol" y "logos" que significa "estudio de") es famoso por sus rododendros y azaleas y cuenta con una colección de alrededor de 5.000 plantas leñosas y perennes. </a:t>
            </a:r>
          </a:p>
          <a:p>
            <a:pPr eaLnBrk="1" hangingPunct="1"/>
            <a:r>
              <a:rPr lang="es-ES" altLang="es-ES" dirty="0"/>
              <a:t>Fue fundado en 1974 y ha estado abierto al público desde 1991.</a:t>
            </a:r>
            <a:br>
              <a:rPr lang="es-ES" altLang="es-ES" dirty="0"/>
            </a:br>
            <a:br>
              <a:rPr lang="es-ES" altLang="es-ES" dirty="0"/>
            </a:br>
            <a:endParaRPr lang="es-ES" altLang="es-ES" dirty="0"/>
          </a:p>
        </p:txBody>
      </p:sp>
    </p:spTree>
    <p:extLst>
      <p:ext uri="{BB962C8B-B14F-4D97-AF65-F5344CB8AC3E}">
        <p14:creationId xmlns:p14="http://schemas.microsoft.com/office/powerpoint/2010/main" val="7733726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3 Imagen" descr="Dendrological Garden.-x3.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6263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endrological Gardens.--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6359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endrological Gardenx2.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4660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endrological Gardens.-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6625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endrological Gardens.-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1179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endrolog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9858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endrological_gar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5408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2 Imagen" descr="Euxinograd-palace-benkovski.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
            <a:ext cx="91440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1936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1200</Words>
  <Application>Microsoft Office PowerPoint</Application>
  <PresentationFormat>Presentación en pantalla (4:3)</PresentationFormat>
  <Paragraphs>240</Paragraphs>
  <Slides>110</Slides>
  <Notes>96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EUROPA.-LA VUELTA AL MUNDO EN 885 JARDINES.-Jardines de Bulgaria-Bucarest y Czesch Republique</vt:lpstr>
      <vt:lpstr>Borisova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Titan Park.-Bucarest</vt:lpstr>
      <vt:lpstr>Presentación de PowerPoint</vt:lpstr>
      <vt:lpstr>Presentación de PowerPoint</vt:lpstr>
      <vt:lpstr>Presentación de PowerPoint</vt:lpstr>
      <vt:lpstr>Presentación de PowerPoint</vt:lpstr>
      <vt:lpstr>Presentación de PowerPoint</vt:lpstr>
      <vt:lpstr>Presentación de PowerPoint</vt:lpstr>
      <vt:lpstr>Budapest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Cezch Republique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Balchik Palace</vt:lpstr>
      <vt:lpstr>Presentación de PowerPoint</vt:lpstr>
      <vt:lpstr>Presentación de PowerPoint</vt:lpstr>
      <vt:lpstr>Presentación de PowerPoint</vt:lpstr>
      <vt:lpstr>Presentación de PowerPoint</vt:lpstr>
      <vt:lpstr>Jardines de Bulgaria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Kromeriz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Buchlovice Park</vt:lpstr>
      <vt:lpstr>Presentación de PowerPoint</vt:lpstr>
      <vt:lpstr>Presentación de PowerPoint</vt:lpstr>
      <vt:lpstr>Presentación de PowerPoint</vt:lpstr>
      <vt:lpstr>Presentación de PowerPoint</vt:lpstr>
      <vt:lpstr>Presentación de PowerPoint</vt:lpstr>
      <vt:lpstr>Dendrological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2018-03-12T17:50:05Z</dcterms:modified>
</cp:coreProperties>
</file>