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9" r:id="rId71"/>
    <p:sldId id="328" r:id="rId72"/>
    <p:sldId id="327" r:id="rId73"/>
    <p:sldId id="330" r:id="rId74"/>
    <p:sldId id="325" r:id="rId75"/>
    <p:sldId id="326"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69" r:id="rId104"/>
    <p:sldId id="366" r:id="rId105"/>
    <p:sldId id="367" r:id="rId106"/>
    <p:sldId id="364" r:id="rId107"/>
    <p:sldId id="386" r:id="rId108"/>
    <p:sldId id="375" r:id="rId109"/>
    <p:sldId id="358" r:id="rId110"/>
    <p:sldId id="359" r:id="rId111"/>
    <p:sldId id="360" r:id="rId112"/>
    <p:sldId id="361" r:id="rId113"/>
    <p:sldId id="362" r:id="rId114"/>
    <p:sldId id="363" r:id="rId115"/>
    <p:sldId id="365" r:id="rId116"/>
    <p:sldId id="368" r:id="rId117"/>
    <p:sldId id="370" r:id="rId118"/>
    <p:sldId id="371" r:id="rId119"/>
    <p:sldId id="372" r:id="rId120"/>
    <p:sldId id="373" r:id="rId121"/>
    <p:sldId id="374" r:id="rId122"/>
    <p:sldId id="376" r:id="rId123"/>
    <p:sldId id="377" r:id="rId124"/>
    <p:sldId id="378" r:id="rId125"/>
    <p:sldId id="379" r:id="rId126"/>
    <p:sldId id="380" r:id="rId127"/>
    <p:sldId id="381" r:id="rId128"/>
    <p:sldId id="382" r:id="rId129"/>
    <p:sldId id="383" r:id="rId130"/>
    <p:sldId id="384" r:id="rId131"/>
    <p:sldId id="385" r:id="rId132"/>
    <p:sldId id="387" r:id="rId133"/>
    <p:sldId id="388" r:id="rId134"/>
    <p:sldId id="389" r:id="rId135"/>
    <p:sldId id="390"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5FB42A-0CA2-48E8-8C20-BA8F84BB67F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35D92C-EB78-4F28-9E57-5AF2CB2D31DC}" type="slidenum">
              <a:rPr lang="es-ES" smtClean="0"/>
              <a:t>‹Nº›</a:t>
            </a:fld>
            <a:endParaRPr lang="es-ES" dirty="0"/>
          </a:p>
        </p:txBody>
      </p:sp>
    </p:spTree>
    <p:extLst>
      <p:ext uri="{BB962C8B-B14F-4D97-AF65-F5344CB8AC3E}">
        <p14:creationId xmlns:p14="http://schemas.microsoft.com/office/powerpoint/2010/main" val="786639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06F7CD-33BF-437B-BA81-135FD4529807}" type="slidenum">
              <a:rPr lang="es-ES_tradnl">
                <a:solidFill>
                  <a:prstClr val="black"/>
                </a:solidFill>
                <a:latin typeface="Times New Roman" pitchFamily="18" charset="0"/>
              </a:rPr>
              <a:pPr eaLnBrk="1" hangingPunct="1"/>
              <a:t>4</a:t>
            </a:fld>
            <a:endParaRPr lang="es-ES_tradnl" dirty="0">
              <a:solidFill>
                <a:prstClr val="black"/>
              </a:solidFill>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 Park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47C5C10-0667-4F5D-9D1D-9362DD97A100}" type="slidenum">
              <a:rPr lang="es-ES_tradnl">
                <a:solidFill>
                  <a:prstClr val="black"/>
                </a:solidFill>
                <a:latin typeface="Times New Roman" pitchFamily="18" charset="0"/>
              </a:rPr>
              <a:pPr eaLnBrk="1" hangingPunct="1"/>
              <a:t>5</a:t>
            </a:fld>
            <a:endParaRPr lang="es-ES_tradnl" dirty="0">
              <a:solidFill>
                <a:prstClr val="black"/>
              </a:solidFill>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831848-1455-4BDE-805E-D99C46EB0F63}" type="slidenum">
              <a:rPr lang="es-ES_tradnl">
                <a:solidFill>
                  <a:prstClr val="black"/>
                </a:solidFill>
                <a:latin typeface="Times New Roman" pitchFamily="18" charset="0"/>
              </a:rPr>
              <a:pPr eaLnBrk="1" hangingPunct="1"/>
              <a:t>6</a:t>
            </a:fld>
            <a:endParaRPr lang="es-ES_tradnl" dirty="0">
              <a:solidFill>
                <a:prstClr val="black"/>
              </a:solidFill>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 Park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929085-A177-4057-B3FB-1574093AABD9}" type="slidenum">
              <a:rPr lang="es-ES_tradnl">
                <a:solidFill>
                  <a:prstClr val="black"/>
                </a:solidFill>
                <a:latin typeface="Times New Roman" pitchFamily="18" charset="0"/>
              </a:rPr>
              <a:pPr eaLnBrk="1" hangingPunct="1"/>
              <a:t>7</a:t>
            </a:fld>
            <a:endParaRPr lang="es-ES_tradnl" dirty="0">
              <a:solidFill>
                <a:prstClr val="black"/>
              </a:solidFill>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 Park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D9BD1C-0942-4ECF-B418-21B657F06D1A}" type="slidenum">
              <a:rPr lang="es-ES_tradnl">
                <a:solidFill>
                  <a:prstClr val="black"/>
                </a:solidFill>
                <a:latin typeface="Times New Roman" pitchFamily="18" charset="0"/>
              </a:rPr>
              <a:pPr eaLnBrk="1" hangingPunct="1"/>
              <a:t>8</a:t>
            </a:fld>
            <a:endParaRPr lang="es-ES_tradnl" dirty="0">
              <a:solidFill>
                <a:prstClr val="black"/>
              </a:solidFill>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Helsinki.-Runenberg y Las Meninas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0E7721-0AB4-44F6-911A-51CB17E93C8A}" type="slidenum">
              <a:rPr lang="es-ES_tradnl">
                <a:solidFill>
                  <a:prstClr val="black"/>
                </a:solidFill>
                <a:latin typeface="Times New Roman" pitchFamily="18" charset="0"/>
              </a:rPr>
              <a:pPr eaLnBrk="1" hangingPunct="1"/>
              <a:t>9</a:t>
            </a:fld>
            <a:endParaRPr lang="es-ES_tradnl" dirty="0">
              <a:solidFill>
                <a:prstClr val="black"/>
              </a:solidFill>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Helsinki.-Esplanade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9BA2F9-7FBA-4C8C-B726-6CF58928AA66}" type="slidenum">
              <a:rPr lang="es-ES_tradnl">
                <a:solidFill>
                  <a:prstClr val="black"/>
                </a:solidFill>
                <a:latin typeface="Times New Roman" pitchFamily="18" charset="0"/>
              </a:rPr>
              <a:pPr eaLnBrk="1" hangingPunct="1"/>
              <a:t>10</a:t>
            </a:fld>
            <a:endParaRPr lang="es-ES_tradnl" dirty="0">
              <a:solidFill>
                <a:prstClr val="black"/>
              </a:solidFill>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Helsinki.-Esplanade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759802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36126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608128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C6FF81-C9D6-4B4A-9A42-0708222473A0}" type="slidenum">
              <a:rPr lang="es-ES_tradnl">
                <a:solidFill>
                  <a:prstClr val="black"/>
                </a:solidFill>
                <a:latin typeface="Times New Roman" pitchFamily="18" charset="0"/>
              </a:rPr>
              <a:pPr eaLnBrk="1" hangingPunct="1"/>
              <a:t>14</a:t>
            </a:fld>
            <a:endParaRPr lang="es-ES_tradnl" dirty="0">
              <a:solidFill>
                <a:prstClr val="black"/>
              </a:solidFill>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Helsinki.-Esplanade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432389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864189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96694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927586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523775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Park.-Monument-to-Finnish-Poet-Eino-Leino</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831892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26505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687478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851397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494764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Park.-Parlament House</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44001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056963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8563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Park..-Parlament House</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229589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021246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895244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918523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87067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114124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Garden.-.-Aubrieta_columnae</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814919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6222160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276730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098420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410428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72961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910129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401759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289191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697869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Botanical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9106189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493162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3D441E-79FE-4701-AC91-DDB96C7EC5FC}" type="slidenum">
              <a:rPr lang="es-ES_tradnl">
                <a:solidFill>
                  <a:prstClr val="black"/>
                </a:solidFill>
                <a:latin typeface="Times New Roman" pitchFamily="18" charset="0"/>
              </a:rPr>
              <a:pPr eaLnBrk="1" hangingPunct="1"/>
              <a:t>50</a:t>
            </a:fld>
            <a:endParaRPr lang="es-ES_tradnl" dirty="0">
              <a:solidFill>
                <a:prstClr val="black"/>
              </a:solidFill>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Helsinki.-Kaivopuisto Park</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C9B1DB-238C-49E8-B3C6-6C87F64A145D}" type="slidenum">
              <a:rPr lang="es-ES_tradnl">
                <a:solidFill>
                  <a:prstClr val="black"/>
                </a:solidFill>
                <a:latin typeface="Times New Roman" pitchFamily="18" charset="0"/>
              </a:rPr>
              <a:pPr eaLnBrk="1" hangingPunct="1"/>
              <a:t>51</a:t>
            </a:fld>
            <a:endParaRPr lang="es-ES_tradnl" dirty="0">
              <a:solidFill>
                <a:prstClr val="black"/>
              </a:solidFill>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Helsinki.-Kaivopuisto Park</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1211399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.-Chess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6696655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5416435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622649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0093492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8328426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22703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personas que tienen un día de campo en Vappu Kaivopuisto. </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213129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parque Kaivopuisto durante un concierto de verano en 2005. </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3113871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parque Kaivopuisto a principios del invierno</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0151664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660446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Helsinki.-Kaivopuisto  Park.-Sibelius Monument</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3442788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Helsinki.-Kaivopuisto  Park.-Sibelius Monument</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1921569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Helsinki.-Kaivopuisto  Park.-Sibelius Monument</a:t>
            </a:r>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773947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Helsinki.-Kaivopuisto  Park.-Sibelius Monument</a:t>
            </a:r>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8066024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Helsinki.-Esplanade Park.</a:t>
            </a:r>
          </a:p>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395110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4EC526-05E6-46AD-91A9-60392AAAE552}" type="slidenum">
              <a:rPr lang="es-ES_tradnl">
                <a:solidFill>
                  <a:prstClr val="black"/>
                </a:solidFill>
                <a:latin typeface="Times New Roman" pitchFamily="18" charset="0"/>
              </a:rPr>
              <a:pPr eaLnBrk="1" hangingPunct="1"/>
              <a:t>71</a:t>
            </a:fld>
            <a:endParaRPr lang="es-ES_tradnl" dirty="0">
              <a:solidFill>
                <a:prstClr val="black"/>
              </a:solidFill>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E938BB-D913-45C2-917D-E41B14E2664D}" type="slidenum">
              <a:rPr lang="es-ES_tradnl">
                <a:solidFill>
                  <a:prstClr val="black"/>
                </a:solidFill>
                <a:latin typeface="Times New Roman" pitchFamily="18" charset="0"/>
              </a:rPr>
              <a:pPr eaLnBrk="1" hangingPunct="1"/>
              <a:t>72</a:t>
            </a:fld>
            <a:endParaRPr lang="es-ES_tradnl" dirty="0">
              <a:solidFill>
                <a:prstClr val="black"/>
              </a:solidFill>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6A1A240-143B-4164-8487-EB4D61E09357}" type="slidenum">
              <a:rPr lang="es-ES_tradnl">
                <a:solidFill>
                  <a:prstClr val="black"/>
                </a:solidFill>
                <a:latin typeface="Times New Roman" pitchFamily="18" charset="0"/>
              </a:rPr>
              <a:pPr eaLnBrk="1" hangingPunct="1"/>
              <a:t>73</a:t>
            </a:fld>
            <a:endParaRPr lang="es-ES_tradnl" dirty="0">
              <a:solidFill>
                <a:prstClr val="black"/>
              </a:solidFill>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Helsinki.-Kaivopuisto  Park.-Sibelius Monument</a:t>
            </a:r>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9680382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203515-3933-46E0-8C34-D406C48E95F0}" type="slidenum">
              <a:rPr lang="es-ES_tradnl">
                <a:solidFill>
                  <a:prstClr val="black"/>
                </a:solidFill>
                <a:latin typeface="Times New Roman" pitchFamily="18" charset="0"/>
              </a:rPr>
              <a:pPr eaLnBrk="1" hangingPunct="1"/>
              <a:t>75</a:t>
            </a:fld>
            <a:endParaRPr lang="es-ES_tradnl" dirty="0">
              <a:solidFill>
                <a:prstClr val="black"/>
              </a:solidFill>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Helsinki.-Jean Sibelius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Helsinki.-Kaivopuisto  Park.-Sibelius Monument</a:t>
            </a:r>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5358087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26CFEE6-3111-4B33-80BC-97A26662B0AC}" type="slidenum">
              <a:rPr lang="es-ES_tradnl">
                <a:solidFill>
                  <a:prstClr val="black"/>
                </a:solidFill>
                <a:latin typeface="Times New Roman" pitchFamily="18" charset="0"/>
              </a:rPr>
              <a:pPr eaLnBrk="1" hangingPunct="1"/>
              <a:t>77</a:t>
            </a:fld>
            <a:endParaRPr lang="es-ES_tradnl" dirty="0">
              <a:solidFill>
                <a:prstClr val="black"/>
              </a:solidFill>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A99597-D583-468C-9682-B0867D0FF8B0}" type="slidenum">
              <a:rPr lang="es-ES_tradnl">
                <a:solidFill>
                  <a:prstClr val="black"/>
                </a:solidFill>
                <a:latin typeface="Times New Roman" pitchFamily="18" charset="0"/>
              </a:rPr>
              <a:pPr eaLnBrk="1" hangingPunct="1"/>
              <a:t>78</a:t>
            </a:fld>
            <a:endParaRPr lang="es-ES_tradnl" dirty="0">
              <a:solidFill>
                <a:prstClr val="black"/>
              </a:solidFill>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Helsinki.-Lilacs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2DBAB9-04AC-461A-86DB-96B5BE10CF3A}" type="slidenum">
              <a:rPr lang="es-ES_tradnl">
                <a:solidFill>
                  <a:prstClr val="black"/>
                </a:solidFill>
                <a:latin typeface="Times New Roman" pitchFamily="18" charset="0"/>
              </a:rPr>
              <a:pPr eaLnBrk="1" hangingPunct="1"/>
              <a:t>79</a:t>
            </a:fld>
            <a:endParaRPr lang="es-ES_tradnl" dirty="0">
              <a:solidFill>
                <a:prstClr val="black"/>
              </a:solidFill>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414FCD-7ED8-4C7C-94E4-F782DF936F3B}" type="slidenum">
              <a:rPr lang="es-ES_tradnl">
                <a:solidFill>
                  <a:prstClr val="black"/>
                </a:solidFill>
                <a:latin typeface="Times New Roman" pitchFamily="18" charset="0"/>
              </a:rPr>
              <a:pPr eaLnBrk="1" hangingPunct="1"/>
              <a:t>80</a:t>
            </a:fld>
            <a:endParaRPr lang="es-ES_tradnl" dirty="0">
              <a:solidFill>
                <a:prstClr val="black"/>
              </a:solidFill>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7C319E-DA08-4826-8217-F1ECA4D85B53}" type="slidenum">
              <a:rPr lang="es-ES_tradnl">
                <a:solidFill>
                  <a:prstClr val="black"/>
                </a:solidFill>
                <a:latin typeface="Times New Roman" pitchFamily="18" charset="0"/>
              </a:rPr>
              <a:pPr eaLnBrk="1" hangingPunct="1"/>
              <a:t>81</a:t>
            </a:fld>
            <a:endParaRPr lang="es-ES_tradnl" dirty="0">
              <a:solidFill>
                <a:prstClr val="black"/>
              </a:solidFill>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Helsinki.-Sibelius Park</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9785323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7422784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7038359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4870628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812352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 City Winter Garden.</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7076810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8478017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Helsinki.-Gardenia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5423636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Helsinki.-Gardenia–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7198211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Helsinki.-Gardenia–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9401899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Helsinki.-Gardenia–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9308568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412127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2436396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956654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3298359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32413395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9960551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Park.-_Estonia.-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2823870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8642799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8498247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3934300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59153075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0450041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1135726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29417752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2336097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5961559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70291762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2DFD68-82BC-4F3F-A69E-35BE8095D246}" type="slidenum">
              <a:rPr lang="es-ES_tradnl">
                <a:solidFill>
                  <a:prstClr val="black"/>
                </a:solidFill>
                <a:latin typeface="Times New Roman" pitchFamily="18" charset="0"/>
              </a:rPr>
              <a:pPr eaLnBrk="1" hangingPunct="1"/>
              <a:t>120</a:t>
            </a:fld>
            <a:endParaRPr lang="es-ES_tradnl" dirty="0">
              <a:solidFill>
                <a:prstClr val="black"/>
              </a:solidFill>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Helsinki.-Kadriorg Park</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88D09A-71D1-42CF-B2CD-720174A42C99}" type="slidenum">
              <a:rPr lang="es-ES_tradnl">
                <a:solidFill>
                  <a:prstClr val="black"/>
                </a:solidFill>
                <a:latin typeface="Times New Roman" pitchFamily="18" charset="0"/>
              </a:rPr>
              <a:pPr eaLnBrk="1" hangingPunct="1"/>
              <a:t>121</a:t>
            </a:fld>
            <a:endParaRPr lang="es-ES_tradnl" dirty="0">
              <a:solidFill>
                <a:prstClr val="black"/>
              </a:solidFill>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Helsinki.-Kadriorg Park</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8360648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7977281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85130054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3592158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72564264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9362899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5524755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42145601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78273668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762678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72789936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1742932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Kadriorg Park.-Estonia</a:t>
            </a:r>
          </a:p>
        </p:txBody>
      </p:sp>
      <p:sp>
        <p:nvSpPr>
          <p:cNvPr id="4" name="3 Marcador de número de diapositiva"/>
          <p:cNvSpPr>
            <a:spLocks noGrp="1"/>
          </p:cNvSpPr>
          <p:nvPr>
            <p:ph type="sldNum" sz="quarter" idx="10"/>
          </p:nvPr>
        </p:nvSpPr>
        <p:spPr/>
        <p:txBody>
          <a:bodyPr/>
          <a:lstStyle/>
          <a:p>
            <a:fld id="{974E9DF3-D1FF-4F35-A208-B1E1A40F76AD}"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054174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upload.wikimedia.org/wikipedia/commons/e/ef/Kaivopuisto_Vappu_picnic_2008.jpg"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3" Type="http://schemas.openxmlformats.org/officeDocument/2006/relationships/hyperlink" Target="//upload.wikimedia.org/wikipedia/commons/a/a2/Kaivopuiston_kes%C3%A4konsertti_2005.jpg"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hyperlink" Target="//upload.wikimedia.org/wikipedia/commons/5/5b/Kaivopuisto.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 Id="rId5" Type="http://schemas.openxmlformats.org/officeDocument/2006/relationships/image" Target="../media/image85.jpg"/><Relationship Id="rId4" Type="http://schemas.openxmlformats.org/officeDocument/2006/relationships/image" Target="../media/image84.jpg"/></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7.xml"/><Relationship Id="rId5" Type="http://schemas.openxmlformats.org/officeDocument/2006/relationships/image" Target="../media/image121.jpg"/><Relationship Id="rId4" Type="http://schemas.openxmlformats.org/officeDocument/2006/relationships/image" Target="../media/image120.jpg"/></Relationships>
</file>

<file path=ppt/slides/_rels/slide13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1872208"/>
          </a:xfrm>
        </p:spPr>
        <p:txBody>
          <a:bodyPr>
            <a:noAutofit/>
          </a:bodyPr>
          <a:lstStyle/>
          <a:p>
            <a:r>
              <a:rPr lang="es-ES" sz="3200" dirty="0"/>
              <a:t>EUROPA.-LA VUELTA AL MUNDO EN 885 JARDINES.-JARDINES DE FINLANDIA Y ESTONIA</a:t>
            </a:r>
          </a:p>
        </p:txBody>
      </p:sp>
      <p:sp>
        <p:nvSpPr>
          <p:cNvPr id="3" name="2 Subtítulo"/>
          <p:cNvSpPr>
            <a:spLocks noGrp="1"/>
          </p:cNvSpPr>
          <p:nvPr>
            <p:ph type="subTitle" idx="1"/>
          </p:nvPr>
        </p:nvSpPr>
        <p:spPr>
          <a:xfrm>
            <a:off x="2843808" y="4509120"/>
            <a:ext cx="496855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Helsinki.-Esplanade Park</a:t>
            </a:r>
          </a:p>
        </p:txBody>
      </p:sp>
      <p:sp>
        <p:nvSpPr>
          <p:cNvPr id="3" name="2 Marcador de contenido"/>
          <p:cNvSpPr>
            <a:spLocks noGrp="1"/>
          </p:cNvSpPr>
          <p:nvPr>
            <p:ph sz="quarter" idx="1"/>
          </p:nvPr>
        </p:nvSpPr>
        <p:spPr/>
        <p:txBody>
          <a:bodyPr>
            <a:normAutofit lnSpcReduction="10000"/>
          </a:bodyPr>
          <a:lstStyle/>
          <a:p>
            <a:r>
              <a:rPr lang="es-ES" dirty="0"/>
              <a:t>El Parque Esplanade mucho tiempo se ha llenado de cafeterías y restaurantes. </a:t>
            </a:r>
          </a:p>
          <a:p>
            <a:r>
              <a:rPr lang="es-ES" dirty="0"/>
              <a:t>Abajo de cada lado están animadas calles comerciales, el Norte (Pohjois-) y Sur (Etelä-) explanadas. </a:t>
            </a:r>
          </a:p>
          <a:p>
            <a:r>
              <a:rPr lang="es-ES" dirty="0"/>
              <a:t>El Parque se extiende desde Erottaja en el oeste hasta la Plaza del Mercado en el este. </a:t>
            </a:r>
          </a:p>
          <a:p>
            <a:r>
              <a:rPr lang="es-ES" dirty="0"/>
              <a:t>Los edificios neo-renacentistas que recuerdan a otras ciudades europeas se construyeron sobre las explanadas para reemplazar las viejas casas de madera en la segunda mitad del siglo XIX. </a:t>
            </a:r>
          </a:p>
          <a:p>
            <a:r>
              <a:rPr lang="es-ES" dirty="0"/>
              <a:t>Uno de los más espléndidos es el Hotel Kämp en la esquina de Kluuvikatu. </a:t>
            </a:r>
          </a:p>
          <a:p>
            <a:endParaRPr lang="es-ES" dirty="0"/>
          </a:p>
          <a:p>
            <a:endParaRPr lang="es-ES" dirty="0"/>
          </a:p>
        </p:txBody>
      </p:sp>
    </p:spTree>
    <p:extLst>
      <p:ext uri="{BB962C8B-B14F-4D97-AF65-F5344CB8AC3E}">
        <p14:creationId xmlns:p14="http://schemas.microsoft.com/office/powerpoint/2010/main" val="259015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el centro del parque ocupa el primer monumento público de Helsinki, la estatua del poeta nacional de Finlandia Runeberg JL (1804-1877).</a:t>
            </a:r>
          </a:p>
          <a:p>
            <a:r>
              <a:rPr lang="es-ES" dirty="0"/>
              <a:t> En el extremo occidental del parque se encuentran estatuas al escritor Zacarías Topelius (1818-1898) y el poeta Eino Leino (1878-1926). </a:t>
            </a:r>
          </a:p>
          <a:p>
            <a:r>
              <a:rPr lang="es-ES" dirty="0"/>
              <a:t>La gran zona verde entre las dos calles es muy activa en verano, donde muchos finlandeses llegan a tener un día de campo . </a:t>
            </a:r>
          </a:p>
          <a:p>
            <a:r>
              <a:rPr lang="es-ES" dirty="0"/>
              <a:t>También hay numerosas actuaciones de música en vivo en un escenario especial al aire libre delante de Cafe Kappeli . </a:t>
            </a:r>
          </a:p>
          <a:p>
            <a:r>
              <a:rPr lang="es-ES" dirty="0"/>
              <a:t>El parque fue inaugurado en 1812. </a:t>
            </a:r>
          </a:p>
          <a:p>
            <a:endParaRPr lang="es-ES" dirty="0"/>
          </a:p>
        </p:txBody>
      </p:sp>
    </p:spTree>
    <p:extLst>
      <p:ext uri="{BB962C8B-B14F-4D97-AF65-F5344CB8AC3E}">
        <p14:creationId xmlns:p14="http://schemas.microsoft.com/office/powerpoint/2010/main" val="994400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elsinki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44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elsinki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7638"/>
            <a:ext cx="9753600" cy="715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214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007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357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667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063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794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467"/>
          <a:stretch/>
        </p:blipFill>
        <p:spPr>
          <a:xfrm>
            <a:off x="0" y="0"/>
            <a:ext cx="9144000" cy="6857999"/>
          </a:xfrm>
          <a:prstGeom prst="rect">
            <a:avLst/>
          </a:prstGeom>
        </p:spPr>
      </p:pic>
    </p:spTree>
    <p:extLst>
      <p:ext uri="{BB962C8B-B14F-4D97-AF65-F5344CB8AC3E}">
        <p14:creationId xmlns:p14="http://schemas.microsoft.com/office/powerpoint/2010/main" val="424740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95"/>
          <a:stretch/>
        </p:blipFill>
        <p:spPr>
          <a:xfrm>
            <a:off x="0" y="0"/>
            <a:ext cx="9144000" cy="6858000"/>
          </a:xfrm>
          <a:prstGeom prst="rect">
            <a:avLst/>
          </a:prstGeom>
        </p:spPr>
      </p:pic>
    </p:spTree>
    <p:extLst>
      <p:ext uri="{BB962C8B-B14F-4D97-AF65-F5344CB8AC3E}">
        <p14:creationId xmlns:p14="http://schemas.microsoft.com/office/powerpoint/2010/main" val="3405633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864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015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5452" b="5667"/>
          <a:stretch/>
        </p:blipFill>
        <p:spPr>
          <a:xfrm>
            <a:off x="0" y="0"/>
            <a:ext cx="9144000" cy="6858000"/>
          </a:xfrm>
          <a:prstGeom prst="rect">
            <a:avLst/>
          </a:prstGeom>
        </p:spPr>
      </p:pic>
    </p:spTree>
    <p:extLst>
      <p:ext uri="{BB962C8B-B14F-4D97-AF65-F5344CB8AC3E}">
        <p14:creationId xmlns:p14="http://schemas.microsoft.com/office/powerpoint/2010/main" val="150426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948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7096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304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92721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058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540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7509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9575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983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3994854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372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7203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917"/>
          <a:stretch/>
        </p:blipFill>
        <p:spPr>
          <a:xfrm>
            <a:off x="0" y="-99392"/>
            <a:ext cx="9144000" cy="6957392"/>
          </a:xfrm>
          <a:prstGeom prst="rect">
            <a:avLst/>
          </a:prstGeom>
        </p:spPr>
      </p:pic>
    </p:spTree>
    <p:extLst>
      <p:ext uri="{BB962C8B-B14F-4D97-AF65-F5344CB8AC3E}">
        <p14:creationId xmlns:p14="http://schemas.microsoft.com/office/powerpoint/2010/main" val="3356040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917"/>
          <a:stretch/>
        </p:blipFill>
        <p:spPr>
          <a:xfrm>
            <a:off x="0" y="0"/>
            <a:ext cx="9144000" cy="6858000"/>
          </a:xfrm>
          <a:prstGeom prst="rect">
            <a:avLst/>
          </a:prstGeom>
        </p:spPr>
      </p:pic>
    </p:spTree>
    <p:extLst>
      <p:ext uri="{BB962C8B-B14F-4D97-AF65-F5344CB8AC3E}">
        <p14:creationId xmlns:p14="http://schemas.microsoft.com/office/powerpoint/2010/main" val="2000326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0"/>
          <a:stretch/>
        </p:blipFill>
        <p:spPr>
          <a:xfrm>
            <a:off x="0" y="0"/>
            <a:ext cx="9144000" cy="6858000"/>
          </a:xfrm>
          <a:prstGeom prst="rect">
            <a:avLst/>
          </a:prstGeom>
        </p:spPr>
      </p:pic>
    </p:spTree>
    <p:extLst>
      <p:ext uri="{BB962C8B-B14F-4D97-AF65-F5344CB8AC3E}">
        <p14:creationId xmlns:p14="http://schemas.microsoft.com/office/powerpoint/2010/main" val="1092377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47"/>
          <a:stretch/>
        </p:blipFill>
        <p:spPr>
          <a:xfrm>
            <a:off x="0" y="0"/>
            <a:ext cx="9144000" cy="6858000"/>
          </a:xfrm>
          <a:prstGeom prst="rect">
            <a:avLst/>
          </a:prstGeom>
        </p:spPr>
      </p:pic>
    </p:spTree>
    <p:extLst>
      <p:ext uri="{BB962C8B-B14F-4D97-AF65-F5344CB8AC3E}">
        <p14:creationId xmlns:p14="http://schemas.microsoft.com/office/powerpoint/2010/main" val="1183106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122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2866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Helsinki Botanical Garden</a:t>
            </a:r>
          </a:p>
        </p:txBody>
      </p:sp>
      <p:sp>
        <p:nvSpPr>
          <p:cNvPr id="3" name="2 Marcador de contenido"/>
          <p:cNvSpPr>
            <a:spLocks noGrp="1"/>
          </p:cNvSpPr>
          <p:nvPr>
            <p:ph sz="quarter" idx="1"/>
          </p:nvPr>
        </p:nvSpPr>
        <p:spPr/>
        <p:txBody>
          <a:bodyPr>
            <a:normAutofit lnSpcReduction="10000"/>
          </a:bodyPr>
          <a:lstStyle/>
          <a:p>
            <a:r>
              <a:rPr lang="es-ES" dirty="0"/>
              <a:t>La Universidad de Helsinki Jardín Botánico es una institución dependiente del Museo de Historia Natural de finlandés de la Universidad de Helsinki , que mantiene una colección de plantas vivas para su uso en la investigación y la docencia. El Jardín Botánico cuenta con dos sitios separados: uno en Kaisaniemi y uno en Kumpula . </a:t>
            </a:r>
          </a:p>
          <a:p>
            <a:r>
              <a:rPr lang="es-ES" dirty="0"/>
              <a:t>El Garden Kaisaniemi está abierto al público. Su invernadero es actualmente el hogar de más de 800 especies diferentes de plantas y sus motivos a más de 2.800 plantas de diferentes orígenes. </a:t>
            </a:r>
          </a:p>
          <a:p>
            <a:r>
              <a:rPr lang="es-ES" dirty="0"/>
              <a:t>La construcción del Jardín Kumpula comenzó en 1987 y se abrió al público en 2009. </a:t>
            </a:r>
          </a:p>
          <a:p>
            <a:endParaRPr lang="es-ES" dirty="0"/>
          </a:p>
        </p:txBody>
      </p:sp>
    </p:spTree>
    <p:extLst>
      <p:ext uri="{BB962C8B-B14F-4D97-AF65-F5344CB8AC3E}">
        <p14:creationId xmlns:p14="http://schemas.microsoft.com/office/powerpoint/2010/main" val="130137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6869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305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48301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1511177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5741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8493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561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3233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2892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48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9448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662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Helsinki.-Kaivopuisto Park </a:t>
            </a:r>
          </a:p>
        </p:txBody>
      </p:sp>
      <p:sp>
        <p:nvSpPr>
          <p:cNvPr id="3" name="2 Marcador de contenido"/>
          <p:cNvSpPr>
            <a:spLocks noGrp="1"/>
          </p:cNvSpPr>
          <p:nvPr>
            <p:ph sz="quarter" idx="1"/>
          </p:nvPr>
        </p:nvSpPr>
        <p:spPr/>
        <p:txBody>
          <a:bodyPr>
            <a:normAutofit lnSpcReduction="10000"/>
          </a:bodyPr>
          <a:lstStyle/>
          <a:p>
            <a:r>
              <a:rPr lang="es-ES" dirty="0"/>
              <a:t>Kaivopuisto ( sueco : Brunnsparken), o en el lenguaje hablado, Kaivari, es uno de los más antiguos y más conocidos parques en el centro de Helsinki , Finlandia , y también una zona de unos 500 habitantes, donde se ubica el parque. </a:t>
            </a:r>
          </a:p>
          <a:p>
            <a:r>
              <a:rPr lang="es-ES" dirty="0"/>
              <a:t>Kaivopuisto ofrece varias hectáreas de parques, tanto en terreno llano, y en los acantilados . </a:t>
            </a:r>
          </a:p>
          <a:p>
            <a:r>
              <a:rPr lang="es-ES" dirty="0"/>
              <a:t>El parque también incluye restos de fortificaciones de piedra construidas en el siglo XVIII.</a:t>
            </a:r>
          </a:p>
          <a:p>
            <a:r>
              <a:rPr lang="es-ES" dirty="0"/>
              <a:t>Cada verano, miles de Helsinkians llegado a Kaivopuisto para tomar el sol, tener un picnic , o para mantener el deporte.</a:t>
            </a:r>
          </a:p>
        </p:txBody>
      </p:sp>
    </p:spTree>
    <p:extLst>
      <p:ext uri="{BB962C8B-B14F-4D97-AF65-F5344CB8AC3E}">
        <p14:creationId xmlns:p14="http://schemas.microsoft.com/office/powerpoint/2010/main" val="2806968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mayor colina en el parque es una pendiente favorable para todas las instalaciones durante el invierno. </a:t>
            </a:r>
          </a:p>
          <a:p>
            <a:r>
              <a:rPr lang="es-ES" dirty="0"/>
              <a:t>La altura de la popularidad Kaivopuisto está en Vappu día (1 de mayo), inmediatamente después de los últimas noches de celebraciones Walpurgis en el centro de la ciudad. </a:t>
            </a:r>
          </a:p>
          <a:p>
            <a:r>
              <a:rPr lang="es-ES" dirty="0"/>
              <a:t>En Vappu, Kaivopuisto está repleto de decenas de miles de Helsinkians, que llegan a tener un día de campo con sus amigos y familiares. </a:t>
            </a:r>
          </a:p>
          <a:p>
            <a:r>
              <a:rPr lang="es-ES" dirty="0"/>
              <a:t>Fanciful trajes , música fuerte, y el consumo excesivo de bebidas alcohólicas es la rutina de un día de campo Vappu.</a:t>
            </a:r>
          </a:p>
        </p:txBody>
      </p:sp>
    </p:spTree>
    <p:extLst>
      <p:ext uri="{BB962C8B-B14F-4D97-AF65-F5344CB8AC3E}">
        <p14:creationId xmlns:p14="http://schemas.microsoft.com/office/powerpoint/2010/main" val="1074275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Es habitual que todos los asistentes que se han graduado del examen de matriculación finlandés para llevar la gorra de estudiante en el picnic. </a:t>
            </a:r>
          </a:p>
          <a:p>
            <a:r>
              <a:rPr lang="es-ES" dirty="0"/>
              <a:t>Una tapa amarilla estudiante es tomado como un signo de prestigio.</a:t>
            </a:r>
          </a:p>
          <a:p>
            <a:r>
              <a:rPr lang="es-ES" dirty="0"/>
              <a:t> Desde mediados de 1970, ha sido común para celebrar unos cuantos conciertos en el parque durante el verano, con música clásica , pero más a menudo pop y el rock , y por lo general con artistas finlandeses. </a:t>
            </a:r>
          </a:p>
          <a:p>
            <a:r>
              <a:rPr lang="es-ES" dirty="0"/>
              <a:t>Kaivopuisto también incluye Kaivohuone, un famoso restaurante y club nocturno que data de la década de 1830, y el Observatorio de la Osa </a:t>
            </a:r>
          </a:p>
          <a:p>
            <a:endParaRPr lang="es-ES" dirty="0"/>
          </a:p>
          <a:p>
            <a:endParaRPr lang="es-ES" dirty="0"/>
          </a:p>
        </p:txBody>
      </p:sp>
    </p:spTree>
    <p:extLst>
      <p:ext uri="{BB962C8B-B14F-4D97-AF65-F5344CB8AC3E}">
        <p14:creationId xmlns:p14="http://schemas.microsoft.com/office/powerpoint/2010/main" val="1072622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614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701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71757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4594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907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05921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907165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6805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72408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Kaivopuisto Vappu de picnic 200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747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Kaivopuiston kesäkonsertti 20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153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Kaivopuist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5624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Sibelius park</a:t>
            </a:r>
          </a:p>
        </p:txBody>
      </p:sp>
      <p:sp>
        <p:nvSpPr>
          <p:cNvPr id="3" name="2 Marcador de contenido"/>
          <p:cNvSpPr>
            <a:spLocks noGrp="1"/>
          </p:cNvSpPr>
          <p:nvPr>
            <p:ph sz="quarter" idx="1"/>
          </p:nvPr>
        </p:nvSpPr>
        <p:spPr/>
        <p:txBody>
          <a:bodyPr>
            <a:normAutofit fontScale="92500"/>
          </a:bodyPr>
          <a:lstStyle/>
          <a:p>
            <a:r>
              <a:rPr lang="es-ES" dirty="0"/>
              <a:t>Sibelius Park es un parque de Helsinki en Taka-Töölö Seurasaarenselkä y relacionados Humallahden playa.</a:t>
            </a:r>
          </a:p>
          <a:p>
            <a:r>
              <a:rPr lang="es-ES" dirty="0"/>
              <a:t> Es un parque de vegetación paisaje diverso, y también está el presidente Mauno Koivisto del 60 aniversario en 1983 plantó abedul rizado .</a:t>
            </a:r>
          </a:p>
          <a:p>
            <a:r>
              <a:rPr lang="es-ES" dirty="0"/>
              <a:t> El parque también cuenta con un pequeño estanque. </a:t>
            </a:r>
          </a:p>
          <a:p>
            <a:r>
              <a:rPr lang="es-ES" dirty="0"/>
              <a:t>Park al oeste a lo largo de la playa hasta la carretera que pasa Merikanto el otro lado de la península, se encuentra en el parque de pelota y la esperanza de remo estadio de Helsinki . Ocupado Mechelininkatu divide el parque en dos partes</a:t>
            </a:r>
          </a:p>
          <a:p>
            <a:endParaRPr lang="es-ES" dirty="0"/>
          </a:p>
        </p:txBody>
      </p:sp>
    </p:spTree>
    <p:extLst>
      <p:ext uri="{BB962C8B-B14F-4D97-AF65-F5344CB8AC3E}">
        <p14:creationId xmlns:p14="http://schemas.microsoft.com/office/powerpoint/2010/main" val="2356116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Lado sur del parque se encuentra a lo largo de las más antiguas de Finlandia Mechelininkatu pie mini-campo de golf, a cargo de estudiantes de tecnología en el Parque Sibelius Mini golf . </a:t>
            </a:r>
          </a:p>
          <a:p>
            <a:r>
              <a:rPr lang="es-ES" dirty="0"/>
              <a:t> Este Välskärinkatu separa el parque del parque de Sibelius junto Topelius. </a:t>
            </a:r>
          </a:p>
          <a:p>
            <a:r>
              <a:rPr lang="es-ES" dirty="0"/>
              <a:t>El parque está situado Eila Hiltunen en 1967 en conmemoración del monumento de Sibelius .</a:t>
            </a:r>
          </a:p>
          <a:p>
            <a:r>
              <a:rPr lang="es-ES" dirty="0"/>
              <a:t> Además, Mechelininkatu en el otro lado es un tesoro Aaltonen Kalevala escultura de temática Ilmatar y pato . </a:t>
            </a:r>
          </a:p>
          <a:p>
            <a:r>
              <a:rPr lang="es-ES" dirty="0"/>
              <a:t>El área del parque fue una vez algunas villas, dos de los cuales aún quedan.</a:t>
            </a:r>
          </a:p>
          <a:p>
            <a:r>
              <a:rPr lang="es-ES" dirty="0"/>
              <a:t> </a:t>
            </a:r>
          </a:p>
        </p:txBody>
      </p:sp>
    </p:spTree>
    <p:extLst>
      <p:ext uri="{BB962C8B-B14F-4D97-AF65-F5344CB8AC3E}">
        <p14:creationId xmlns:p14="http://schemas.microsoft.com/office/powerpoint/2010/main" val="6068262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Cuando Töölö en 1906 asemakaavoitettiin , incluyendo el área del parque actual fue planeado para ser distribuidos rakennuskortteleiksi, pero más tarde se decidió cambiar el parque.</a:t>
            </a:r>
          </a:p>
          <a:p>
            <a:r>
              <a:rPr lang="es-ES" dirty="0"/>
              <a:t>Inicialmente, el parque fue llamado Humalllahden parque. </a:t>
            </a:r>
          </a:p>
          <a:p>
            <a:r>
              <a:rPr lang="es-ES" dirty="0"/>
              <a:t>Debe su nombre actual en 1945 compositor Jean Sibelius " de 80 años de aniversario. </a:t>
            </a:r>
          </a:p>
          <a:p>
            <a:r>
              <a:rPr lang="es-ES" dirty="0"/>
              <a:t>Veinte años más tarde, también de Mannerheimintie Mechelininkatu, el borde delantero del parque, una cámara anterior fue cambiada. </a:t>
            </a:r>
          </a:p>
          <a:p>
            <a:endParaRPr lang="es-ES" dirty="0"/>
          </a:p>
        </p:txBody>
      </p:sp>
    </p:spTree>
    <p:extLst>
      <p:ext uri="{BB962C8B-B14F-4D97-AF65-F5344CB8AC3E}">
        <p14:creationId xmlns:p14="http://schemas.microsoft.com/office/powerpoint/2010/main" val="26328472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3852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0466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6716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8" r="1324" b="9804"/>
          <a:stretch/>
        </p:blipFill>
        <p:spPr>
          <a:xfrm>
            <a:off x="-180528" y="0"/>
            <a:ext cx="9324528" cy="6857999"/>
          </a:xfrm>
          <a:prstGeom prst="rect">
            <a:avLst/>
          </a:prstGeom>
        </p:spPr>
      </p:pic>
    </p:spTree>
    <p:extLst>
      <p:ext uri="{BB962C8B-B14F-4D97-AF65-F5344CB8AC3E}">
        <p14:creationId xmlns:p14="http://schemas.microsoft.com/office/powerpoint/2010/main" val="1060718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77158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37098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5982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9255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5682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7733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507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9865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4923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197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1853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2375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729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Helsinki City Winter Garden.</a:t>
            </a:r>
          </a:p>
        </p:txBody>
      </p:sp>
      <p:sp>
        <p:nvSpPr>
          <p:cNvPr id="3" name="2 Marcador de contenido"/>
          <p:cNvSpPr>
            <a:spLocks noGrp="1"/>
          </p:cNvSpPr>
          <p:nvPr>
            <p:ph sz="quarter" idx="1"/>
          </p:nvPr>
        </p:nvSpPr>
        <p:spPr/>
        <p:txBody>
          <a:bodyPr/>
          <a:lstStyle/>
          <a:p>
            <a:r>
              <a:rPr lang="es-ES" dirty="0"/>
              <a:t>El jardín de invierno ha sido un lugar de encuentro recreativo para los habitantes de Helsinki durante más de un siglo. </a:t>
            </a:r>
          </a:p>
          <a:p>
            <a:r>
              <a:rPr lang="es-ES" dirty="0"/>
              <a:t>No importa en qué estación estemos, el oasis elaborado de plantas exóticas le invita a hacer un recorrido por la vegetación. </a:t>
            </a:r>
          </a:p>
          <a:p>
            <a:r>
              <a:rPr lang="es-ES" dirty="0"/>
              <a:t>Además de las plantas, las barbillas chapoteando en las piscinas son las delicias de los visitantes. </a:t>
            </a:r>
          </a:p>
          <a:p>
            <a:r>
              <a:rPr lang="es-ES" dirty="0"/>
              <a:t>En el verano e incluso en otoño, un transeúnte puede admirar el maravilloso Jardín de las Rosas en frente del Jardín de Invierno. </a:t>
            </a:r>
          </a:p>
          <a:p>
            <a:endParaRPr lang="es-ES" dirty="0"/>
          </a:p>
        </p:txBody>
      </p:sp>
    </p:spTree>
    <p:extLst>
      <p:ext uri="{BB962C8B-B14F-4D97-AF65-F5344CB8AC3E}">
        <p14:creationId xmlns:p14="http://schemas.microsoft.com/office/powerpoint/2010/main" val="2071692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pPr marL="0" indent="0">
              <a:buNone/>
            </a:pPr>
            <a:endParaRPr lang="es-ES" dirty="0"/>
          </a:p>
          <a:p>
            <a:r>
              <a:rPr lang="es-ES" dirty="0"/>
              <a:t>El jardín de invierno ha sido un lugar de encuentro recreativo para los habitantes de Helsinki durante más de un siglo. </a:t>
            </a:r>
          </a:p>
          <a:p>
            <a:r>
              <a:rPr lang="es-ES" dirty="0"/>
              <a:t>No importa en qué estación estamos, el oasis elaborado de plantas exóticas le invita a hacer un recorrido por la vegetación. </a:t>
            </a:r>
          </a:p>
          <a:p>
            <a:r>
              <a:rPr lang="es-ES" dirty="0"/>
              <a:t>Además de las plantas, las barbillas chapoteando en las piscinas delicias de los visitantes.</a:t>
            </a:r>
          </a:p>
          <a:p>
            <a:r>
              <a:rPr lang="es-ES" dirty="0"/>
              <a:t> En el verano e incluso en otoño, un transeúnte puede admirar el maravilloso Jardín de las Rosas en frente del Jardín de Invierno. </a:t>
            </a:r>
          </a:p>
          <a:p>
            <a:r>
              <a:rPr lang="es-ES" dirty="0"/>
              <a:t>Los grupos de estudiantes y pensionistas, residentes, viajeros individuales y grupos de jardines infantiles, escuelas, empresas y sociedades están tentados por el Jardín de Invierno. </a:t>
            </a:r>
          </a:p>
        </p:txBody>
      </p:sp>
    </p:spTree>
    <p:extLst>
      <p:ext uri="{BB962C8B-B14F-4D97-AF65-F5344CB8AC3E}">
        <p14:creationId xmlns:p14="http://schemas.microsoft.com/office/powerpoint/2010/main" val="2855749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Visitas guiadas deben negociarse con antelación. El jardín de invierno también está disponible para alquiler privado. </a:t>
            </a:r>
          </a:p>
          <a:p>
            <a:r>
              <a:rPr lang="es-ES" dirty="0"/>
              <a:t>Detrás del Jardín de Invierno se encuentra el jardín de la ciudad que cultiva flores de verano para los parques de la ciudad. </a:t>
            </a:r>
          </a:p>
          <a:p>
            <a:r>
              <a:rPr lang="es-ES" dirty="0"/>
              <a:t>El jardín de la ciudad está cerrado al público. </a:t>
            </a:r>
          </a:p>
          <a:p>
            <a:endParaRPr lang="es-ES" dirty="0"/>
          </a:p>
          <a:p>
            <a:endParaRPr lang="es-ES" dirty="0"/>
          </a:p>
        </p:txBody>
      </p:sp>
    </p:spTree>
    <p:extLst>
      <p:ext uri="{BB962C8B-B14F-4D97-AF65-F5344CB8AC3E}">
        <p14:creationId xmlns:p14="http://schemas.microsoft.com/office/powerpoint/2010/main" val="5722693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0337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63539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50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5901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8337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5098"/>
          <a:stretch/>
        </p:blipFill>
        <p:spPr>
          <a:xfrm>
            <a:off x="0" y="0"/>
            <a:ext cx="9291918" cy="6858000"/>
          </a:xfrm>
          <a:prstGeom prst="rect">
            <a:avLst/>
          </a:prstGeom>
        </p:spPr>
      </p:pic>
    </p:spTree>
    <p:extLst>
      <p:ext uri="{BB962C8B-B14F-4D97-AF65-F5344CB8AC3E}">
        <p14:creationId xmlns:p14="http://schemas.microsoft.com/office/powerpoint/2010/main" val="36507968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8466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Helsinki.-Gardenia</a:t>
            </a:r>
          </a:p>
        </p:txBody>
      </p:sp>
      <p:sp>
        <p:nvSpPr>
          <p:cNvPr id="3" name="2 Marcador de contenido"/>
          <p:cNvSpPr>
            <a:spLocks noGrp="1"/>
          </p:cNvSpPr>
          <p:nvPr>
            <p:ph sz="quarter" idx="1"/>
          </p:nvPr>
        </p:nvSpPr>
        <p:spPr/>
        <p:txBody>
          <a:bodyPr>
            <a:normAutofit lnSpcReduction="10000"/>
          </a:bodyPr>
          <a:lstStyle/>
          <a:p>
            <a:r>
              <a:rPr lang="es-ES" dirty="0"/>
              <a:t>Gardenia-Helsinki es un invernadero de plantas tropicales y jardín botánico que se encuentra en Viikki, Helsinki. </a:t>
            </a:r>
          </a:p>
          <a:p>
            <a:r>
              <a:rPr lang="es-ES" dirty="0"/>
              <a:t>Es administrado por una sociedad limitada formada por el Ayuntamiento de Helsinki y la Universidad de Helsinki.</a:t>
            </a:r>
          </a:p>
          <a:p>
            <a:r>
              <a:rPr lang="es-ES" dirty="0"/>
              <a:t>El jardín de Gardenia, fue abierto al público en abril del 2001.</a:t>
            </a:r>
          </a:p>
          <a:p>
            <a:r>
              <a:rPr lang="es-ES" dirty="0"/>
              <a:t>Gardenia-Helsinki presenta dos ambientes diferentes:</a:t>
            </a:r>
          </a:p>
          <a:p>
            <a:r>
              <a:rPr lang="es-ES" dirty="0"/>
              <a:t> El jardín al aire libre, rodeando al invernadero, donde se exhiben plantas herbáceas de climas fríos, y donde se encuentra un jardín japonés.</a:t>
            </a:r>
          </a:p>
          <a:p>
            <a:endParaRPr lang="es-ES" dirty="0"/>
          </a:p>
        </p:txBody>
      </p:sp>
    </p:spTree>
    <p:extLst>
      <p:ext uri="{BB962C8B-B14F-4D97-AF65-F5344CB8AC3E}">
        <p14:creationId xmlns:p14="http://schemas.microsoft.com/office/powerpoint/2010/main" val="31864951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invernadero tropical, donde las especies de plantas tropicales son sobre todo del Asia suroriental y enfocadas en plantas tropicales útiles al hombre, por lo que se exhiben árboles frutales, especias, e hierbas exóticas, como también las especies más importantes de la silvicultura tropical en la producción de fibras. </a:t>
            </a:r>
          </a:p>
          <a:p>
            <a:r>
              <a:rPr lang="es-ES" dirty="0"/>
              <a:t>Varios árboles de palma, los bambúes y las flores de orquídeas crean en el pasillo del invernadero una atmósfera plenamente tropical, donde además se pueden observar las plantas del arroz, el algodón, el mango y muchas otras plantas más, que requieren un hábitat cálido y húmedo.</a:t>
            </a:r>
          </a:p>
        </p:txBody>
      </p:sp>
    </p:spTree>
    <p:extLst>
      <p:ext uri="{BB962C8B-B14F-4D97-AF65-F5344CB8AC3E}">
        <p14:creationId xmlns:p14="http://schemas.microsoft.com/office/powerpoint/2010/main" val="8669482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3892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rdenia, August 2008 by &lt;a href='http://www.panoramio.com/photo/56821524' target='_blank'&gt;PlamenB&lt;/a&g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1015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572000" cy="35730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142"/>
            <a:ext cx="4572000" cy="35718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73017"/>
            <a:ext cx="4572000" cy="3284983"/>
          </a:xfrm>
          <a:prstGeom prst="rect">
            <a:avLst/>
          </a:prstGeom>
        </p:spPr>
      </p:pic>
    </p:spTree>
    <p:extLst>
      <p:ext uri="{BB962C8B-B14F-4D97-AF65-F5344CB8AC3E}">
        <p14:creationId xmlns:p14="http://schemas.microsoft.com/office/powerpoint/2010/main" val="29658905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5997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8918240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26327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8814508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Kadriorg Park.-Estonia.</a:t>
            </a:r>
          </a:p>
        </p:txBody>
      </p:sp>
      <p:sp>
        <p:nvSpPr>
          <p:cNvPr id="3" name="2 Marcador de contenido"/>
          <p:cNvSpPr>
            <a:spLocks noGrp="1"/>
          </p:cNvSpPr>
          <p:nvPr>
            <p:ph sz="quarter" idx="1"/>
          </p:nvPr>
        </p:nvSpPr>
        <p:spPr/>
        <p:txBody>
          <a:bodyPr>
            <a:normAutofit lnSpcReduction="10000"/>
          </a:bodyPr>
          <a:lstStyle/>
          <a:p>
            <a:r>
              <a:rPr lang="es-ES" dirty="0"/>
              <a:t>Kadriorg es un subdistrito  en el distrito de Kesklinn (Midtown), Tallinn , capital de Estonia . </a:t>
            </a:r>
          </a:p>
          <a:p>
            <a:r>
              <a:rPr lang="es-ES" dirty="0"/>
              <a:t>Tiene una población de 3681 (Desde el 1 de junio de 2011 ). </a:t>
            </a:r>
          </a:p>
          <a:p>
            <a:r>
              <a:rPr lang="es-ES" dirty="0"/>
              <a:t> Kadriorg significa "Catalina Valley" en Estonia , esto se deriva de la Catherinethal , un barroco palacio de Catalina I de Rusia . </a:t>
            </a:r>
          </a:p>
          <a:p>
            <a:r>
              <a:rPr lang="es-ES" dirty="0"/>
              <a:t>Kadriog es conocida por el palacio Kadriorg comisionado por el zar Pedro el Grande. El Museo KUMU (museo de arte) está situado en el parque del palacio. Muy cerca se encuentra el Memorial Russalka que conmemora la pérdida de un buque de guerra de Rusia en 1893. </a:t>
            </a:r>
          </a:p>
          <a:p>
            <a:endParaRPr lang="es-ES" dirty="0"/>
          </a:p>
        </p:txBody>
      </p:sp>
    </p:spTree>
    <p:extLst>
      <p:ext uri="{BB962C8B-B14F-4D97-AF65-F5344CB8AC3E}">
        <p14:creationId xmlns:p14="http://schemas.microsoft.com/office/powerpoint/2010/main" val="25898219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palacio de  verano de Pedro el Grande- (1718-1723) es un buen ejemplo de la arquitectura barroca.</a:t>
            </a:r>
          </a:p>
          <a:p>
            <a:r>
              <a:rPr lang="es-ES" dirty="0"/>
              <a:t> El plan general para el palacio y el parque fueron redactados por el arquitecto italiano Niccolo Michetti. </a:t>
            </a:r>
          </a:p>
          <a:p>
            <a:r>
              <a:rPr lang="es-ES" dirty="0"/>
              <a:t>Dado que la familia real rara vez se quedó en el palacio, el edificio ha cumplido otras funciones a lo largo de la historia. </a:t>
            </a:r>
          </a:p>
          <a:p>
            <a:r>
              <a:rPr lang="es-ES" dirty="0"/>
              <a:t>En 1921, las habitaciones  han heredado el Museo de Arte de Estonia. </a:t>
            </a:r>
          </a:p>
          <a:p>
            <a:r>
              <a:rPr lang="es-ES" dirty="0"/>
              <a:t>En 2000, el antiguo palacio reformado que se abrió como la colección de arte extranjero del Museo de Arte. Podemos visitar  también el Museo de la Casa de Pedro I. </a:t>
            </a:r>
          </a:p>
        </p:txBody>
      </p:sp>
    </p:spTree>
    <p:extLst>
      <p:ext uri="{BB962C8B-B14F-4D97-AF65-F5344CB8AC3E}">
        <p14:creationId xmlns:p14="http://schemas.microsoft.com/office/powerpoint/2010/main" val="31569038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0606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60189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76566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7667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526819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7560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24872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406413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45044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44030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1520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22153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6512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8992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835142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13739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0245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4885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elsin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89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57076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13979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6729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01284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5261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87132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26541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04032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56031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48"/>
            <a:ext cx="9144000" cy="6832451"/>
          </a:xfrm>
          <a:prstGeom prst="rect">
            <a:avLst/>
          </a:prstGeom>
        </p:spPr>
      </p:pic>
    </p:spTree>
    <p:extLst>
      <p:ext uri="{BB962C8B-B14F-4D97-AF65-F5344CB8AC3E}">
        <p14:creationId xmlns:p14="http://schemas.microsoft.com/office/powerpoint/2010/main" val="6546784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4283968" cy="3429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3329607"/>
            <a:ext cx="4932040" cy="3557899"/>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60032" cy="332960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29608"/>
            <a:ext cx="4283968" cy="3523202"/>
          </a:xfrm>
          <a:prstGeom prst="rect">
            <a:avLst/>
          </a:prstGeom>
        </p:spPr>
      </p:pic>
    </p:spTree>
    <p:extLst>
      <p:ext uri="{BB962C8B-B14F-4D97-AF65-F5344CB8AC3E}">
        <p14:creationId xmlns:p14="http://schemas.microsoft.com/office/powerpoint/2010/main" val="19576127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150362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3952623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0976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2214</Words>
  <Application>Microsoft Office PowerPoint</Application>
  <PresentationFormat>Presentación en pantalla (4:3)</PresentationFormat>
  <Paragraphs>303</Paragraphs>
  <Slides>135</Slides>
  <Notes>114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135</vt:i4>
      </vt:variant>
    </vt:vector>
  </HeadingPairs>
  <TitlesOfParts>
    <vt:vector size="142" baseType="lpstr">
      <vt:lpstr>Arial</vt:lpstr>
      <vt:lpstr>Calibri</vt:lpstr>
      <vt:lpstr>Century Schoolbook</vt:lpstr>
      <vt:lpstr>Times New Roman</vt:lpstr>
      <vt:lpstr>Wingdings</vt:lpstr>
      <vt:lpstr>Wingdings 2</vt:lpstr>
      <vt:lpstr>Default Theme</vt:lpstr>
      <vt:lpstr>EUROPA.-LA VUELTA AL MUNDO EN 885 JARDINES.-JARDINES DE FINLANDIA Y ESTONIA</vt:lpstr>
      <vt:lpstr>Helsinki.-Esplanade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Helsinki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Helsinki.-Kaivopuisto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Sibelius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Helsinki City Winter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Helsinki.-Gardenia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Kadriorg Park.-Estonia.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6</cp:revision>
  <dcterms:created xsi:type="dcterms:W3CDTF">2013-09-11T14:11:41Z</dcterms:created>
  <dcterms:modified xsi:type="dcterms:W3CDTF">2018-03-12T17:52:37Z</dcterms:modified>
</cp:coreProperties>
</file>