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114"/>
  </p:notesMasterIdLst>
  <p:sldIdLst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117" Type="http://schemas.openxmlformats.org/officeDocument/2006/relationships/theme" Target="theme/theme1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12" Type="http://schemas.openxmlformats.org/officeDocument/2006/relationships/slide" Target="slides/slide110.xml"/><Relationship Id="rId16" Type="http://schemas.openxmlformats.org/officeDocument/2006/relationships/slide" Target="slides/slide14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113" Type="http://schemas.openxmlformats.org/officeDocument/2006/relationships/slide" Target="slides/slide111.xml"/><Relationship Id="rId118" Type="http://schemas.openxmlformats.org/officeDocument/2006/relationships/tableStyles" Target="tableStyles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slide" Target="slides/slide101.xml"/><Relationship Id="rId108" Type="http://schemas.openxmlformats.org/officeDocument/2006/relationships/slide" Target="slides/slide106.xml"/><Relationship Id="rId54" Type="http://schemas.openxmlformats.org/officeDocument/2006/relationships/slide" Target="slides/slide52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49" Type="http://schemas.openxmlformats.org/officeDocument/2006/relationships/slide" Target="slides/slide47.xml"/><Relationship Id="rId114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slide" Target="slides/slide108.xml"/><Relationship Id="rId115" Type="http://schemas.openxmlformats.org/officeDocument/2006/relationships/presProps" Target="presProps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116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slide" Target="slides/slide60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111" Type="http://schemas.openxmlformats.org/officeDocument/2006/relationships/slide" Target="slides/slide109.xml"/><Relationship Id="rId15" Type="http://schemas.openxmlformats.org/officeDocument/2006/relationships/slide" Target="slides/slide13.xml"/><Relationship Id="rId36" Type="http://schemas.openxmlformats.org/officeDocument/2006/relationships/slide" Target="slides/slide34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59B86C-C1F1-448E-9D1B-5CCB1F4B8411}" type="datetimeFigureOut">
              <a:rPr lang="es-ES" smtClean="0"/>
              <a:t>12/03/2018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DDE0F7-5D40-4F4F-9DAF-C0E04C3DC050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015592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General Skolebev</a:t>
            </a:r>
          </a:p>
        </p:txBody>
      </p:sp>
      <p:sp>
        <p:nvSpPr>
          <p:cNvPr id="1198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DFCA578-64CD-4195-A9D0-BB946DF329DC}" type="slidenum">
              <a:rPr lang="es-ES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fld id="{FA0A8995-71BE-477D-A630-82214B426E8A}" type="datetimeFigureOut">
              <a:rPr lang="es-ES" smtClean="0">
                <a:solidFill>
                  <a:srgbClr val="FFF39D"/>
                </a:solidFill>
              </a:rPr>
              <a:pPr>
                <a:defRPr/>
              </a:pPr>
              <a:t>12/03/2018</a:t>
            </a:fld>
            <a:endParaRPr lang="es-ES" dirty="0">
              <a:solidFill>
                <a:srgbClr val="FFF39D"/>
              </a:solidFill>
            </a:endParaRPr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s-ES" dirty="0">
              <a:solidFill>
                <a:srgbClr val="FFF39D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8E002E09-2DDC-499F-A5C9-8118B40D56BE}" type="slidenum">
              <a:rPr lang="es-ES" smtClean="0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836256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23942616-4E4A-4777-9E5C-FB0F963A3986}" type="datetimeFigureOut">
              <a:rPr lang="es-ES" smtClean="0">
                <a:solidFill>
                  <a:srgbClr val="FFF39D"/>
                </a:solidFill>
              </a:rPr>
              <a:pPr>
                <a:defRPr/>
              </a:pPr>
              <a:t>12/03/2018</a:t>
            </a:fld>
            <a:endParaRPr lang="es-E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69A3A370-AC80-4A11-98A0-1BFC74A0F9A5}" type="slidenum">
              <a:rPr lang="es-ES" smtClean="0"/>
              <a:pPr>
                <a:defRPr/>
              </a:pPr>
              <a:t>‹Nº›</a:t>
            </a:fld>
            <a:endParaRPr lang="es-E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s-E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80948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fld id="{544B5BC2-0180-4329-8D2F-5C248616F826}" type="datetimeFigureOut">
              <a:rPr lang="es-ES" smtClean="0">
                <a:solidFill>
                  <a:srgbClr val="FFF39D"/>
                </a:solidFill>
              </a:rPr>
              <a:pPr>
                <a:defRPr/>
              </a:pPr>
              <a:t>12/03/2018</a:t>
            </a:fld>
            <a:endParaRPr lang="es-E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s-ES" dirty="0">
              <a:solidFill>
                <a:srgbClr val="FFF39D"/>
              </a:solidFill>
            </a:endParaRPr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06F9690B-B3AA-4BA7-BE07-8C75B4439500}" type="slidenum">
              <a:rPr lang="es-ES" smtClean="0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114925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D72B4E2-8516-4368-810C-4A0C96151E8C}" type="datetimeFigureOut">
              <a:rPr lang="es-ES" smtClean="0">
                <a:solidFill>
                  <a:srgbClr val="FFF39D"/>
                </a:solidFill>
              </a:rPr>
              <a:pPr>
                <a:defRPr/>
              </a:pPr>
              <a:t>12/03/2018</a:t>
            </a:fld>
            <a:endParaRPr lang="es-ES" dirty="0">
              <a:solidFill>
                <a:srgbClr val="FFF39D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7762DD-D841-42B0-A40E-D19AD12C0A5C}" type="slidenum">
              <a:rPr lang="es-ES" smtClean="0"/>
              <a:pPr>
                <a:defRPr/>
              </a:pPr>
              <a:t>‹Nº›</a:t>
            </a:fld>
            <a:endParaRPr lang="es-E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9640087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EC1C474-9F68-46F6-81F4-0BCDB7880216}" type="datetimeFigureOut">
              <a:rPr lang="es-ES" smtClean="0">
                <a:solidFill>
                  <a:srgbClr val="FFF39D"/>
                </a:solidFill>
              </a:rPr>
              <a:pPr>
                <a:defRPr/>
              </a:pPr>
              <a:t>12/03/2018</a:t>
            </a:fld>
            <a:endParaRPr lang="es-ES" dirty="0">
              <a:solidFill>
                <a:srgbClr val="FFF39D"/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4C27CE-F091-480A-A1D0-DBC2A0041FF4}" type="slidenum">
              <a:rPr lang="es-ES" smtClean="0"/>
              <a:pPr>
                <a:defRPr/>
              </a:pPr>
              <a:t>‹Nº›</a:t>
            </a:fld>
            <a:endParaRPr lang="es-E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1845019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7385BC94-72DE-4097-A6D3-80105939B51D}" type="datetimeFigureOut">
              <a:rPr lang="es-ES" smtClean="0">
                <a:solidFill>
                  <a:srgbClr val="FFF39D"/>
                </a:solidFill>
              </a:rPr>
              <a:pPr>
                <a:defRPr/>
              </a:pPr>
              <a:t>12/03/2018</a:t>
            </a:fld>
            <a:endParaRPr lang="es-E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78DC2730-8380-4BB2-BEEE-0C89D6F2372C}" type="slidenum">
              <a:rPr lang="es-ES" smtClean="0"/>
              <a:pPr>
                <a:defRPr/>
              </a:pPr>
              <a:t>‹Nº›</a:t>
            </a:fld>
            <a:endParaRPr lang="es-E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s-E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8682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49EACC2-CF50-477A-B600-AAD537AE6EE5}" type="datetimeFigureOut">
              <a:rPr lang="es-ES" smtClean="0">
                <a:solidFill>
                  <a:srgbClr val="FFF39D"/>
                </a:solidFill>
              </a:rPr>
              <a:pPr>
                <a:defRPr/>
              </a:pPr>
              <a:t>12/03/2018</a:t>
            </a:fld>
            <a:endParaRPr lang="es-E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dirty="0">
              <a:solidFill>
                <a:srgbClr val="FFF39D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2D2DE5-F58F-4FC8-9220-FE1B8FB814EC}" type="slidenum">
              <a:rPr lang="es-ES" smtClean="0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813489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C4DCE057-7743-4B0A-8565-24C78A6C0C16}" type="datetimeFigureOut">
              <a:rPr lang="es-ES" smtClean="0">
                <a:solidFill>
                  <a:srgbClr val="FFF39D"/>
                </a:solidFill>
              </a:rPr>
              <a:pPr>
                <a:defRPr/>
              </a:pPr>
              <a:t>12/03/2018</a:t>
            </a:fld>
            <a:endParaRPr lang="es-ES" dirty="0">
              <a:solidFill>
                <a:srgbClr val="FFF39D"/>
              </a:solidFill>
            </a:endParaRPr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F6B8B47B-0CD5-41F2-A135-48447F196F0D}" type="slidenum">
              <a:rPr lang="es-ES" smtClean="0"/>
              <a:pPr>
                <a:defRPr/>
              </a:pPr>
              <a:t>‹Nº›</a:t>
            </a:fld>
            <a:endParaRPr lang="es-E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s-E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43989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0AE0D33F-0EFD-457D-866C-63A2B0A880A7}" type="datetimeFigureOut">
              <a:rPr lang="es-ES" smtClean="0">
                <a:solidFill>
                  <a:srgbClr val="FFF39D"/>
                </a:solidFill>
              </a:rPr>
              <a:pPr>
                <a:defRPr/>
              </a:pPr>
              <a:t>12/03/2018</a:t>
            </a:fld>
            <a:endParaRPr lang="es-ES" dirty="0">
              <a:solidFill>
                <a:srgbClr val="FFF39D"/>
              </a:solidFill>
            </a:endParaRPr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841836C5-2AD8-4365-B7BC-9C66B13759A7}" type="slidenum">
              <a:rPr lang="es-ES" smtClean="0"/>
              <a:pPr>
                <a:defRPr/>
              </a:pPr>
              <a:t>‹Nº›</a:t>
            </a:fld>
            <a:endParaRPr lang="es-E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s-E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71081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D8ADBD-3222-4A2D-8A40-676A8B3A39E7}" type="datetimeFigureOut">
              <a:rPr lang="es-ES" smtClean="0">
                <a:solidFill>
                  <a:srgbClr val="FFF39D"/>
                </a:solidFill>
              </a:rPr>
              <a:pPr>
                <a:defRPr/>
              </a:pPr>
              <a:t>12/03/2018</a:t>
            </a:fld>
            <a:endParaRPr lang="es-E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279ADC-C1FA-49C7-B13B-24BE1185F287}" type="slidenum">
              <a:rPr lang="es-ES" smtClean="0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720771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0214665-B96E-4EF0-B0E8-0F10BC352E70}" type="datetimeFigureOut">
              <a:rPr lang="es-ES" smtClean="0">
                <a:solidFill>
                  <a:srgbClr val="FFF39D"/>
                </a:solidFill>
              </a:rPr>
              <a:pPr>
                <a:defRPr/>
              </a:pPr>
              <a:t>12/03/2018</a:t>
            </a:fld>
            <a:endParaRPr lang="es-E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AAA714-6B4E-413C-8E39-D06F9B8B239D}" type="slidenum">
              <a:rPr lang="es-ES" smtClean="0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889297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38CCB7-03CE-4E59-BF98-8467940A3B49}" type="datetimeFigureOut">
              <a:rPr lang="es-ES" smtClean="0">
                <a:solidFill>
                  <a:srgbClr val="FFF39D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12/03/2018</a:t>
            </a:fld>
            <a:endParaRPr lang="es-ES" dirty="0">
              <a:solidFill>
                <a:srgbClr val="FFF39D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dirty="0">
              <a:solidFill>
                <a:srgbClr val="FFF39D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A3B83F9-F774-49AC-863B-3B8E0EA5F7FC}" type="slidenum">
              <a:rPr lang="es-ES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459871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//upload.wikimedia.org/wikipedia/commons/a/ab/Maksimir_1007_1.JPG" TargetMode="Externa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//upload.wikimedia.org/wikipedia/commons/e/e4/Maksimir_Mogila_1007_1.JPG" TargetMode="Externa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//upload.wikimedia.org/wikipedia/commons/d/dc/Zagreb_areal_view_(5).jpg" TargetMode="Externa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8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8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//upload.wikimedia.org/wikipedia/commons/e/ed/General_Skobelev's_bust,_Pleven.jp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5.jpe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8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8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8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8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8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8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8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8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8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8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8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8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8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8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8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8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8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8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hyperlink" Target="//upload.wikimedia.org/wikipedia/commons/f/fb/Bridge_in_park_Bundek_02.jpg" TargetMode="External"/><Relationship Id="rId1" Type="http://schemas.openxmlformats.org/officeDocument/2006/relationships/slideLayout" Target="../slideLayouts/slideLayout18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hyperlink" Target="//upload.wikimedia.org/wikipedia/commons/f/fa/Footpath_and_flowers_in_park_Bundek.jpg" TargetMode="External"/><Relationship Id="rId1" Type="http://schemas.openxmlformats.org/officeDocument/2006/relationships/slideLayout" Target="../slideLayouts/slideLayout18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8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hyperlink" Target="//upload.wikimedia.org/wikipedia/commons/0/02/Zagreb_botanical_garden.jpg" TargetMode="External"/><Relationship Id="rId1" Type="http://schemas.openxmlformats.org/officeDocument/2006/relationships/slideLayout" Target="../slideLayouts/slideLayout18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8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8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8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18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8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8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18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18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8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18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18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18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18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18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18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18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18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18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18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18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18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18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18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18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18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18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18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18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18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18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18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18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18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18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18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18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18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268760"/>
            <a:ext cx="6172200" cy="1584176"/>
          </a:xfrm>
        </p:spPr>
        <p:txBody>
          <a:bodyPr/>
          <a:lstStyle/>
          <a:p>
            <a:r>
              <a:rPr lang="es-ES" dirty="0"/>
              <a:t>EUROPA.-LA VUELTA AL MUNDO EN 885 JARDINES.-JARDINES DE RUMANIA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699792" y="4725144"/>
            <a:ext cx="4968552" cy="1371600"/>
          </a:xfrm>
        </p:spPr>
        <p:txBody>
          <a:bodyPr>
            <a:normAutofit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  <a:p>
            <a:endParaRPr lang="es-ES" sz="28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301636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dirty="0"/>
              <a:t>Park Maksimir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6969968" cy="4933950"/>
          </a:xfrm>
        </p:spPr>
        <p:txBody>
          <a:bodyPr>
            <a:normAutofit fontScale="70000" lnSpcReduction="20000"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hr-HR" sz="3100" dirty="0"/>
              <a:t>El parque forestal </a:t>
            </a:r>
            <a:r>
              <a:rPr lang="hr-HR" sz="3100" b="1" dirty="0"/>
              <a:t>Maksimir,</a:t>
            </a:r>
            <a:r>
              <a:rPr lang="hr-HR" sz="3100" dirty="0"/>
              <a:t> el primero en el Sudeste de Europa , abrió el 1794o año por iniciativa del obispo Maximiliano Vrhovac . </a:t>
            </a:r>
            <a:endParaRPr lang="es-ES" sz="3100" dirty="0"/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hr-HR" sz="3100" dirty="0"/>
              <a:t> En 1839 se lo dio a editar el estilo de paisaje Inglés del obispo Juraj Haulik . </a:t>
            </a:r>
            <a:endParaRPr lang="es-ES" sz="3100" dirty="0"/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hr-HR" sz="3100" dirty="0"/>
              <a:t>Objetos arquitectónicos son en su mayoría obras del arquitecto Francisco Schucht .</a:t>
            </a:r>
            <a:endParaRPr lang="es-ES" sz="3100" dirty="0"/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hr-HR" sz="3100" dirty="0"/>
              <a:t>En un parque de 316 acres se conserva la flora y la fauna de bosques de tierras bajas, y se encuentra</a:t>
            </a:r>
            <a:r>
              <a:rPr lang="es-ES" sz="3100" dirty="0"/>
              <a:t>n</a:t>
            </a:r>
            <a:r>
              <a:rPr lang="hr-HR" sz="3100" dirty="0"/>
              <a:t> cinco lagos (natural y artificial).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hr-HR" sz="3100" dirty="0"/>
              <a:t>En el extremo sur del Parque Forestal se encuentra en Zagreb Zoo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hr-HR" sz="3100" dirty="0"/>
              <a:t>El nombre del parque </a:t>
            </a:r>
            <a:r>
              <a:rPr lang="es-ES" sz="3100" dirty="0"/>
              <a:t>es</a:t>
            </a:r>
            <a:r>
              <a:rPr lang="hr-HR" sz="3100" dirty="0"/>
              <a:t> el </a:t>
            </a:r>
            <a:r>
              <a:rPr lang="es-ES" sz="3100" dirty="0"/>
              <a:t>  del </a:t>
            </a:r>
            <a:r>
              <a:rPr lang="hr-HR" sz="3100" dirty="0"/>
              <a:t>distrito</a:t>
            </a:r>
            <a:r>
              <a:rPr lang="es-ES" sz="3100" dirty="0"/>
              <a:t> y </a:t>
            </a:r>
            <a:r>
              <a:rPr lang="hr-HR" sz="3100" dirty="0"/>
              <a:t> de los asentamientos de los alrededores urbanos, y el estadio</a:t>
            </a:r>
            <a:r>
              <a:rPr lang="es-ES" sz="3100" dirty="0"/>
              <a:t> del</a:t>
            </a:r>
            <a:r>
              <a:rPr lang="hr-HR" sz="3100" dirty="0"/>
              <a:t> Dinamo</a:t>
            </a:r>
            <a:r>
              <a:rPr lang="hr-HR" dirty="0"/>
              <a:t>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02943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3 Imagen" descr="Park Maksimi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96830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1 Imagen" descr="Park Maksimi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9761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1 Imagen" descr="Park Maksimir.-x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97906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1 Imagen" descr="Park Maksimir.-x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10532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1 Imagen" descr="Park Maksimir.-x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83730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1 Imagen" descr="Park Maksimir.-x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93637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1 Imagen" descr="Park Maksimir.-x1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61766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1 Imagen" descr="Park Maksimir.-x1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96295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1 Imagen" descr="Park -Maksimir_Zo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49823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Archivo: Maksimir 1007 1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0887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Archivo: Maksimir Mogila 1007 1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958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Picture 4" descr="http://upload.wikimedia.org/wikipedia/commons/thumb/d/da/Maksimir_1007_8.JPG/200px-Maksimir_1007_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0"/>
            <a:ext cx="43561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40614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dirty="0"/>
              <a:t>Park Zrinjevac </a:t>
            </a:r>
          </a:p>
        </p:txBody>
      </p:sp>
      <p:sp>
        <p:nvSpPr>
          <p:cNvPr id="19459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 eaLnBrk="1" hangingPunct="1"/>
            <a:r>
              <a:rPr lang="es-ES" altLang="es-ES" sz="2400" b="1" dirty="0"/>
              <a:t>Plaza Nikola Subic Zrinski</a:t>
            </a:r>
            <a:r>
              <a:rPr lang="es-ES" altLang="es-ES" sz="2400" dirty="0"/>
              <a:t>( Croacia : </a:t>
            </a:r>
            <a:r>
              <a:rPr lang="es-ES" altLang="es-ES" sz="2400" i="1" dirty="0"/>
              <a:t>Trg Nikole Šubića Zrinskog,</a:t>
            </a:r>
            <a:r>
              <a:rPr lang="es-ES" altLang="es-ES" sz="2400" dirty="0"/>
              <a:t> conocido popularmente como </a:t>
            </a:r>
            <a:r>
              <a:rPr lang="es-ES" altLang="es-ES" sz="2400" b="1" dirty="0"/>
              <a:t>Zrinjevac)</a:t>
            </a:r>
            <a:r>
              <a:rPr lang="es-ES" altLang="es-ES" sz="2400" dirty="0"/>
              <a:t> es un parque cuadrado en Donji Grad , la parte central de Zagreb , la capital de Croacia .</a:t>
            </a:r>
          </a:p>
          <a:p>
            <a:pPr eaLnBrk="1" hangingPunct="1"/>
            <a:r>
              <a:rPr lang="es-ES" altLang="es-ES" sz="2400" dirty="0"/>
              <a:t>Está situado cerca del centro de la plaza Ban Jelacic , a medio camino hacia la Estación Central de Trenes .</a:t>
            </a:r>
          </a:p>
          <a:p>
            <a:pPr eaLnBrk="1" hangingPunct="1"/>
            <a:r>
              <a:rPr lang="es-ES" altLang="es-ES" sz="2400" dirty="0"/>
              <a:t>Es una parte de la </a:t>
            </a:r>
            <a:r>
              <a:rPr lang="es-ES" altLang="es-ES" sz="2400" i="1" dirty="0"/>
              <a:t>herradura verde</a:t>
            </a:r>
            <a:r>
              <a:rPr lang="es-ES" altLang="es-ES" sz="2400" dirty="0"/>
              <a:t> llamada o de </a:t>
            </a:r>
            <a:r>
              <a:rPr lang="es-ES" altLang="es-ES" sz="2400" i="1" dirty="0"/>
              <a:t>herradura de Lenuzzi</a:t>
            </a:r>
            <a:r>
              <a:rPr lang="es-ES" altLang="es-ES" sz="2400" dirty="0"/>
              <a:t> ( Croacia : </a:t>
            </a:r>
            <a:r>
              <a:rPr lang="es-ES" altLang="es-ES" sz="2400" i="1" dirty="0"/>
              <a:t>Zelena potkova</a:t>
            </a:r>
            <a:r>
              <a:rPr lang="es-ES" altLang="es-ES" sz="2400" dirty="0"/>
              <a:t> o </a:t>
            </a:r>
            <a:r>
              <a:rPr lang="es-ES" altLang="es-ES" sz="2400" i="1" dirty="0"/>
              <a:t>potkova Lenucijeva),</a:t>
            </a:r>
            <a:r>
              <a:rPr lang="es-ES" altLang="es-ES" sz="2400" dirty="0"/>
              <a:t> que consta de siete plazas en Donji Grad. </a:t>
            </a:r>
          </a:p>
          <a:p>
            <a:pPr eaLnBrk="1" hangingPunct="1"/>
            <a:r>
              <a:rPr lang="es-ES" altLang="es-ES" sz="2400" dirty="0"/>
              <a:t>Se extiende sobre una superficie de 12.540 metros cuadrados. </a:t>
            </a:r>
          </a:p>
        </p:txBody>
      </p:sp>
    </p:spTree>
    <p:extLst>
      <p:ext uri="{BB962C8B-B14F-4D97-AF65-F5344CB8AC3E}">
        <p14:creationId xmlns:p14="http://schemas.microsoft.com/office/powerpoint/2010/main" val="36996214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Archivo: Zagreb vista de área (5) jpg.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92485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3 Marcador de contenido" descr="Parc Zrinjevac.-x10.jpg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9039032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 descr="Parc Zrinjevac.-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31686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Parc Zrinjevac.-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41710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 descr="Park Zrinj.evac-x1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57811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Park Zrinjcevac.-x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91175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1 Imagen" descr="Park Zrinjevac.-Croati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06905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1 Imagen" descr="Park Zrinjevac.-durban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2" t="3757" r="3141" b="4510"/>
          <a:stretch/>
        </p:blipFill>
        <p:spPr bwMode="auto">
          <a:xfrm>
            <a:off x="0" y="-243408"/>
            <a:ext cx="9144000" cy="7101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5660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1 Imagen" descr="Park Zrinjevac.-x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65383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 descr="Park Zrinjevac.-x7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01001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1 Imagen" descr="Park Zrinjevac.-x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55671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1 Imagen" descr="Park Zrinjevac.-x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06286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1 Imagen" descr="Park Zrinjevac.-x1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39818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1 Imagen" descr="Park zrinjevac centar1v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638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1 Imagen" descr="Park zrinjevac centar2v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17193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 descr="Park zrinjevac centar3v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608146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 descr="Park Zrinjevac_Park_in_Zagreb,_Croatia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96365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 descr="Park Zrinjevac_s_jug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44009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1 Imagen" descr="park zrinjevac-park-zagreb-croatia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688518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1 Imagen" descr="park-zrinjevac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97996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http://upload.wikimedia.org/wikipedia/commons/4/4d/Z%C3%A1h%C5%99eb,_Zrinjevac,_par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845836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dirty="0"/>
              <a:t>Skobelev Park</a:t>
            </a:r>
          </a:p>
        </p:txBody>
      </p:sp>
      <p:sp>
        <p:nvSpPr>
          <p:cNvPr id="41987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s-ES" altLang="es-ES" sz="2400" b="1" dirty="0"/>
              <a:t>Skobelev Park</a:t>
            </a:r>
            <a:r>
              <a:rPr lang="es-ES" altLang="es-ES" sz="2400" dirty="0"/>
              <a:t> (</a:t>
            </a:r>
            <a:r>
              <a:rPr lang="az-Cyrl-AZ" altLang="es-ES" sz="2400" dirty="0"/>
              <a:t>Скобелев парк) </a:t>
            </a:r>
            <a:r>
              <a:rPr lang="es-ES" altLang="es-ES" sz="2400" dirty="0"/>
              <a:t>es un parque del museo, en las proximidades de Pleven , Bulgaria </a:t>
            </a:r>
          </a:p>
          <a:p>
            <a:pPr eaLnBrk="1" hangingPunct="1"/>
            <a:r>
              <a:rPr lang="es-ES" altLang="es-ES" sz="2400" dirty="0"/>
              <a:t>Fue construido entre 1904 y 1907 en la batalla misma del asedio de Plevna durante la guerra ruso-turca de 1877-1878, específicamente en el tercer asalto del General Mikhail Skobelev desprendimiento 's del 30 de agosto y 11 de septiembre de 1877. </a:t>
            </a:r>
          </a:p>
          <a:p>
            <a:pPr eaLnBrk="1" hangingPunct="1"/>
            <a:r>
              <a:rPr lang="es-ES" altLang="es-ES" sz="2400" dirty="0"/>
              <a:t>El parque está situado en un valle llamado </a:t>
            </a:r>
            <a:r>
              <a:rPr lang="es-ES" altLang="es-ES" sz="2400" i="1" dirty="0"/>
              <a:t>Martva dolina</a:t>
            </a:r>
            <a:r>
              <a:rPr lang="es-ES" altLang="es-ES" sz="2400" dirty="0"/>
              <a:t> (</a:t>
            </a:r>
            <a:r>
              <a:rPr lang="az-Cyrl-AZ" altLang="es-ES" sz="2400" dirty="0"/>
              <a:t>"</a:t>
            </a:r>
            <a:r>
              <a:rPr lang="es-ES" altLang="es-ES" sz="2400" dirty="0"/>
              <a:t>Dead Valley"), ya que hubo 6.500 muertos y heridos rusos y rumanos soldados durante la batalla. </a:t>
            </a:r>
          </a:p>
        </p:txBody>
      </p:sp>
    </p:spTree>
    <p:extLst>
      <p:ext uri="{BB962C8B-B14F-4D97-AF65-F5344CB8AC3E}">
        <p14:creationId xmlns:p14="http://schemas.microsoft.com/office/powerpoint/2010/main" val="57228552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549275"/>
            <a:ext cx="7113984" cy="5470525"/>
          </a:xfrm>
        </p:spPr>
        <p:txBody>
          <a:bodyPr/>
          <a:lstStyle/>
          <a:p>
            <a:pPr eaLnBrk="1" hangingPunct="1"/>
            <a:r>
              <a:rPr lang="es-ES" altLang="es-ES" sz="2400" dirty="0"/>
              <a:t>Sus restos se guardan en nueve fosas comunes y osario. </a:t>
            </a:r>
          </a:p>
          <a:p>
            <a:pPr eaLnBrk="1" hangingPunct="1"/>
            <a:r>
              <a:rPr lang="es-ES" altLang="es-ES" sz="2400" dirty="0"/>
              <a:t>Decenas de cañones rusos de la guerra están dispuestas como las baterías en el parque, que es un lugar privilegiado para pasear por los residentes de Pleven. </a:t>
            </a:r>
          </a:p>
          <a:p>
            <a:pPr eaLnBrk="1" hangingPunct="1"/>
            <a:r>
              <a:rPr lang="es-ES" altLang="es-ES" sz="2400" dirty="0"/>
              <a:t> El Panorama de Pleven , otro punto de referencia dedicado a los acontecimientos del asedio de Plevna, se encuentra en el Parque Skobelev. </a:t>
            </a:r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127849324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1 Imagen" descr="Skobelev Park.-Bulgari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920601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 descr="Skobelev Park.-Ossuary.-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14065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Skobelev Park.-The Ossuar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82344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Skobelev Park.-The Ossuary.-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947935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Skobelev Park.-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084924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Skobelev-pleven-gruev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958051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http://image.yaymicro.com/rz_1210x1210/0/82d/the-ossuary-in-skobelev-park--pleven--bulgaria-82d9e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204288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http://image.yaymicro.com/rz_1210x1210/0/827/old-gravestones-in-skobelev-park--pleven--bulgaria-827c7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164776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http://image.yaymicro.com/rz_1210x1210/0/827/old-gravestones-in-skobelev-park--pleven--bulgaria-827c6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623826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http://image.yaymicro.com/rz_1210x1210/0/827/cannons-in-skobelev-park--pleven--bulgaria-827d5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155205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File:General Skobelev's bust, Pleven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341819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http://lh6.ggpht.com/-6nmBL9mlaL8/RyittYQwPeI/AAAAAAAAAHc/Avck1vlS21k/S500107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843030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dirty="0"/>
              <a:t>Bundek Lake</a:t>
            </a:r>
          </a:p>
        </p:txBody>
      </p:sp>
      <p:sp>
        <p:nvSpPr>
          <p:cNvPr id="5632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916113"/>
            <a:ext cx="6969968" cy="4103687"/>
          </a:xfrm>
        </p:spPr>
        <p:txBody>
          <a:bodyPr/>
          <a:lstStyle/>
          <a:p>
            <a:pPr eaLnBrk="1" hangingPunct="1"/>
            <a:r>
              <a:rPr lang="hr-HR" altLang="es-ES" sz="2400" b="1" dirty="0"/>
              <a:t>Bundek</a:t>
            </a:r>
            <a:r>
              <a:rPr lang="hr-HR" altLang="es-ES" sz="2400" dirty="0"/>
              <a:t> del lago y el parque en la ciudad de Zagreb . </a:t>
            </a:r>
          </a:p>
          <a:p>
            <a:pPr eaLnBrk="1" hangingPunct="1"/>
            <a:r>
              <a:rPr lang="hr-HR" altLang="es-ES" sz="2400" dirty="0"/>
              <a:t>Está ubicado al sur del río Sava , al oeste de Zapruđe y al norte de Sredisce .</a:t>
            </a:r>
            <a:endParaRPr lang="es-ES" altLang="es-ES" sz="2400" dirty="0"/>
          </a:p>
          <a:p>
            <a:pPr eaLnBrk="1" hangingPunct="1"/>
            <a:r>
              <a:rPr lang="hr-HR" altLang="es-ES" sz="2400" dirty="0"/>
              <a:t>División administrativa en 1999. pertenece al distrito de Novi Zagreb - Istok . </a:t>
            </a:r>
            <a:endParaRPr lang="es-ES" altLang="es-ES" sz="2400" dirty="0"/>
          </a:p>
          <a:p>
            <a:pPr eaLnBrk="1" hangingPunct="1"/>
            <a:r>
              <a:rPr lang="hr-HR" altLang="es-ES" sz="2400" dirty="0"/>
              <a:t>En 2005a completamente renovado</a:t>
            </a:r>
            <a:r>
              <a:rPr lang="es-ES" altLang="es-ES" sz="2400" dirty="0"/>
              <a:t> el</a:t>
            </a:r>
            <a:r>
              <a:rPr lang="hr-HR" altLang="es-ES" sz="2400" dirty="0"/>
              <a:t> parque y un lago</a:t>
            </a:r>
            <a:r>
              <a:rPr lang="hr-HR" altLang="es-E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31905562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1 Imagen" descr="zagreb_bundek_lake_2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066093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zagreb_bundek_lake_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495890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zagreb_bundek_lake_1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054084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1 Imagen" descr="zagreb_bundek_lake_1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248642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zagreb_bundek_lake_1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663225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zagreb_bundek_lake_2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97037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2 Imagen" descr="zagreb_bundek_lake_2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9144000" cy="666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01529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1 Imagen" descr="zagreb_bundek_lake_2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994312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1 Imagen" descr="zagreb_bundek_lake_2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264982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1 Imagen" descr="zagreb_bundek_lake_2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628353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 descr="zagreb_bundek_lake_3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630694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zagreb_bundek_lake_3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183118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zagreb_bundek_lake_3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962877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zagreb_bundek_lake_4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850592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 descr="zagreb_bundek_lake_4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115801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1 Imagen" descr="zagreb_bundek_lake_4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337050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 descr="zagreb_bundek_lake_4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950242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File:Bridge in park Bundek 02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41884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File:Footpath and flowers in park Bundek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569272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06090"/>
          </a:xfrm>
        </p:spPr>
        <p:txBody>
          <a:bodyPr/>
          <a:lstStyle/>
          <a:p>
            <a:pPr eaLnBrk="1" hangingPunct="1"/>
            <a:r>
              <a:rPr lang="es-ES" altLang="es-ES" dirty="0"/>
              <a:t>Zagreb Botanical Garden</a:t>
            </a:r>
          </a:p>
        </p:txBody>
      </p:sp>
      <p:sp>
        <p:nvSpPr>
          <p:cNvPr id="7680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124744"/>
            <a:ext cx="7113984" cy="5544344"/>
          </a:xfrm>
        </p:spPr>
        <p:txBody>
          <a:bodyPr>
            <a:normAutofit/>
          </a:bodyPr>
          <a:lstStyle/>
          <a:p>
            <a:pPr eaLnBrk="1" hangingPunct="1"/>
            <a:r>
              <a:rPr lang="es-ES" altLang="es-ES" sz="2400" dirty="0"/>
              <a:t>El </a:t>
            </a:r>
            <a:r>
              <a:rPr lang="es-ES" altLang="es-ES" sz="2400" b="1" dirty="0"/>
              <a:t>Jardín Botánico de Zagreb</a:t>
            </a:r>
            <a:r>
              <a:rPr lang="es-ES" altLang="es-ES" sz="2400" dirty="0"/>
              <a:t> es un jardín botánico situado en el centro de Zagreb , Croacia .</a:t>
            </a:r>
          </a:p>
          <a:p>
            <a:pPr eaLnBrk="1" hangingPunct="1"/>
            <a:r>
              <a:rPr lang="es-ES" altLang="es-ES" sz="2400" dirty="0"/>
              <a:t>Fundado en 1889 por Antun Heinz, profesor de la Universidad de Zagreb , que es parte de la Facultad de Ciencias.</a:t>
            </a:r>
          </a:p>
          <a:p>
            <a:pPr eaLnBrk="1" hangingPunct="1"/>
            <a:r>
              <a:rPr lang="es-ES" altLang="es-ES" sz="2400" dirty="0"/>
              <a:t>Con una superficie de 5 hectáreas, el jardín está situado a una altitud de 120 metros  sobre nivel del mar . </a:t>
            </a:r>
          </a:p>
          <a:p>
            <a:pPr eaLnBrk="1" hangingPunct="1"/>
            <a:r>
              <a:rPr lang="es-ES" altLang="es-ES" sz="2400" dirty="0"/>
              <a:t>Es el hogar de más de 10.000 especies de plantas de todo el mundo, incluyendo 1.800 especies exóticas. </a:t>
            </a:r>
          </a:p>
        </p:txBody>
      </p:sp>
    </p:spTree>
    <p:extLst>
      <p:ext uri="{BB962C8B-B14F-4D97-AF65-F5344CB8AC3E}">
        <p14:creationId xmlns:p14="http://schemas.microsoft.com/office/powerpoint/2010/main" val="30790494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052736"/>
            <a:ext cx="7467600" cy="5421216"/>
          </a:xfrm>
        </p:spPr>
        <p:txBody>
          <a:bodyPr/>
          <a:lstStyle/>
          <a:p>
            <a:r>
              <a:rPr lang="es-ES" dirty="0"/>
              <a:t>Tiene grandes estanques de plantas acuáticas. </a:t>
            </a:r>
          </a:p>
          <a:p>
            <a:r>
              <a:rPr lang="es-ES" dirty="0"/>
              <a:t>Algunos de las obras mas notables de Slava Raškaj  fueron pintadas de los estanques de jardín.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2040651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1 Imagen" descr="Zagreb.-Botanical_Garden_Pavello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623201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Archivo: Zagreb botánica garden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999619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 descr="Zageb Botanical Gardens.-x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711295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 descr="Zagreb BotanicaGarden.-x34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759291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 descr="Zagreb Botanical Garden..-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02555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 descr="Zagreb Botanical Garden.-.x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087262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 descr="Zagreb Botanical Garden.-.x2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831448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Zagreb Botanical Garden..-x3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086306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Zagreb Botanical Garden.-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855298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 descr="Zagreb Botanical Garden.-x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966708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Zagreb Botanical Garden.-x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512999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 descr="Zagreb Botanical Garden.-x1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577761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1 Imagen" descr="Zagreb Botanical Garden.-x1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971364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1 Imagen" descr="Zagreb Botanical Garden.-x1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875" y="0"/>
            <a:ext cx="95408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306872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 descr="Zagreb Botanical Garden.-x1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379173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1 Imagen" descr="Zagreb Botanical Garden.-x1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524306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 descr="Zagreb Botanical Garden.-x2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3471244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1 Imagen" descr="Zagreb Botanical Garden.-x2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523934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1 Imagen" descr="Zagreb Botanical Garden.-x2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910684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 descr="Zagreb Botanical Garden.-x2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54930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Zagreb Botanical Garden.-x2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016556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1 Imagen" descr="Zagreb Botanical Garden.-x2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259391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1 Imagen" descr="Zagreb Botanical Garden.-x3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4568854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Zagreb Botanical Garden.-x3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772317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 descr="Zagreb Botanical Garden.-x3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945757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 descr="Zagreb Botanical Garden.-x3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736041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1 Imagen" descr="Zagreb Botanical Garden.-x3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1761647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2 Imagen" descr="Zagreb Botanical Garden.-x3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434158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Zagreb Botanical Garden.-x3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8263666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 descr="Zagreb Botanical Garden Croati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8283926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 descr="Zagreb Botanical Gardens.-x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35402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 descr="Zagreb Botanical Gardens.-x3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7160870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1 Imagen" descr="zagreb_botanical_garden_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6671428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 descr="zagreb_botanical_garden_1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6632302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1 Imagen" descr="zagreb_botanical_garden_2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0288612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1 Imagen" descr="zagreb_botanical_garden_2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6758436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1 Imagen" descr="zagreb_botanical_garden_3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4304374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1 Imagen" descr="zagreb_botanical_garden_3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97793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1 Imagen" descr="zagreb_botanical_garden_3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3133135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1 Imagen" descr="zagreb_botanical_garden_3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17279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irador">
  <a:themeElements>
    <a:clrScheme name="Mirador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Mirador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irador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11</TotalTime>
  <Words>572</Words>
  <Application>Microsoft Office PowerPoint</Application>
  <PresentationFormat>Presentación en pantalla (4:3)</PresentationFormat>
  <Paragraphs>37</Paragraphs>
  <Slides>111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111</vt:i4>
      </vt:variant>
    </vt:vector>
  </HeadingPairs>
  <TitlesOfParts>
    <vt:vector size="118" baseType="lpstr">
      <vt:lpstr>Arial</vt:lpstr>
      <vt:lpstr>Calibri</vt:lpstr>
      <vt:lpstr>Century Schoolbook</vt:lpstr>
      <vt:lpstr>Wingdings</vt:lpstr>
      <vt:lpstr>Wingdings 2</vt:lpstr>
      <vt:lpstr>Default Theme</vt:lpstr>
      <vt:lpstr>Mirador</vt:lpstr>
      <vt:lpstr>EUROPA.-LA VUELTA AL MUNDO EN 885 JARDINES.-JARDINES DE RUMANIA</vt:lpstr>
      <vt:lpstr>Park Maksimir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Park Zrinjevac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Skobelev 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Bundek Lake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Zagreb Botanical Garden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385 JARDINES.-ESPAÑA.-</dc:title>
  <dc:creator>Josep</dc:creator>
  <cp:lastModifiedBy>Usuario</cp:lastModifiedBy>
  <cp:revision>6</cp:revision>
  <dcterms:created xsi:type="dcterms:W3CDTF">2013-09-12T16:18:33Z</dcterms:created>
  <dcterms:modified xsi:type="dcterms:W3CDTF">2018-03-12T17:43:33Z</dcterms:modified>
</cp:coreProperties>
</file>