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2"/>
  </p:notesMasterIdLst>
  <p:sldIdLst>
    <p:sldId id="303" r:id="rId2"/>
    <p:sldId id="257" r:id="rId3"/>
    <p:sldId id="258" r:id="rId4"/>
    <p:sldId id="259" r:id="rId5"/>
    <p:sldId id="260" r:id="rId6"/>
    <p:sldId id="312" r:id="rId7"/>
    <p:sldId id="313" r:id="rId8"/>
    <p:sldId id="261" r:id="rId9"/>
    <p:sldId id="262" r:id="rId10"/>
    <p:sldId id="328" r:id="rId11"/>
    <p:sldId id="263" r:id="rId12"/>
    <p:sldId id="264" r:id="rId13"/>
    <p:sldId id="265" r:id="rId14"/>
    <p:sldId id="304" r:id="rId15"/>
    <p:sldId id="266" r:id="rId16"/>
    <p:sldId id="268" r:id="rId17"/>
    <p:sldId id="269" r:id="rId18"/>
    <p:sldId id="270" r:id="rId19"/>
    <p:sldId id="271" r:id="rId20"/>
    <p:sldId id="272" r:id="rId21"/>
    <p:sldId id="305" r:id="rId22"/>
    <p:sldId id="306" r:id="rId23"/>
    <p:sldId id="307" r:id="rId24"/>
    <p:sldId id="308" r:id="rId25"/>
    <p:sldId id="309" r:id="rId26"/>
    <p:sldId id="310" r:id="rId27"/>
    <p:sldId id="311" r:id="rId28"/>
    <p:sldId id="314" r:id="rId29"/>
    <p:sldId id="315" r:id="rId30"/>
    <p:sldId id="317" r:id="rId31"/>
    <p:sldId id="318" r:id="rId32"/>
    <p:sldId id="319" r:id="rId33"/>
    <p:sldId id="320" r:id="rId34"/>
    <p:sldId id="321" r:id="rId35"/>
    <p:sldId id="322" r:id="rId36"/>
    <p:sldId id="323" r:id="rId37"/>
    <p:sldId id="267" r:id="rId38"/>
    <p:sldId id="329" r:id="rId39"/>
    <p:sldId id="325" r:id="rId40"/>
    <p:sldId id="326" r:id="rId41"/>
    <p:sldId id="327" r:id="rId42"/>
    <p:sldId id="330" r:id="rId43"/>
    <p:sldId id="331" r:id="rId44"/>
    <p:sldId id="332" r:id="rId45"/>
    <p:sldId id="333" r:id="rId46"/>
    <p:sldId id="334" r:id="rId47"/>
    <p:sldId id="335" r:id="rId48"/>
    <p:sldId id="338" r:id="rId49"/>
    <p:sldId id="275" r:id="rId50"/>
    <p:sldId id="281" r:id="rId51"/>
    <p:sldId id="277" r:id="rId52"/>
    <p:sldId id="278" r:id="rId53"/>
    <p:sldId id="336" r:id="rId54"/>
    <p:sldId id="279" r:id="rId55"/>
    <p:sldId id="276" r:id="rId56"/>
    <p:sldId id="280" r:id="rId57"/>
    <p:sldId id="337" r:id="rId58"/>
    <p:sldId id="340" r:id="rId59"/>
    <p:sldId id="282" r:id="rId60"/>
    <p:sldId id="283" r:id="rId61"/>
    <p:sldId id="284" r:id="rId62"/>
    <p:sldId id="348" r:id="rId63"/>
    <p:sldId id="350" r:id="rId64"/>
    <p:sldId id="285" r:id="rId65"/>
    <p:sldId id="341" r:id="rId66"/>
    <p:sldId id="286" r:id="rId67"/>
    <p:sldId id="287" r:id="rId68"/>
    <p:sldId id="355" r:id="rId69"/>
    <p:sldId id="289" r:id="rId70"/>
    <p:sldId id="352" r:id="rId71"/>
    <p:sldId id="346" r:id="rId72"/>
    <p:sldId id="342" r:id="rId73"/>
    <p:sldId id="345" r:id="rId74"/>
    <p:sldId id="288" r:id="rId75"/>
    <p:sldId id="343" r:id="rId76"/>
    <p:sldId id="344" r:id="rId77"/>
    <p:sldId id="347" r:id="rId78"/>
    <p:sldId id="349" r:id="rId79"/>
    <p:sldId id="351" r:id="rId80"/>
    <p:sldId id="353" r:id="rId81"/>
    <p:sldId id="354" r:id="rId82"/>
    <p:sldId id="356" r:id="rId83"/>
    <p:sldId id="290" r:id="rId84"/>
    <p:sldId id="357" r:id="rId85"/>
    <p:sldId id="358" r:id="rId86"/>
    <p:sldId id="374" r:id="rId87"/>
    <p:sldId id="370" r:id="rId88"/>
    <p:sldId id="363" r:id="rId89"/>
    <p:sldId id="367" r:id="rId90"/>
    <p:sldId id="359" r:id="rId91"/>
    <p:sldId id="361" r:id="rId92"/>
    <p:sldId id="291" r:id="rId93"/>
    <p:sldId id="293" r:id="rId94"/>
    <p:sldId id="294" r:id="rId95"/>
    <p:sldId id="371" r:id="rId96"/>
    <p:sldId id="378" r:id="rId97"/>
    <p:sldId id="379" r:id="rId98"/>
    <p:sldId id="292" r:id="rId99"/>
    <p:sldId id="364" r:id="rId100"/>
    <p:sldId id="296" r:id="rId101"/>
    <p:sldId id="299" r:id="rId102"/>
    <p:sldId id="360" r:id="rId103"/>
    <p:sldId id="377" r:id="rId104"/>
    <p:sldId id="365" r:id="rId105"/>
    <p:sldId id="297" r:id="rId106"/>
    <p:sldId id="298" r:id="rId107"/>
    <p:sldId id="301" r:id="rId108"/>
    <p:sldId id="375" r:id="rId109"/>
    <p:sldId id="362" r:id="rId110"/>
    <p:sldId id="302"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06CAB1-F8B0-41D8-ABCB-F831E000CC92}"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9CB751-E2EA-42D5-A02C-EB57E81BFA2F}" type="slidenum">
              <a:rPr lang="es-ES" smtClean="0"/>
              <a:t>‹Nº›</a:t>
            </a:fld>
            <a:endParaRPr lang="es-ES" dirty="0"/>
          </a:p>
        </p:txBody>
      </p:sp>
    </p:spTree>
    <p:extLst>
      <p:ext uri="{BB962C8B-B14F-4D97-AF65-F5344CB8AC3E}">
        <p14:creationId xmlns:p14="http://schemas.microsoft.com/office/powerpoint/2010/main" val="279469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6</a:t>
            </a:fld>
            <a:endParaRPr lang="es-ES" dirty="0"/>
          </a:p>
        </p:txBody>
      </p:sp>
    </p:spTree>
    <p:extLst>
      <p:ext uri="{BB962C8B-B14F-4D97-AF65-F5344CB8AC3E}">
        <p14:creationId xmlns:p14="http://schemas.microsoft.com/office/powerpoint/2010/main" val="2673574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a:t>
            </a:fld>
            <a:endParaRPr lang="es-ES" dirty="0"/>
          </a:p>
        </p:txBody>
      </p:sp>
    </p:spTree>
    <p:extLst>
      <p:ext uri="{BB962C8B-B14F-4D97-AF65-F5344CB8AC3E}">
        <p14:creationId xmlns:p14="http://schemas.microsoft.com/office/powerpoint/2010/main" val="35567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B063DC-7D0F-4289-8706-1341A43DAFD9}"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66E446-9B8C-4C29-BBA0-A32EF56328F0}"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10</a:t>
            </a:fld>
            <a:endParaRPr lang="es-ES" dirty="0"/>
          </a:p>
        </p:txBody>
      </p:sp>
    </p:spTree>
    <p:extLst>
      <p:ext uri="{BB962C8B-B14F-4D97-AF65-F5344CB8AC3E}">
        <p14:creationId xmlns:p14="http://schemas.microsoft.com/office/powerpoint/2010/main" val="3368947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98E15-2C25-449A-AA3F-9341A1B95248}"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1C68E-1F32-47C9-AE0F-3EB52F8DF71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FDC4EF-11F0-4B2E-A4A5-181039D994E5}"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14</a:t>
            </a:fld>
            <a:endParaRPr lang="es-ES" dirty="0"/>
          </a:p>
        </p:txBody>
      </p:sp>
    </p:spTree>
    <p:extLst>
      <p:ext uri="{BB962C8B-B14F-4D97-AF65-F5344CB8AC3E}">
        <p14:creationId xmlns:p14="http://schemas.microsoft.com/office/powerpoint/2010/main" val="1677320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664018-057C-4ACC-B372-24837818AD8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488AB9E-7CB3-418B-86D0-4A4E94FDB9B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7476A1-DCA4-4A38-856D-BFACC41F0E6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Bomarzo</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B9A24C-2C38-442E-A3E5-678722150995}"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A2B77D-9BDE-4DA2-B6FF-48D59DC6657E}"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a:p>
            <a:pPr eaLnBrk="1" hangingPunct="1">
              <a:spcBef>
                <a:spcPct val="0"/>
              </a:spcBef>
            </a:pPr>
            <a:endParaRPr 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56B0A9-6599-4C52-A6C8-39A70B8FACB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21</a:t>
            </a:fld>
            <a:endParaRPr lang="es-ES" dirty="0"/>
          </a:p>
        </p:txBody>
      </p:sp>
    </p:spTree>
    <p:extLst>
      <p:ext uri="{BB962C8B-B14F-4D97-AF65-F5344CB8AC3E}">
        <p14:creationId xmlns:p14="http://schemas.microsoft.com/office/powerpoint/2010/main" val="4051356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22</a:t>
            </a:fld>
            <a:endParaRPr lang="es-ES" dirty="0"/>
          </a:p>
        </p:txBody>
      </p:sp>
    </p:spTree>
    <p:extLst>
      <p:ext uri="{BB962C8B-B14F-4D97-AF65-F5344CB8AC3E}">
        <p14:creationId xmlns:p14="http://schemas.microsoft.com/office/powerpoint/2010/main" val="1167091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23</a:t>
            </a:fld>
            <a:endParaRPr lang="es-ES" dirty="0"/>
          </a:p>
        </p:txBody>
      </p:sp>
    </p:spTree>
    <p:extLst>
      <p:ext uri="{BB962C8B-B14F-4D97-AF65-F5344CB8AC3E}">
        <p14:creationId xmlns:p14="http://schemas.microsoft.com/office/powerpoint/2010/main" val="257629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24</a:t>
            </a:fld>
            <a:endParaRPr lang="es-ES" dirty="0"/>
          </a:p>
        </p:txBody>
      </p:sp>
    </p:spTree>
    <p:extLst>
      <p:ext uri="{BB962C8B-B14F-4D97-AF65-F5344CB8AC3E}">
        <p14:creationId xmlns:p14="http://schemas.microsoft.com/office/powerpoint/2010/main" val="2280579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25</a:t>
            </a:fld>
            <a:endParaRPr lang="es-ES" dirty="0"/>
          </a:p>
        </p:txBody>
      </p:sp>
    </p:spTree>
    <p:extLst>
      <p:ext uri="{BB962C8B-B14F-4D97-AF65-F5344CB8AC3E}">
        <p14:creationId xmlns:p14="http://schemas.microsoft.com/office/powerpoint/2010/main" val="931304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26</a:t>
            </a:fld>
            <a:endParaRPr lang="es-ES" dirty="0"/>
          </a:p>
        </p:txBody>
      </p:sp>
    </p:spTree>
    <p:extLst>
      <p:ext uri="{BB962C8B-B14F-4D97-AF65-F5344CB8AC3E}">
        <p14:creationId xmlns:p14="http://schemas.microsoft.com/office/powerpoint/2010/main" val="3514499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27</a:t>
            </a:fld>
            <a:endParaRPr lang="es-ES" dirty="0"/>
          </a:p>
        </p:txBody>
      </p:sp>
    </p:spTree>
    <p:extLst>
      <p:ext uri="{BB962C8B-B14F-4D97-AF65-F5344CB8AC3E}">
        <p14:creationId xmlns:p14="http://schemas.microsoft.com/office/powerpoint/2010/main" val="4093173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28</a:t>
            </a:fld>
            <a:endParaRPr lang="es-ES" dirty="0"/>
          </a:p>
        </p:txBody>
      </p:sp>
    </p:spTree>
    <p:extLst>
      <p:ext uri="{BB962C8B-B14F-4D97-AF65-F5344CB8AC3E}">
        <p14:creationId xmlns:p14="http://schemas.microsoft.com/office/powerpoint/2010/main" val="577525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29</a:t>
            </a:fld>
            <a:endParaRPr lang="es-ES" dirty="0"/>
          </a:p>
        </p:txBody>
      </p:sp>
    </p:spTree>
    <p:extLst>
      <p:ext uri="{BB962C8B-B14F-4D97-AF65-F5344CB8AC3E}">
        <p14:creationId xmlns:p14="http://schemas.microsoft.com/office/powerpoint/2010/main" val="3921747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30</a:t>
            </a:fld>
            <a:endParaRPr lang="es-ES" dirty="0"/>
          </a:p>
        </p:txBody>
      </p:sp>
    </p:spTree>
    <p:extLst>
      <p:ext uri="{BB962C8B-B14F-4D97-AF65-F5344CB8AC3E}">
        <p14:creationId xmlns:p14="http://schemas.microsoft.com/office/powerpoint/2010/main" val="2009519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31</a:t>
            </a:fld>
            <a:endParaRPr lang="es-ES" dirty="0"/>
          </a:p>
        </p:txBody>
      </p:sp>
    </p:spTree>
    <p:extLst>
      <p:ext uri="{BB962C8B-B14F-4D97-AF65-F5344CB8AC3E}">
        <p14:creationId xmlns:p14="http://schemas.microsoft.com/office/powerpoint/2010/main" val="2598084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32</a:t>
            </a:fld>
            <a:endParaRPr lang="es-ES" dirty="0"/>
          </a:p>
        </p:txBody>
      </p:sp>
    </p:spTree>
    <p:extLst>
      <p:ext uri="{BB962C8B-B14F-4D97-AF65-F5344CB8AC3E}">
        <p14:creationId xmlns:p14="http://schemas.microsoft.com/office/powerpoint/2010/main" val="1669900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33</a:t>
            </a:fld>
            <a:endParaRPr lang="es-ES" dirty="0"/>
          </a:p>
        </p:txBody>
      </p:sp>
    </p:spTree>
    <p:extLst>
      <p:ext uri="{BB962C8B-B14F-4D97-AF65-F5344CB8AC3E}">
        <p14:creationId xmlns:p14="http://schemas.microsoft.com/office/powerpoint/2010/main" val="38008509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34</a:t>
            </a:fld>
            <a:endParaRPr lang="es-ES" dirty="0"/>
          </a:p>
        </p:txBody>
      </p:sp>
    </p:spTree>
    <p:extLst>
      <p:ext uri="{BB962C8B-B14F-4D97-AF65-F5344CB8AC3E}">
        <p14:creationId xmlns:p14="http://schemas.microsoft.com/office/powerpoint/2010/main" val="1218223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35</a:t>
            </a:fld>
            <a:endParaRPr lang="es-ES" dirty="0"/>
          </a:p>
        </p:txBody>
      </p:sp>
    </p:spTree>
    <p:extLst>
      <p:ext uri="{BB962C8B-B14F-4D97-AF65-F5344CB8AC3E}">
        <p14:creationId xmlns:p14="http://schemas.microsoft.com/office/powerpoint/2010/main" val="1869777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36</a:t>
            </a:fld>
            <a:endParaRPr lang="es-ES" dirty="0"/>
          </a:p>
        </p:txBody>
      </p:sp>
    </p:spTree>
    <p:extLst>
      <p:ext uri="{BB962C8B-B14F-4D97-AF65-F5344CB8AC3E}">
        <p14:creationId xmlns:p14="http://schemas.microsoft.com/office/powerpoint/2010/main" val="313067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Parco di Bomarzo</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FACEEB-705F-4679-ABEE-5B7812581F9C}"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38</a:t>
            </a:fld>
            <a:endParaRPr lang="es-ES" dirty="0"/>
          </a:p>
        </p:txBody>
      </p:sp>
    </p:spTree>
    <p:extLst>
      <p:ext uri="{BB962C8B-B14F-4D97-AF65-F5344CB8AC3E}">
        <p14:creationId xmlns:p14="http://schemas.microsoft.com/office/powerpoint/2010/main" val="26940080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39</a:t>
            </a:fld>
            <a:endParaRPr lang="es-ES" dirty="0"/>
          </a:p>
        </p:txBody>
      </p:sp>
    </p:spTree>
    <p:extLst>
      <p:ext uri="{BB962C8B-B14F-4D97-AF65-F5344CB8AC3E}">
        <p14:creationId xmlns:p14="http://schemas.microsoft.com/office/powerpoint/2010/main" val="1220013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40</a:t>
            </a:fld>
            <a:endParaRPr lang="es-ES" dirty="0"/>
          </a:p>
        </p:txBody>
      </p:sp>
    </p:spTree>
    <p:extLst>
      <p:ext uri="{BB962C8B-B14F-4D97-AF65-F5344CB8AC3E}">
        <p14:creationId xmlns:p14="http://schemas.microsoft.com/office/powerpoint/2010/main" val="29819658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41</a:t>
            </a:fld>
            <a:endParaRPr lang="es-ES" dirty="0"/>
          </a:p>
        </p:txBody>
      </p:sp>
    </p:spTree>
    <p:extLst>
      <p:ext uri="{BB962C8B-B14F-4D97-AF65-F5344CB8AC3E}">
        <p14:creationId xmlns:p14="http://schemas.microsoft.com/office/powerpoint/2010/main" val="4096757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42</a:t>
            </a:fld>
            <a:endParaRPr lang="es-ES" dirty="0"/>
          </a:p>
        </p:txBody>
      </p:sp>
    </p:spTree>
    <p:extLst>
      <p:ext uri="{BB962C8B-B14F-4D97-AF65-F5344CB8AC3E}">
        <p14:creationId xmlns:p14="http://schemas.microsoft.com/office/powerpoint/2010/main" val="35245009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Parco di Bomarzo</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43</a:t>
            </a:fld>
            <a:endParaRPr lang="es-ES" dirty="0"/>
          </a:p>
        </p:txBody>
      </p:sp>
    </p:spTree>
    <p:extLst>
      <p:ext uri="{BB962C8B-B14F-4D97-AF65-F5344CB8AC3E}">
        <p14:creationId xmlns:p14="http://schemas.microsoft.com/office/powerpoint/2010/main" val="27081025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48</a:t>
            </a:fld>
            <a:endParaRPr lang="es-ES" dirty="0"/>
          </a:p>
        </p:txBody>
      </p:sp>
    </p:spTree>
    <p:extLst>
      <p:ext uri="{BB962C8B-B14F-4D97-AF65-F5344CB8AC3E}">
        <p14:creationId xmlns:p14="http://schemas.microsoft.com/office/powerpoint/2010/main" val="16423260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Castelo Ruspoli</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99DB72-2383-469D-9A3B-BF86454FCA23}"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FEA3D7A9-7620-406F-B2FA-95B3D97A5F77}"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A9F222A1-5C6D-4DA4-8721-2893BF67B0A2}"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173F3AD1-0C79-4CA3-B79B-DA4EAB2A981D}"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5D197ADE-F802-4304-995A-2020BB0F174D}"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Giardino Castelo Ruspoli</a:t>
            </a:r>
          </a:p>
          <a:p>
            <a:endParaRPr lang="es-ES" dirty="0"/>
          </a:p>
        </p:txBody>
      </p:sp>
      <p:sp>
        <p:nvSpPr>
          <p:cNvPr id="4" name="3 Marcador de número de diapositiva"/>
          <p:cNvSpPr>
            <a:spLocks noGrp="1"/>
          </p:cNvSpPr>
          <p:nvPr>
            <p:ph type="sldNum" sz="quarter" idx="5"/>
          </p:nvPr>
        </p:nvSpPr>
        <p:spPr/>
        <p:txBody>
          <a:bodyPr/>
          <a:lstStyle/>
          <a:p>
            <a:pPr>
              <a:defRPr/>
            </a:pPr>
            <a:fld id="{C075CF0D-2737-4167-B726-90F5F3BAF875}"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56</a:t>
            </a:fld>
            <a:endParaRPr lang="es-ES" dirty="0"/>
          </a:p>
        </p:txBody>
      </p:sp>
    </p:spTree>
    <p:extLst>
      <p:ext uri="{BB962C8B-B14F-4D97-AF65-F5344CB8AC3E}">
        <p14:creationId xmlns:p14="http://schemas.microsoft.com/office/powerpoint/2010/main" val="1934989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57</a:t>
            </a:fld>
            <a:endParaRPr lang="es-ES" dirty="0"/>
          </a:p>
        </p:txBody>
      </p:sp>
    </p:spTree>
    <p:extLst>
      <p:ext uri="{BB962C8B-B14F-4D97-AF65-F5344CB8AC3E}">
        <p14:creationId xmlns:p14="http://schemas.microsoft.com/office/powerpoint/2010/main" val="32100237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Castelo Ruspoli</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58</a:t>
            </a:fld>
            <a:endParaRPr lang="es-ES" dirty="0"/>
          </a:p>
        </p:txBody>
      </p:sp>
    </p:spTree>
    <p:extLst>
      <p:ext uri="{BB962C8B-B14F-4D97-AF65-F5344CB8AC3E}">
        <p14:creationId xmlns:p14="http://schemas.microsoft.com/office/powerpoint/2010/main" val="1668263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62</a:t>
            </a:fld>
            <a:endParaRPr lang="es-ES" dirty="0"/>
          </a:p>
        </p:txBody>
      </p:sp>
    </p:spTree>
    <p:extLst>
      <p:ext uri="{BB962C8B-B14F-4D97-AF65-F5344CB8AC3E}">
        <p14:creationId xmlns:p14="http://schemas.microsoft.com/office/powerpoint/2010/main" val="1245678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63</a:t>
            </a:fld>
            <a:endParaRPr lang="es-ES" dirty="0"/>
          </a:p>
        </p:txBody>
      </p:sp>
    </p:spTree>
    <p:extLst>
      <p:ext uri="{BB962C8B-B14F-4D97-AF65-F5344CB8AC3E}">
        <p14:creationId xmlns:p14="http://schemas.microsoft.com/office/powerpoint/2010/main" val="1523151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7232EA-5751-46DE-9DEE-CA929489676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65</a:t>
            </a:fld>
            <a:endParaRPr lang="es-ES" dirty="0"/>
          </a:p>
        </p:txBody>
      </p:sp>
    </p:spTree>
    <p:extLst>
      <p:ext uri="{BB962C8B-B14F-4D97-AF65-F5344CB8AC3E}">
        <p14:creationId xmlns:p14="http://schemas.microsoft.com/office/powerpoint/2010/main" val="6971196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49F6FD-3E78-49EC-AA41-F95FE77AD09C}"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2FB363-9C6F-4CC4-8F18-2A0775A2BCFA}"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68</a:t>
            </a:fld>
            <a:endParaRPr lang="es-ES" dirty="0"/>
          </a:p>
        </p:txBody>
      </p:sp>
    </p:spTree>
    <p:extLst>
      <p:ext uri="{BB962C8B-B14F-4D97-AF65-F5344CB8AC3E}">
        <p14:creationId xmlns:p14="http://schemas.microsoft.com/office/powerpoint/2010/main" val="35088245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1E9400-5077-49D1-8399-21A625A658F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70</a:t>
            </a:fld>
            <a:endParaRPr lang="es-ES" dirty="0"/>
          </a:p>
        </p:txBody>
      </p:sp>
    </p:spTree>
    <p:extLst>
      <p:ext uri="{BB962C8B-B14F-4D97-AF65-F5344CB8AC3E}">
        <p14:creationId xmlns:p14="http://schemas.microsoft.com/office/powerpoint/2010/main" val="21046395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71</a:t>
            </a:fld>
            <a:endParaRPr lang="es-ES" dirty="0"/>
          </a:p>
        </p:txBody>
      </p:sp>
    </p:spTree>
    <p:extLst>
      <p:ext uri="{BB962C8B-B14F-4D97-AF65-F5344CB8AC3E}">
        <p14:creationId xmlns:p14="http://schemas.microsoft.com/office/powerpoint/2010/main" val="41210350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72</a:t>
            </a:fld>
            <a:endParaRPr lang="es-ES" dirty="0"/>
          </a:p>
        </p:txBody>
      </p:sp>
    </p:spTree>
    <p:extLst>
      <p:ext uri="{BB962C8B-B14F-4D97-AF65-F5344CB8AC3E}">
        <p14:creationId xmlns:p14="http://schemas.microsoft.com/office/powerpoint/2010/main" val="603637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73</a:t>
            </a:fld>
            <a:endParaRPr lang="es-ES" dirty="0"/>
          </a:p>
        </p:txBody>
      </p:sp>
    </p:spTree>
    <p:extLst>
      <p:ext uri="{BB962C8B-B14F-4D97-AF65-F5344CB8AC3E}">
        <p14:creationId xmlns:p14="http://schemas.microsoft.com/office/powerpoint/2010/main" val="38635684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Ducale di Parma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45AE9-30EB-4B5D-90F4-8FAC2CF81A2D}"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75</a:t>
            </a:fld>
            <a:endParaRPr lang="es-ES" dirty="0"/>
          </a:p>
        </p:txBody>
      </p:sp>
    </p:spTree>
    <p:extLst>
      <p:ext uri="{BB962C8B-B14F-4D97-AF65-F5344CB8AC3E}">
        <p14:creationId xmlns:p14="http://schemas.microsoft.com/office/powerpoint/2010/main" val="8362609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76</a:t>
            </a:fld>
            <a:endParaRPr lang="es-ES" dirty="0"/>
          </a:p>
        </p:txBody>
      </p:sp>
    </p:spTree>
    <p:extLst>
      <p:ext uri="{BB962C8B-B14F-4D97-AF65-F5344CB8AC3E}">
        <p14:creationId xmlns:p14="http://schemas.microsoft.com/office/powerpoint/2010/main" val="33861293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77</a:t>
            </a:fld>
            <a:endParaRPr lang="es-ES" dirty="0"/>
          </a:p>
        </p:txBody>
      </p:sp>
    </p:spTree>
    <p:extLst>
      <p:ext uri="{BB962C8B-B14F-4D97-AF65-F5344CB8AC3E}">
        <p14:creationId xmlns:p14="http://schemas.microsoft.com/office/powerpoint/2010/main" val="29919040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78</a:t>
            </a:fld>
            <a:endParaRPr lang="es-ES" dirty="0"/>
          </a:p>
        </p:txBody>
      </p:sp>
    </p:spTree>
    <p:extLst>
      <p:ext uri="{BB962C8B-B14F-4D97-AF65-F5344CB8AC3E}">
        <p14:creationId xmlns:p14="http://schemas.microsoft.com/office/powerpoint/2010/main" val="16890483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79</a:t>
            </a:fld>
            <a:endParaRPr lang="es-ES" dirty="0"/>
          </a:p>
        </p:txBody>
      </p:sp>
    </p:spTree>
    <p:extLst>
      <p:ext uri="{BB962C8B-B14F-4D97-AF65-F5344CB8AC3E}">
        <p14:creationId xmlns:p14="http://schemas.microsoft.com/office/powerpoint/2010/main" val="13044156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80</a:t>
            </a:fld>
            <a:endParaRPr lang="es-ES" dirty="0"/>
          </a:p>
        </p:txBody>
      </p:sp>
    </p:spTree>
    <p:extLst>
      <p:ext uri="{BB962C8B-B14F-4D97-AF65-F5344CB8AC3E}">
        <p14:creationId xmlns:p14="http://schemas.microsoft.com/office/powerpoint/2010/main" val="3593405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81</a:t>
            </a:fld>
            <a:endParaRPr lang="es-ES" dirty="0"/>
          </a:p>
        </p:txBody>
      </p:sp>
    </p:spTree>
    <p:extLst>
      <p:ext uri="{BB962C8B-B14F-4D97-AF65-F5344CB8AC3E}">
        <p14:creationId xmlns:p14="http://schemas.microsoft.com/office/powerpoint/2010/main" val="17734102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Giardino Ducale di Parma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82</a:t>
            </a:fld>
            <a:endParaRPr lang="es-ES" dirty="0"/>
          </a:p>
        </p:txBody>
      </p:sp>
    </p:spTree>
    <p:extLst>
      <p:ext uri="{BB962C8B-B14F-4D97-AF65-F5344CB8AC3E}">
        <p14:creationId xmlns:p14="http://schemas.microsoft.com/office/powerpoint/2010/main" val="30673770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86</a:t>
            </a:fld>
            <a:endParaRPr lang="es-ES" dirty="0"/>
          </a:p>
        </p:txBody>
      </p:sp>
    </p:spTree>
    <p:extLst>
      <p:ext uri="{BB962C8B-B14F-4D97-AF65-F5344CB8AC3E}">
        <p14:creationId xmlns:p14="http://schemas.microsoft.com/office/powerpoint/2010/main" val="3836789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87</a:t>
            </a:fld>
            <a:endParaRPr lang="es-ES" dirty="0"/>
          </a:p>
        </p:txBody>
      </p:sp>
    </p:spTree>
    <p:extLst>
      <p:ext uri="{BB962C8B-B14F-4D97-AF65-F5344CB8AC3E}">
        <p14:creationId xmlns:p14="http://schemas.microsoft.com/office/powerpoint/2010/main" val="39985518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88</a:t>
            </a:fld>
            <a:endParaRPr lang="es-ES" dirty="0"/>
          </a:p>
        </p:txBody>
      </p:sp>
    </p:spTree>
    <p:extLst>
      <p:ext uri="{BB962C8B-B14F-4D97-AF65-F5344CB8AC3E}">
        <p14:creationId xmlns:p14="http://schemas.microsoft.com/office/powerpoint/2010/main" val="7454560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89</a:t>
            </a:fld>
            <a:endParaRPr lang="es-ES" dirty="0"/>
          </a:p>
        </p:txBody>
      </p:sp>
    </p:spTree>
    <p:extLst>
      <p:ext uri="{BB962C8B-B14F-4D97-AF65-F5344CB8AC3E}">
        <p14:creationId xmlns:p14="http://schemas.microsoft.com/office/powerpoint/2010/main" val="2299803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Rizzardi.-Giardino di Pojega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90</a:t>
            </a:fld>
            <a:endParaRPr lang="es-ES" dirty="0"/>
          </a:p>
        </p:txBody>
      </p:sp>
    </p:spTree>
    <p:extLst>
      <p:ext uri="{BB962C8B-B14F-4D97-AF65-F5344CB8AC3E}">
        <p14:creationId xmlns:p14="http://schemas.microsoft.com/office/powerpoint/2010/main" val="34037417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91</a:t>
            </a:fld>
            <a:endParaRPr lang="es-ES" dirty="0"/>
          </a:p>
        </p:txBody>
      </p:sp>
    </p:spTree>
    <p:extLst>
      <p:ext uri="{BB962C8B-B14F-4D97-AF65-F5344CB8AC3E}">
        <p14:creationId xmlns:p14="http://schemas.microsoft.com/office/powerpoint/2010/main" val="32451282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Giardino di Pojega</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A661C1-4C20-475E-AE97-E2EE28068422}"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E21BA1B-FD3C-4A93-A762-8318E61AF82C}"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7892FBDF-5246-48AB-BC1F-C66E7C064DFF}"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95</a:t>
            </a:fld>
            <a:endParaRPr lang="es-ES" dirty="0"/>
          </a:p>
        </p:txBody>
      </p:sp>
    </p:spTree>
    <p:extLst>
      <p:ext uri="{BB962C8B-B14F-4D97-AF65-F5344CB8AC3E}">
        <p14:creationId xmlns:p14="http://schemas.microsoft.com/office/powerpoint/2010/main" val="9136873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96</a:t>
            </a:fld>
            <a:endParaRPr lang="es-ES" dirty="0"/>
          </a:p>
        </p:txBody>
      </p:sp>
    </p:spTree>
    <p:extLst>
      <p:ext uri="{BB962C8B-B14F-4D97-AF65-F5344CB8AC3E}">
        <p14:creationId xmlns:p14="http://schemas.microsoft.com/office/powerpoint/2010/main" val="6707650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97</a:t>
            </a:fld>
            <a:endParaRPr lang="es-ES" dirty="0"/>
          </a:p>
        </p:txBody>
      </p:sp>
    </p:spTree>
    <p:extLst>
      <p:ext uri="{BB962C8B-B14F-4D97-AF65-F5344CB8AC3E}">
        <p14:creationId xmlns:p14="http://schemas.microsoft.com/office/powerpoint/2010/main" val="35261819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Giardini di Pojega</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C46604-A4B4-46AF-B1C8-B11ECB033DEE}"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99</a:t>
            </a:fld>
            <a:endParaRPr lang="es-ES" dirty="0"/>
          </a:p>
        </p:txBody>
      </p:sp>
    </p:spTree>
    <p:extLst>
      <p:ext uri="{BB962C8B-B14F-4D97-AF65-F5344CB8AC3E}">
        <p14:creationId xmlns:p14="http://schemas.microsoft.com/office/powerpoint/2010/main" val="35605542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2D1D3775-444C-408B-BD9B-D20838AAE869}"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F8A0D5F-D11A-42B4-90F7-252A5CC8750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102</a:t>
            </a:fld>
            <a:endParaRPr lang="es-ES" dirty="0"/>
          </a:p>
        </p:txBody>
      </p:sp>
    </p:spTree>
    <p:extLst>
      <p:ext uri="{BB962C8B-B14F-4D97-AF65-F5344CB8AC3E}">
        <p14:creationId xmlns:p14="http://schemas.microsoft.com/office/powerpoint/2010/main" val="42812310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103</a:t>
            </a:fld>
            <a:endParaRPr lang="es-ES" dirty="0"/>
          </a:p>
        </p:txBody>
      </p:sp>
    </p:spTree>
    <p:extLst>
      <p:ext uri="{BB962C8B-B14F-4D97-AF65-F5344CB8AC3E}">
        <p14:creationId xmlns:p14="http://schemas.microsoft.com/office/powerpoint/2010/main" val="35173518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104</a:t>
            </a:fld>
            <a:endParaRPr lang="es-ES" dirty="0"/>
          </a:p>
        </p:txBody>
      </p:sp>
    </p:spTree>
    <p:extLst>
      <p:ext uri="{BB962C8B-B14F-4D97-AF65-F5344CB8AC3E}">
        <p14:creationId xmlns:p14="http://schemas.microsoft.com/office/powerpoint/2010/main" val="36744876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DD217080-A60C-424A-B92B-B30B5E23F89C}"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3504BEDB-BF32-407C-9244-8FE1C0C461F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Villa Rizzardi.-</a:t>
            </a:r>
          </a:p>
        </p:txBody>
      </p:sp>
      <p:sp>
        <p:nvSpPr>
          <p:cNvPr id="4" name="3 Marcador de número de diapositiva"/>
          <p:cNvSpPr>
            <a:spLocks noGrp="1"/>
          </p:cNvSpPr>
          <p:nvPr>
            <p:ph type="sldNum" sz="quarter" idx="5"/>
          </p:nvPr>
        </p:nvSpPr>
        <p:spPr/>
        <p:txBody>
          <a:bodyPr/>
          <a:lstStyle/>
          <a:p>
            <a:pPr>
              <a:defRPr/>
            </a:pPr>
            <a:fld id="{CF35965E-E508-41B7-BD7A-3228A04621AC}"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108</a:t>
            </a:fld>
            <a:endParaRPr lang="es-ES" dirty="0"/>
          </a:p>
        </p:txBody>
      </p:sp>
    </p:spTree>
    <p:extLst>
      <p:ext uri="{BB962C8B-B14F-4D97-AF65-F5344CB8AC3E}">
        <p14:creationId xmlns:p14="http://schemas.microsoft.com/office/powerpoint/2010/main" val="5294524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109</a:t>
            </a:fld>
            <a:endParaRPr lang="es-ES" dirty="0"/>
          </a:p>
        </p:txBody>
      </p:sp>
    </p:spTree>
    <p:extLst>
      <p:ext uri="{BB962C8B-B14F-4D97-AF65-F5344CB8AC3E}">
        <p14:creationId xmlns:p14="http://schemas.microsoft.com/office/powerpoint/2010/main" val="18077898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Villa Rizzardi.-Giardino di Pojega</a:t>
            </a:r>
          </a:p>
          <a:p>
            <a:endParaRPr lang="es-ES" dirty="0"/>
          </a:p>
        </p:txBody>
      </p:sp>
      <p:sp>
        <p:nvSpPr>
          <p:cNvPr id="4" name="3 Marcador de número de diapositiva"/>
          <p:cNvSpPr>
            <a:spLocks noGrp="1"/>
          </p:cNvSpPr>
          <p:nvPr>
            <p:ph type="sldNum" sz="quarter" idx="10"/>
          </p:nvPr>
        </p:nvSpPr>
        <p:spPr/>
        <p:txBody>
          <a:bodyPr/>
          <a:lstStyle/>
          <a:p>
            <a:fld id="{379CB751-E2EA-42D5-A02C-EB57E81BFA2F}" type="slidenum">
              <a:rPr lang="es-ES" smtClean="0"/>
              <a:t>110</a:t>
            </a:fld>
            <a:endParaRPr lang="es-ES" dirty="0"/>
          </a:p>
        </p:txBody>
      </p:sp>
    </p:spTree>
    <p:extLst>
      <p:ext uri="{BB962C8B-B14F-4D97-AF65-F5344CB8AC3E}">
        <p14:creationId xmlns:p14="http://schemas.microsoft.com/office/powerpoint/2010/main" val="2989768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4726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6162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382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684851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460525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155530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6587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63047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6464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545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3002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944023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10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332656"/>
            <a:ext cx="6480720" cy="5616624"/>
          </a:xfrm>
        </p:spPr>
        <p:txBody>
          <a:bodyPr>
            <a:normAutofit/>
          </a:bodyPr>
          <a:lstStyle/>
          <a:p>
            <a:r>
              <a:rPr lang="es-ES" sz="3200" dirty="0"/>
              <a:t>EUROPA.-LA VUELTA AL MUNDO EN 885 JARDINES.-JARDINES DE  VILLAS </a:t>
            </a:r>
            <a:r>
              <a:rPr lang="es-ES" sz="4000" dirty="0"/>
              <a:t>.-</a:t>
            </a:r>
            <a:r>
              <a:rPr lang="es-ES" sz="2800" dirty="0"/>
              <a:t>Parco di Bomarzo.-Giardino Castelo di Ruspoli.-Giardino Ducale di Parma .-Giardino di Pojega .-</a:t>
            </a:r>
            <a:br>
              <a:rPr lang="es-ES" sz="3100" dirty="0"/>
            </a:br>
            <a:br>
              <a:rPr lang="es-ES" dirty="0"/>
            </a:br>
            <a:endParaRPr lang="es-ES" dirty="0"/>
          </a:p>
        </p:txBody>
      </p:sp>
      <p:sp>
        <p:nvSpPr>
          <p:cNvPr id="3" name="2 Subtítulo"/>
          <p:cNvSpPr>
            <a:spLocks noGrp="1"/>
          </p:cNvSpPr>
          <p:nvPr>
            <p:ph type="subTitle" idx="1"/>
          </p:nvPr>
        </p:nvSpPr>
        <p:spPr>
          <a:xfrm>
            <a:off x="2555776" y="5373216"/>
            <a:ext cx="4608512" cy="1296144"/>
          </a:xfrm>
        </p:spPr>
        <p:txBody>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2053373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eaLnBrk="1" hangingPunct="1"/>
            <a:r>
              <a:rPr lang="es-ES" dirty="0"/>
              <a:t>PARCO DI BOMARZO</a:t>
            </a:r>
          </a:p>
        </p:txBody>
      </p:sp>
      <p:sp>
        <p:nvSpPr>
          <p:cNvPr id="88067" name="2 Marcador de contenido"/>
          <p:cNvSpPr>
            <a:spLocks noGrp="1"/>
          </p:cNvSpPr>
          <p:nvPr>
            <p:ph sz="quarter" idx="1"/>
          </p:nvPr>
        </p:nvSpPr>
        <p:spPr/>
        <p:txBody>
          <a:bodyPr>
            <a:normAutofit/>
          </a:bodyPr>
          <a:lstStyle/>
          <a:p>
            <a:pPr marL="274320" indent="-274320" eaLnBrk="1" fontAlgn="auto" hangingPunct="1">
              <a:spcAft>
                <a:spcPts val="0"/>
              </a:spcAft>
              <a:buFont typeface="Wingdings 3"/>
              <a:buChar char=""/>
              <a:defRPr/>
            </a:pPr>
            <a:r>
              <a:rPr lang="es-ES" dirty="0"/>
              <a:t>El llamado </a:t>
            </a:r>
            <a:r>
              <a:rPr lang="es-ES" b="1" dirty="0"/>
              <a:t>Monster Park</a:t>
            </a:r>
            <a:r>
              <a:rPr lang="es-ES" dirty="0"/>
              <a:t> o </a:t>
            </a:r>
            <a:r>
              <a:rPr lang="es-ES" b="1" dirty="0"/>
              <a:t>el bosque sagrado</a:t>
            </a:r>
            <a:r>
              <a:rPr lang="es-ES" dirty="0"/>
              <a:t> de Bomarzo, en la provincia de Viterbo,es un monumento situado en las laderas de un anfiteatro natural real. </a:t>
            </a:r>
          </a:p>
          <a:p>
            <a:pPr marL="274320" indent="-274320" eaLnBrk="1" fontAlgn="auto" hangingPunct="1">
              <a:spcAft>
                <a:spcPts val="0"/>
              </a:spcAft>
              <a:buFont typeface="Wingdings 3"/>
              <a:buChar char=""/>
              <a:defRPr/>
            </a:pPr>
            <a:r>
              <a:rPr lang="es-ES" dirty="0"/>
              <a:t>Aquí Vicino Orsini había construido en el siglo XVI algunos monumentos que representan animales y monstruos mitológicos.</a:t>
            </a:r>
          </a:p>
          <a:p>
            <a:pPr marL="274320" indent="-274320" eaLnBrk="1" fontAlgn="auto" hangingPunct="1">
              <a:spcAft>
                <a:spcPts val="0"/>
              </a:spcAft>
              <a:buFont typeface="Wingdings 3"/>
              <a:buChar char=""/>
              <a:defRPr/>
            </a:pPr>
            <a:r>
              <a:rPr lang="es-ES" dirty="0"/>
              <a:t>Llamó al Parque </a:t>
            </a:r>
            <a:r>
              <a:rPr lang="es-ES" i="1" dirty="0"/>
              <a:t>bosque sagrado</a:t>
            </a:r>
            <a:r>
              <a:rPr lang="es-ES" dirty="0"/>
              <a:t> y lo dedicó a su esposa, Giulia Farnese(no la concubina del Papa Alexander VI).</a:t>
            </a:r>
          </a:p>
          <a:p>
            <a:pPr marL="274320" indent="-274320" eaLnBrk="1" fontAlgn="auto" hangingPunct="1">
              <a:spcAft>
                <a:spcPts val="0"/>
              </a:spcAft>
              <a:buFont typeface="Wingdings 3"/>
              <a:buChar char=""/>
              <a:defRPr/>
            </a:pPr>
            <a:endParaRPr lang="es-ES" dirty="0"/>
          </a:p>
        </p:txBody>
      </p:sp>
    </p:spTree>
    <p:extLst>
      <p:ext uri="{BB962C8B-B14F-4D97-AF65-F5344CB8AC3E}">
        <p14:creationId xmlns:p14="http://schemas.microsoft.com/office/powerpoint/2010/main" val="37335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2 Marcador de contenido"/>
          <p:cNvSpPr>
            <a:spLocks noGrp="1"/>
          </p:cNvSpPr>
          <p:nvPr>
            <p:ph sz="quarter" idx="1"/>
          </p:nvPr>
        </p:nvSpPr>
        <p:spPr>
          <a:xfrm>
            <a:off x="457200" y="1124744"/>
            <a:ext cx="7787208" cy="5031581"/>
          </a:xfrm>
        </p:spPr>
        <p:txBody>
          <a:bodyPr>
            <a:normAutofit/>
          </a:bodyPr>
          <a:lstStyle/>
          <a:p>
            <a:r>
              <a:rPr lang="es-ES" dirty="0"/>
              <a:t>También hay arquitecturas imposibles, como la casa inclinada o alguna enigmática estatua que representa quizá las etapas de un viaje a la matriz de la alquimia. </a:t>
            </a:r>
          </a:p>
          <a:p>
            <a:pPr eaLnBrk="1" hangingPunct="1"/>
            <a:r>
              <a:rPr lang="es-ES" sz="2400" dirty="0"/>
              <a:t>Las inscripciones en los monumentos asombran y confunden al visitante.. Tal vez esta era la intención del príncipe (que se puede pasear por los viajes del mundo para ver las maravillas vagas y sorprendentes , donde </a:t>
            </a:r>
            <a:r>
              <a:rPr lang="es-ES" dirty="0"/>
              <a:t>hay</a:t>
            </a:r>
            <a:r>
              <a:rPr lang="es-ES" sz="2400" dirty="0"/>
              <a:t> horrendos rostros, elefantes, leones, ogros y dragones.</a:t>
            </a:r>
          </a:p>
          <a:p>
            <a:pPr eaLnBrk="1" hangingPunct="1"/>
            <a:r>
              <a:rPr lang="es-ES" sz="2400" dirty="0"/>
              <a:t>También tienen implicaciones morales: (Animus quiesce ergo prudentior FIT). </a:t>
            </a:r>
          </a:p>
          <a:p>
            <a:pPr eaLnBrk="1" hangingPunct="1"/>
            <a:endParaRPr lang="es-ES" dirty="0"/>
          </a:p>
          <a:p>
            <a:pPr eaLnBrk="1" hangingPunct="1"/>
            <a:endParaRPr lang="es-ES" dirty="0"/>
          </a:p>
        </p:txBody>
      </p:sp>
    </p:spTree>
    <p:extLst>
      <p:ext uri="{BB962C8B-B14F-4D97-AF65-F5344CB8AC3E}">
        <p14:creationId xmlns:p14="http://schemas.microsoft.com/office/powerpoint/2010/main" val="506238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O tal vez el complejo se ha hecho simplemente "para el arte" en un doble sentido (no se olvide usted que entras aquí de un lado a otro y luego te preguntas si los sueños se hacen para el engaño o incluso para el arte).</a:t>
            </a:r>
          </a:p>
          <a:p>
            <a:r>
              <a:rPr lang="es-ES" dirty="0"/>
              <a:t>Los científicos, historiadores y filólogos han hecho varios intentos para explicar el laberinto de los símbolos, y encontraron viejos temas y motivos de la literatura del Renacimiento, por ejemplo, del Cancionero de Petrarca,el "Orlando Furioso de Ludovico Ariosto y los poemas de Amadís y Floridante de Bernardo Tasso ( este último parece, por ejemplo, un dragón de acero  con una habitación interior, y de cuya boca salían amazonas a caballo). </a:t>
            </a:r>
          </a:p>
          <a:p>
            <a:endParaRPr lang="es-ES" dirty="0"/>
          </a:p>
          <a:p>
            <a:endParaRPr lang="es-ES" dirty="0"/>
          </a:p>
          <a:p>
            <a:endParaRPr lang="es-ES" dirty="0"/>
          </a:p>
        </p:txBody>
      </p:sp>
    </p:spTree>
    <p:extLst>
      <p:ext uri="{BB962C8B-B14F-4D97-AF65-F5344CB8AC3E}">
        <p14:creationId xmlns:p14="http://schemas.microsoft.com/office/powerpoint/2010/main" val="2864576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457200" y="571500"/>
            <a:ext cx="7427168" cy="5584825"/>
          </a:xfrm>
        </p:spPr>
        <p:txBody>
          <a:bodyPr>
            <a:normAutofit lnSpcReduction="10000"/>
          </a:bodyPr>
          <a:lstStyle/>
          <a:p>
            <a:pPr eaLnBrk="1" hangingPunct="1"/>
            <a:r>
              <a:rPr lang="es-ES" sz="2400" dirty="0"/>
              <a:t>Fueron, sin embargo, tantos misterios que un régimen de interpretación universal, al final, tal vez se podría encontrar, en un pilar, sin embargo, parece posible clave de acceso "Sol de ventilación hasta la médula.“</a:t>
            </a:r>
          </a:p>
          <a:p>
            <a:r>
              <a:rPr lang="es-ES" dirty="0"/>
              <a:t>John Shearman, que cita varias veces el parque en su manierismo, habla de "increíbles, agradables y claras ficciones - los productos literarios y artísticos de la evasión."  </a:t>
            </a:r>
          </a:p>
          <a:p>
            <a:r>
              <a:rPr lang="es-ES" dirty="0"/>
              <a:t>Tras la muerte del príncipe Orsini en 1585 el parque fue abandonado, en la segunda mitad del siglo XX fue restaurado por la pareja y Tina Severi Giancarlo Bettini, que están enterrados en el templo en el interior del parque, que quizá es también la tumba de Giulia Farnese. </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103990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823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600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o Bomarz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291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co Bomarzo_parco_mostri_o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23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4167"/>
          <a:stretch/>
        </p:blipFill>
        <p:spPr>
          <a:xfrm>
            <a:off x="0" y="0"/>
            <a:ext cx="9144000" cy="6858000"/>
          </a:xfrm>
          <a:prstGeom prst="rect">
            <a:avLst/>
          </a:prstGeom>
        </p:spPr>
      </p:pic>
    </p:spTree>
    <p:extLst>
      <p:ext uri="{BB962C8B-B14F-4D97-AF65-F5344CB8AC3E}">
        <p14:creationId xmlns:p14="http://schemas.microsoft.com/office/powerpoint/2010/main" val="1935054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co Bomarzo leaning-par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3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co Bomarzo Leaning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Parco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091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9" y="34874"/>
            <a:ext cx="4762500" cy="682312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0925" y="34874"/>
            <a:ext cx="5150197" cy="6858000"/>
          </a:xfrm>
          <a:prstGeom prst="rect">
            <a:avLst/>
          </a:prstGeom>
        </p:spPr>
      </p:pic>
    </p:spTree>
    <p:extLst>
      <p:ext uri="{BB962C8B-B14F-4D97-AF65-F5344CB8AC3E}">
        <p14:creationId xmlns:p14="http://schemas.microsoft.com/office/powerpoint/2010/main" val="3490157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co Bomarzo_parco_mostri_nettun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904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co bomarz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2 Imagen" descr="Parco Bomarzo_parco_mostri_proteo_glauc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275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co Bomarzo_Park_Sir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703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co -bomarzo-hercules-g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Parco di Bomarzo.-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996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co di Bomarz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066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Bomarzo_0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363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937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4180499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7970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9209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8293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428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511" y="0"/>
            <a:ext cx="5143500" cy="6858000"/>
          </a:xfrm>
          <a:prstGeom prst="rect">
            <a:avLst/>
          </a:prstGeom>
        </p:spPr>
      </p:pic>
    </p:spTree>
    <p:extLst>
      <p:ext uri="{BB962C8B-B14F-4D97-AF65-F5344CB8AC3E}">
        <p14:creationId xmlns:p14="http://schemas.microsoft.com/office/powerpoint/2010/main" val="182751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485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24" y="0"/>
            <a:ext cx="9121775" cy="6858000"/>
          </a:xfrm>
          <a:prstGeom prst="rect">
            <a:avLst/>
          </a:prstGeom>
        </p:spPr>
      </p:pic>
    </p:spTree>
    <p:extLst>
      <p:ext uri="{BB962C8B-B14F-4D97-AF65-F5344CB8AC3E}">
        <p14:creationId xmlns:p14="http://schemas.microsoft.com/office/powerpoint/2010/main" val="3429515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5" y="0"/>
            <a:ext cx="9132109" cy="6858000"/>
          </a:xfrm>
          <a:prstGeom prst="rect">
            <a:avLst/>
          </a:prstGeom>
        </p:spPr>
      </p:pic>
    </p:spTree>
    <p:extLst>
      <p:ext uri="{BB962C8B-B14F-4D97-AF65-F5344CB8AC3E}">
        <p14:creationId xmlns:p14="http://schemas.microsoft.com/office/powerpoint/2010/main" val="772144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0600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
            <a:ext cx="9144000" cy="6716688"/>
          </a:xfrm>
          <a:prstGeom prst="rect">
            <a:avLst/>
          </a:prstGeom>
        </p:spPr>
      </p:pic>
    </p:spTree>
    <p:extLst>
      <p:ext uri="{BB962C8B-B14F-4D97-AF65-F5344CB8AC3E}">
        <p14:creationId xmlns:p14="http://schemas.microsoft.com/office/powerpoint/2010/main" val="1381699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1794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8509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394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4035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co Bomarzo_Park_Elefa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816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84850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6242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175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761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75369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2"/>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519596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Giardino Castelo di Ruspoli</a:t>
            </a:r>
          </a:p>
        </p:txBody>
      </p:sp>
      <p:sp>
        <p:nvSpPr>
          <p:cNvPr id="3" name="2 Marcador de contenido"/>
          <p:cNvSpPr>
            <a:spLocks noGrp="1"/>
          </p:cNvSpPr>
          <p:nvPr>
            <p:ph sz="quarter" idx="1"/>
          </p:nvPr>
        </p:nvSpPr>
        <p:spPr/>
        <p:txBody>
          <a:bodyPr>
            <a:normAutofit fontScale="92500"/>
          </a:bodyPr>
          <a:lstStyle/>
          <a:p>
            <a:r>
              <a:rPr lang="es-ES" dirty="0"/>
              <a:t>Nemi es una ciudad y comuna en la provincia de Roma (centro Italia), en las colinas de Alban vistas del lago Nemi, un lago de cráter volcánico. </a:t>
            </a:r>
          </a:p>
          <a:p>
            <a:r>
              <a:rPr lang="es-ES" dirty="0"/>
              <a:t>Se encuentra a 6 km  al noroeste de Velletri y cerca de 30 kilómetros (18 millas) al sudeste de Roma.</a:t>
            </a:r>
          </a:p>
          <a:p>
            <a:r>
              <a:rPr lang="es-ES" dirty="0"/>
              <a:t>El Castillo de Ruspoli es uno de sus monumentos mas visitados.</a:t>
            </a:r>
          </a:p>
          <a:p>
            <a:r>
              <a:rPr lang="es-ES" dirty="0"/>
              <a:t>Cerca de Viterbo, que cuenta con la mayor concentración del mundo de los jardines históricos, jardines italianos que alcanzaron su máxima expresión y Pinganello es quizá el ejemplo más elegante, más sofisticado y más célebre en todo el mundo. </a:t>
            </a:r>
          </a:p>
        </p:txBody>
      </p:sp>
    </p:spTree>
    <p:extLst>
      <p:ext uri="{BB962C8B-B14F-4D97-AF65-F5344CB8AC3E}">
        <p14:creationId xmlns:p14="http://schemas.microsoft.com/office/powerpoint/2010/main" val="2762483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24744"/>
            <a:ext cx="7467600" cy="5349208"/>
          </a:xfrm>
        </p:spPr>
        <p:txBody>
          <a:bodyPr/>
          <a:lstStyle/>
          <a:p>
            <a:r>
              <a:rPr lang="es-ES" dirty="0"/>
              <a:t>La propiedad se forma alrededor de una fortaleza de los monjes benedictinos construido en el año 853, cuando este territorio pertenecía a los Estados Pontificios</a:t>
            </a:r>
          </a:p>
          <a:p>
            <a:r>
              <a:rPr lang="es-ES" dirty="0"/>
              <a:t>La primera feudal era Beatrice Farnesio en 1531. Cinco años más tarde, después de su muerte, el Papa Pablo III confirmó la descendencia a su hija Hortensia, casado con Sforza Marescotti. </a:t>
            </a:r>
          </a:p>
          <a:p>
            <a:r>
              <a:rPr lang="es-ES" dirty="0"/>
              <a:t>El edificio fue transformado de acuerdo a los patrones arquitectónicos gibelinos, el dibujo de Sangallo.</a:t>
            </a:r>
          </a:p>
          <a:p>
            <a:r>
              <a:rPr lang="es-ES" dirty="0"/>
              <a:t> </a:t>
            </a:r>
          </a:p>
        </p:txBody>
      </p:sp>
    </p:spTree>
    <p:extLst>
      <p:ext uri="{BB962C8B-B14F-4D97-AF65-F5344CB8AC3E}">
        <p14:creationId xmlns:p14="http://schemas.microsoft.com/office/powerpoint/2010/main" val="3544203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36712"/>
            <a:ext cx="7467600" cy="5637240"/>
          </a:xfrm>
        </p:spPr>
        <p:txBody>
          <a:bodyPr>
            <a:normAutofit/>
          </a:bodyPr>
          <a:lstStyle/>
          <a:p>
            <a:r>
              <a:rPr lang="es-ES" dirty="0"/>
              <a:t>El castillo, como lo vemos hoy fue construido en 1610 por la esposa de Marco Antonio Marescotti, Ottavia Orsini, hija del creador del encantador jardín de Bomarzo, que ha dejado una huella imborrable de su amor por este lugar: sus iniciales y las de sus dos hijos y Galeazzo Sforza, lo que permite cierta fecha de nacimiento del jardín.</a:t>
            </a:r>
          </a:p>
          <a:p>
            <a:r>
              <a:rPr lang="es-ES" dirty="0"/>
              <a:t>En 1704 el castillo fue nombrado Ruspoli, con la obligación de transmitir el nombre y en la actualidad sigue siendo la residencia de verano de los descendientes de una misma familia. </a:t>
            </a:r>
          </a:p>
          <a:p>
            <a:r>
              <a:rPr lang="es-ES" dirty="0"/>
              <a:t>El jardín contiguo es el hogar de uno de los parterres más aclamados del siglo XVII;. </a:t>
            </a:r>
          </a:p>
        </p:txBody>
      </p:sp>
    </p:spTree>
    <p:extLst>
      <p:ext uri="{BB962C8B-B14F-4D97-AF65-F5344CB8AC3E}">
        <p14:creationId xmlns:p14="http://schemas.microsoft.com/office/powerpoint/2010/main" val="1079386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571184" cy="6069288"/>
          </a:xfrm>
        </p:spPr>
        <p:txBody>
          <a:bodyPr/>
          <a:lstStyle/>
          <a:p>
            <a:r>
              <a:rPr lang="es-ES" dirty="0"/>
              <a:t>el espacio plano y rectangular grande se cruza en longitud y anchura por cuatro vías que definen doce parterre de boj alineados y al cuadrado de cerramiento alrededor de una gran bañera cercado por cuatro arcos de balaustradas.</a:t>
            </a:r>
          </a:p>
          <a:p>
            <a:r>
              <a:rPr lang="es-ES" dirty="0"/>
              <a:t> Estas "esculturas de plantas" en la salvia y el romero de origen, dan al lugar la nitidez de un diseño abstracto geométrico.</a:t>
            </a:r>
          </a:p>
          <a:p>
            <a:r>
              <a:rPr lang="es-ES" dirty="0"/>
              <a:t> A pesar de los cambios de estilo, especialmente a finales del siglo XVIII, con la moda de broderies francésas, el jardín ha permanecido milagrosamente intacto.</a:t>
            </a:r>
          </a:p>
          <a:p>
            <a:endParaRPr lang="es-ES" dirty="0"/>
          </a:p>
        </p:txBody>
      </p:sp>
    </p:spTree>
    <p:extLst>
      <p:ext uri="{BB962C8B-B14F-4D97-AF65-F5344CB8AC3E}">
        <p14:creationId xmlns:p14="http://schemas.microsoft.com/office/powerpoint/2010/main" val="3215745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886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iardino Castello Ruspo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978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7686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5645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3935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4536504" cy="6858000"/>
          </a:xfrm>
          <a:prstGeom prst="rect">
            <a:avLst/>
          </a:prstGeom>
        </p:spPr>
      </p:pic>
    </p:spTree>
    <p:extLst>
      <p:ext uri="{BB962C8B-B14F-4D97-AF65-F5344CB8AC3E}">
        <p14:creationId xmlns:p14="http://schemas.microsoft.com/office/powerpoint/2010/main" val="20579763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3852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986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513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52213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5" cy="3501007"/>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501008"/>
            <a:ext cx="4788025"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026" y="0"/>
            <a:ext cx="4355974" cy="3501008"/>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8025" y="3501008"/>
            <a:ext cx="4355976" cy="3356992"/>
          </a:xfrm>
          <a:prstGeom prst="rect">
            <a:avLst/>
          </a:prstGeom>
        </p:spPr>
      </p:pic>
    </p:spTree>
    <p:extLst>
      <p:ext uri="{BB962C8B-B14F-4D97-AF65-F5344CB8AC3E}">
        <p14:creationId xmlns:p14="http://schemas.microsoft.com/office/powerpoint/2010/main" val="585861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Título"/>
          <p:cNvSpPr>
            <a:spLocks noGrp="1"/>
          </p:cNvSpPr>
          <p:nvPr>
            <p:ph type="title"/>
          </p:nvPr>
        </p:nvSpPr>
        <p:spPr/>
        <p:txBody>
          <a:bodyPr/>
          <a:lstStyle/>
          <a:p>
            <a:pPr eaLnBrk="1" hangingPunct="1"/>
            <a:r>
              <a:rPr lang="es-ES" dirty="0"/>
              <a:t>GIARDINO DUCALE DI PARMA</a:t>
            </a:r>
          </a:p>
        </p:txBody>
      </p:sp>
      <p:sp>
        <p:nvSpPr>
          <p:cNvPr id="104451" name="2 Marcador de contenido"/>
          <p:cNvSpPr>
            <a:spLocks noGrp="1"/>
          </p:cNvSpPr>
          <p:nvPr>
            <p:ph sz="quarter" idx="1"/>
          </p:nvPr>
        </p:nvSpPr>
        <p:spPr/>
        <p:txBody>
          <a:bodyPr>
            <a:normAutofit lnSpcReduction="10000"/>
          </a:bodyPr>
          <a:lstStyle/>
          <a:p>
            <a:pPr marL="274320" indent="-274320" eaLnBrk="1" fontAlgn="auto" hangingPunct="1">
              <a:spcAft>
                <a:spcPts val="0"/>
              </a:spcAft>
              <a:buFont typeface="Wingdings 3"/>
              <a:buChar char=""/>
              <a:defRPr/>
            </a:pPr>
            <a:r>
              <a:rPr lang="es-ES" dirty="0"/>
              <a:t>Familiarmente llamada por los partidarios  "jardín" está situado en el centro histórico en la orilla oeste del río y sus 208.700 m²  es el pulmón verde de la ciudad..</a:t>
            </a:r>
          </a:p>
          <a:p>
            <a:pPr marL="274320" indent="-274320" eaLnBrk="1" fontAlgn="auto" hangingPunct="1">
              <a:spcAft>
                <a:spcPts val="0"/>
              </a:spcAft>
              <a:buFont typeface="Wingdings 3"/>
              <a:buChar char=""/>
              <a:defRPr/>
            </a:pPr>
            <a:r>
              <a:rPr lang="es-ES" dirty="0"/>
              <a:t> El parque está abierto al público y sus 3,2  kilometros de calles que marcan su perímetro son a menudo utilizados por los ciudadanos para practicar footing. </a:t>
            </a:r>
          </a:p>
          <a:p>
            <a:pPr marL="274320" indent="-274320" eaLnBrk="1" fontAlgn="auto" hangingPunct="1">
              <a:spcAft>
                <a:spcPts val="0"/>
              </a:spcAft>
              <a:buFont typeface="Wingdings 3"/>
              <a:buChar char=""/>
              <a:defRPr/>
            </a:pPr>
            <a:r>
              <a:rPr lang="es-ES" dirty="0"/>
              <a:t>El nacimiento del parque se debe a Ottavio Farnese, quien en 1561 dio mandato al arquitecto John Boscoli obtener una residencia nueva, más digna de su casa en la zona ocupada por el castillo del siglo XIV construida por Visconti Ghiara Bernabó.</a:t>
            </a:r>
          </a:p>
        </p:txBody>
      </p:sp>
    </p:spTree>
    <p:extLst>
      <p:ext uri="{BB962C8B-B14F-4D97-AF65-F5344CB8AC3E}">
        <p14:creationId xmlns:p14="http://schemas.microsoft.com/office/powerpoint/2010/main" val="21437134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la extensa zona verde que rodea el palacio a la vez hizo un jardín italiano equipado con una avenida central, en consonancia con la fachada simétrica, flanqueada por las fuentes y parterres de flores.</a:t>
            </a:r>
          </a:p>
          <a:p>
            <a:r>
              <a:rPr lang="es-ES" dirty="0"/>
              <a:t>En 1690, Ranuccio II para la boda de su hijo Edward Farnese con Sofía de Neoburgo, cavó un gran estanque de peces en frente de la villa. </a:t>
            </a:r>
          </a:p>
          <a:p>
            <a:r>
              <a:rPr lang="es-ES" dirty="0"/>
              <a:t>En medio de la isla de este estanque en 1920 se colocó la fuente de Trianon (el nombre se refiere a la fuente en los jardines de Versalles), establecida en 1712 por Giuliano Mozzani que representan los ríos y Parma y Taro.</a:t>
            </a:r>
          </a:p>
          <a:p>
            <a:endParaRPr lang="es-ES" dirty="0"/>
          </a:p>
          <a:p>
            <a:endParaRPr lang="es-ES" dirty="0"/>
          </a:p>
        </p:txBody>
      </p:sp>
    </p:spTree>
    <p:extLst>
      <p:ext uri="{BB962C8B-B14F-4D97-AF65-F5344CB8AC3E}">
        <p14:creationId xmlns:p14="http://schemas.microsoft.com/office/powerpoint/2010/main" val="39013906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457200" y="980727"/>
            <a:ext cx="7499176" cy="5175597"/>
          </a:xfrm>
        </p:spPr>
        <p:txBody>
          <a:bodyPr/>
          <a:lstStyle/>
          <a:p>
            <a:pPr eaLnBrk="1" hangingPunct="1"/>
            <a:r>
              <a:rPr lang="it-IT" sz="2400" dirty="0"/>
              <a:t>En el siglo XVIII los Borbones </a:t>
            </a:r>
            <a:r>
              <a:rPr lang="it-IT" dirty="0"/>
              <a:t>han </a:t>
            </a:r>
            <a:r>
              <a:rPr lang="it-IT" sz="2400" dirty="0"/>
              <a:t>convertido el jardín en "francés" adornado con esculturas neoclasicas de Boudard .</a:t>
            </a:r>
          </a:p>
          <a:p>
            <a:pPr eaLnBrk="1" hangingPunct="1"/>
            <a:r>
              <a:rPr lang="it-IT" sz="2400" dirty="0"/>
              <a:t>Más tarde, con la llegada a Parma en 1816 la Duquesal Luigia María,el parque fue rediseñado en parte a la labor de Nicola Bettoli y se creó también un huerto.</a:t>
            </a:r>
          </a:p>
          <a:p>
            <a:r>
              <a:rPr lang="es-ES" dirty="0"/>
              <a:t>El Parque Ducal ha sido renovado recientemente y ha recuperado su antiguo esplendor, las estatuas, los templos, vasijas decoradas y la geometría de las calles arboladas hacen de él uno de los mas bonitos de la ciudad más encantadora y romántica.</a:t>
            </a:r>
            <a:endParaRPr lang="es-ES" sz="2400" dirty="0"/>
          </a:p>
        </p:txBody>
      </p:sp>
    </p:spTree>
    <p:extLst>
      <p:ext uri="{BB962C8B-B14F-4D97-AF65-F5344CB8AC3E}">
        <p14:creationId xmlns:p14="http://schemas.microsoft.com/office/powerpoint/2010/main" val="14621380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7510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33" y="0"/>
            <a:ext cx="9090133" cy="6858000"/>
          </a:xfrm>
          <a:prstGeom prst="rect">
            <a:avLst/>
          </a:prstGeom>
        </p:spPr>
      </p:pic>
    </p:spTree>
    <p:extLst>
      <p:ext uri="{BB962C8B-B14F-4D97-AF65-F5344CB8AC3E}">
        <p14:creationId xmlns:p14="http://schemas.microsoft.com/office/powerpoint/2010/main" val="4153196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Giardino Ducale di Parm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11654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9650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Giardino Ducale di Parm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0"/>
            <a:ext cx="9061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1794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Giardino Ducale di Par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6458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1774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Giardino Ducale di Parm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639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96261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54264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1559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664951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Giardino Ducale di Parm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5854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352"/>
          <a:stretch/>
        </p:blipFill>
        <p:spPr>
          <a:xfrm>
            <a:off x="-1" y="0"/>
            <a:ext cx="9286875" cy="6858000"/>
          </a:xfrm>
          <a:prstGeom prst="rect">
            <a:avLst/>
          </a:prstGeom>
        </p:spPr>
      </p:pic>
    </p:spTree>
    <p:extLst>
      <p:ext uri="{BB962C8B-B14F-4D97-AF65-F5344CB8AC3E}">
        <p14:creationId xmlns:p14="http://schemas.microsoft.com/office/powerpoint/2010/main" val="23144993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5298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19" b="5862"/>
          <a:stretch/>
        </p:blipFill>
        <p:spPr>
          <a:xfrm>
            <a:off x="-1" y="33718"/>
            <a:ext cx="9301163" cy="6824282"/>
          </a:xfrm>
          <a:prstGeom prst="rect">
            <a:avLst/>
          </a:prstGeom>
        </p:spPr>
      </p:pic>
    </p:spTree>
    <p:extLst>
      <p:ext uri="{BB962C8B-B14F-4D97-AF65-F5344CB8AC3E}">
        <p14:creationId xmlns:p14="http://schemas.microsoft.com/office/powerpoint/2010/main" val="1524012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6359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59262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3359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43423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41930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Título"/>
          <p:cNvSpPr>
            <a:spLocks noGrp="1"/>
          </p:cNvSpPr>
          <p:nvPr>
            <p:ph type="title"/>
          </p:nvPr>
        </p:nvSpPr>
        <p:spPr>
          <a:xfrm>
            <a:off x="457200" y="152400"/>
            <a:ext cx="8229600" cy="973138"/>
          </a:xfrm>
        </p:spPr>
        <p:txBody>
          <a:bodyPr/>
          <a:lstStyle/>
          <a:p>
            <a:r>
              <a:rPr lang="es-ES" dirty="0"/>
              <a:t>Villa Rizzardi y Jardín Pojega</a:t>
            </a:r>
          </a:p>
        </p:txBody>
      </p:sp>
      <p:sp>
        <p:nvSpPr>
          <p:cNvPr id="136195" name="2 Marcador de contenido"/>
          <p:cNvSpPr>
            <a:spLocks noGrp="1"/>
          </p:cNvSpPr>
          <p:nvPr>
            <p:ph sz="quarter" idx="1"/>
          </p:nvPr>
        </p:nvSpPr>
        <p:spPr>
          <a:xfrm>
            <a:off x="457200" y="1989138"/>
            <a:ext cx="7571184" cy="4680222"/>
          </a:xfrm>
        </p:spPr>
        <p:txBody>
          <a:bodyPr>
            <a:normAutofit lnSpcReduction="10000"/>
          </a:bodyPr>
          <a:lstStyle/>
          <a:p>
            <a:pPr eaLnBrk="1" hangingPunct="1"/>
            <a:r>
              <a:rPr lang="it-IT" sz="2400" dirty="0"/>
              <a:t>Giardino di Pojega . Pojeda, Negrar (VR), Veneto, Italia, </a:t>
            </a:r>
          </a:p>
          <a:p>
            <a:pPr eaLnBrk="1" hangingPunct="1"/>
            <a:r>
              <a:rPr lang="es-ES" sz="2400" dirty="0"/>
              <a:t>Los jardines fueron diseñados por Luigi Trezza en 1783 para el recuento de Antonio Rizzardi entre los viñedos Pojega. </a:t>
            </a:r>
          </a:p>
          <a:p>
            <a:pPr eaLnBrk="1" hangingPunct="1"/>
            <a:r>
              <a:rPr lang="es-ES" sz="2400" dirty="0"/>
              <a:t>Están en tres niveles y la característica más conocida es un “teatro verde " con la caja y los setos de ciprés. </a:t>
            </a:r>
          </a:p>
          <a:p>
            <a:pPr eaLnBrk="1" hangingPunct="1"/>
            <a:r>
              <a:rPr lang="es-ES" sz="2400" dirty="0"/>
              <a:t>Hay un mirador, un callejón carpes, un templo de estalactita, fuentes, estatuas y parterres.</a:t>
            </a:r>
            <a:br>
              <a:rPr lang="es-ES" dirty="0"/>
            </a:br>
            <a:br>
              <a:rPr lang="es-ES" dirty="0"/>
            </a:br>
            <a:endParaRPr lang="es-ES" dirty="0"/>
          </a:p>
        </p:txBody>
      </p:sp>
    </p:spTree>
    <p:extLst>
      <p:ext uri="{BB962C8B-B14F-4D97-AF65-F5344CB8AC3E}">
        <p14:creationId xmlns:p14="http://schemas.microsoft.com/office/powerpoint/2010/main" val="5238397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principal atractivo es la gran jardín diseñado por Luigi Trezza, que rehace los jardines de las villas venecianas de 500, el último ejemplo de un jardín italiano. </a:t>
            </a:r>
          </a:p>
          <a:p>
            <a:r>
              <a:rPr lang="es-ES" dirty="0"/>
              <a:t>Fue encargado por el conde Antonio Rizzardi. Y 'admirablemente resuelto en tres plantas con una superficie de 5,4 hectáreas.</a:t>
            </a:r>
          </a:p>
          <a:p>
            <a:r>
              <a:rPr lang="es-ES" dirty="0"/>
              <a:t> Desde la avenida de hayas se encuentra un pequeño templo con estatuas de personajes de la mitología. </a:t>
            </a:r>
          </a:p>
          <a:p>
            <a:r>
              <a:rPr lang="es-ES" dirty="0"/>
              <a:t>Avenidas a diferentes alturas abren encantadoras vistas a lugares, en los locales se puede descubrir el pintoresco Verzura, el mayor punto de encuentro del italiano y espectáculos, el templo de estalactitas, el jardín de cítricos con dos de limón, una maravillosa ninfa y también hay un jardín secreto ...</a:t>
            </a:r>
          </a:p>
          <a:p>
            <a:endParaRPr lang="es-ES" dirty="0"/>
          </a:p>
        </p:txBody>
      </p:sp>
    </p:spTree>
    <p:extLst>
      <p:ext uri="{BB962C8B-B14F-4D97-AF65-F5344CB8AC3E}">
        <p14:creationId xmlns:p14="http://schemas.microsoft.com/office/powerpoint/2010/main" val="32365186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La actual  Azienda Agricola Guerrieri Rizzardi se nombra después de dos antiguas familias de Verona: el Bardolino Guerrieri Rizzardi y Negrar. </a:t>
            </a:r>
          </a:p>
          <a:p>
            <a:r>
              <a:rPr lang="es-ES" dirty="0"/>
              <a:t>La fam. Rizzardi mira hacia atrás en 300 años de viticultura y ofrece a los visitantes, incluso en las bodegas de vino en catas de vino Bardolino y la compañía de aceite de oliva en los invernaderos del siglo XVIII.</a:t>
            </a:r>
          </a:p>
        </p:txBody>
      </p:sp>
    </p:spTree>
    <p:extLst>
      <p:ext uri="{BB962C8B-B14F-4D97-AF65-F5344CB8AC3E}">
        <p14:creationId xmlns:p14="http://schemas.microsoft.com/office/powerpoint/2010/main" val="39864669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4335161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81582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9597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 y="13146"/>
            <a:ext cx="9136509" cy="6858000"/>
          </a:xfrm>
          <a:prstGeom prst="rect">
            <a:avLst/>
          </a:prstGeom>
        </p:spPr>
      </p:pic>
    </p:spTree>
    <p:extLst>
      <p:ext uri="{BB962C8B-B14F-4D97-AF65-F5344CB8AC3E}">
        <p14:creationId xmlns:p14="http://schemas.microsoft.com/office/powerpoint/2010/main" val="18364570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5069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27925292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Giardino_di_Pojeg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27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4156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9777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42665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7014080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289071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Giardino_di_Pojeg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6293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384147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562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859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8248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318263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1999"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9" y="3429001"/>
            <a:ext cx="4572001" cy="342900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2000" cy="3428999"/>
          </a:xfrm>
          <a:prstGeom prst="rect">
            <a:avLst/>
          </a:prstGeom>
        </p:spPr>
      </p:pic>
    </p:spTree>
    <p:extLst>
      <p:ext uri="{BB962C8B-B14F-4D97-AF65-F5344CB8AC3E}">
        <p14:creationId xmlns:p14="http://schemas.microsoft.com/office/powerpoint/2010/main" val="42083605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1511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6686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0273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0"/>
            <a:ext cx="9048750" cy="6857999"/>
          </a:xfrm>
          <a:prstGeom prst="rect">
            <a:avLst/>
          </a:prstGeom>
        </p:spPr>
      </p:pic>
    </p:spTree>
    <p:extLst>
      <p:ext uri="{BB962C8B-B14F-4D97-AF65-F5344CB8AC3E}">
        <p14:creationId xmlns:p14="http://schemas.microsoft.com/office/powerpoint/2010/main" val="18039568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58032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914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101</TotalTime>
  <Words>1906</Words>
  <Application>Microsoft Office PowerPoint</Application>
  <PresentationFormat>Presentación en pantalla (4:3)</PresentationFormat>
  <Paragraphs>240</Paragraphs>
  <Slides>110</Slides>
  <Notes>94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110</vt:i4>
      </vt:variant>
    </vt:vector>
  </HeadingPairs>
  <TitlesOfParts>
    <vt:vector size="116" baseType="lpstr">
      <vt:lpstr>Calibri</vt:lpstr>
      <vt:lpstr>Century Schoolbook</vt:lpstr>
      <vt:lpstr>Wingdings</vt:lpstr>
      <vt:lpstr>Wingdings 2</vt:lpstr>
      <vt:lpstr>Wingdings 3</vt:lpstr>
      <vt:lpstr>1_Default Theme</vt:lpstr>
      <vt:lpstr>EUROPA.-LA VUELTA AL MUNDO EN 885 JARDINES.-JARDINES DE  VILLAS .-Parco di Bomarzo.-Giardino Castelo di Ruspoli.-Giardino Ducale di Parma .-Giardino di Pojega .-  </vt:lpstr>
      <vt:lpstr>PARCO DI BOMARZO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Castelo di Ruspoli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GIARDINO DUCALE DI PARMA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Rizzardi y Jardín Pojega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385.-JARDINES.-ITALIAN GARDENS.-JARDINES DE  VILLAS .-Parco di Bomarzo.-Giardino Castelo di Ruspoli.-Giardino Ducale di Parma .-Giardino di Pojega .-</dc:title>
  <dc:creator>Josep</dc:creator>
  <cp:lastModifiedBy>Usuario</cp:lastModifiedBy>
  <cp:revision>13</cp:revision>
  <dcterms:created xsi:type="dcterms:W3CDTF">2016-03-06T21:43:57Z</dcterms:created>
  <dcterms:modified xsi:type="dcterms:W3CDTF">2018-03-12T17:41:41Z</dcterms:modified>
</cp:coreProperties>
</file>