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F2B082-EEE0-4C5C-B939-98BBC7ADAABD}" type="datetimeFigureOut">
              <a:rPr lang="es-ES" smtClean="0"/>
              <a:t>07/03/2018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321CBB5-99B8-4D71-8AD4-0EC381438B47}" type="slidenum">
              <a:rPr lang="es-ES" smtClean="0"/>
              <a:t>‹Nº›</a:t>
            </a:fld>
            <a:endParaRPr lang="es-ES" dirty="0"/>
          </a:p>
        </p:txBody>
      </p:sp>
    </p:spTree>
    <p:extLst>
      <p:ext uri="{BB962C8B-B14F-4D97-AF65-F5344CB8AC3E}">
        <p14:creationId xmlns:p14="http://schemas.microsoft.com/office/powerpoint/2010/main" val="29382582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Blicking Hall Gardens</a:t>
            </a:r>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78BC8A7-3B24-4A4D-8E8D-5CD235622CB2}" type="slidenum">
              <a:rPr lang="es-ES">
                <a:solidFill>
                  <a:prstClr val="black"/>
                </a:solidFill>
              </a:rPr>
              <a:pPr>
                <a:defRPr/>
              </a:pPr>
              <a:t>4</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Blicking Hal Gardens</a:t>
            </a:r>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7F33F16-3671-431C-95A6-189163ABEDAB}"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Blicking Hal Gardens</a:t>
            </a:r>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8BCC3F1-A93E-4F61-8CC5-3C97F7FA897A}"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Blicking Hall Gardens</a:t>
            </a:r>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7E3B7DA-1E93-4ADB-8822-D614E02BDADA}"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Blicking Hall Gardens</a:t>
            </a:r>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924AB14-CD69-4FD5-8C4B-3177576E73EB}"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BAB3E62-5E09-4192-9C85-0929F592B134}"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E61BC36-64D4-4222-AC4D-8CB17F1E4E4B}"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43E611D-EAB9-48A1-8E6F-515019580144}"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37E5C4A-16EB-4DF1-8C81-C95AFDEFDBF2}"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08744C9-2DC6-4D2C-8D1A-D37EA653C0E4}"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64A3EEC-2B11-4F88-822E-4020DDB105D5}"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8CCDA53-2F4F-4E60-AA63-4C0D7A9B1D6E}"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108BECA-F275-4283-B604-EDF9CA498B89}"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630CF0C-32F6-4ACC-B88B-F0294C49DD6C}"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531BFE-C219-4978-BCC7-4A7514F5056B}"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EFFBE14-AB03-45B6-8A17-AA486D858073}"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C23998A-B7EF-4CFE-B559-728823F3EB7F}"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A5BBCE4-9BD4-4693-A427-A1C764ED4627}"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71875B-D2A3-4ECE-868C-F759ED97A7A0}"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67B202-E31B-477A-822F-06368E5A022E}"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F3CEBCD-5735-40A0-941C-6E7F128E1016}"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3C94A51-D627-4B25-AFD7-22235C7F010F}"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F26C338-514C-4503-AEDE-6CEAAD81EF68}"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37AA29E-09DD-475D-95AF-DD7C34F39E49}"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29BDDA5-A6A1-4BF8-B93A-7A8DECE66BBE}"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E4A333C-F606-4D73-8173-3B218359E8D4}"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92E4274-9FF3-4ABE-8029-EF4408F321C5}"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6F52306-6F74-44A7-A0BB-7004B466D415}"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5D9638A-035B-4820-9EAB-ED0142AC41CB}"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BEF3A57-2260-49A3-B35F-AEA34B75E0A8}"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6A52055-79A2-406F-BE71-3C9FB33A7A7E}"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71D6B35-4AFD-4DB3-AE73-713E5FAA1258}"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1EB2EC9-600D-433E-B1EA-C875420EDA2E}"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CCEEEC0-B763-45AA-BE0E-F326F41E8FD4}"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D5F07EF-393C-41D6-B016-53E158ADC376}"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7CCEB66-1110-4BA5-8B2A-EFBE037E8B76}"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E40112D-EFEA-4C4D-9716-B06ED5ADE447}"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821C3D3-F439-46AB-9217-4A0AB5F4447B}"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153F2A9-5154-49CA-93CA-A869EBFD04CE}"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BC371C8-DB62-4BA2-840A-DBC6D2C31FA5}"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0945A61-BB51-462A-8C01-6887C2105364}"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186191C-3B7E-4D02-8B76-5A3E906B179E}"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3482D34-41CF-44D6-BD34-9EA6E3B6C4B3}"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9A65451-5865-4717-AB48-8781EFF3E7BB}"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833B592-F98B-4FF4-B0A0-1A9BCCB2CC16}"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Gardens.-Pill Mill</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BAF3970-BA3D-49BF-B6F1-BDF7B9092998}"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EBE9C41-A23A-44E1-B633-4076E6E3B984}"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4AE2A87-0318-4482-9508-2A6151CA0986}"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08B9E70-6E53-426E-A4A7-652ECF58CACE}"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A7DBA1-B725-4913-8B99-A6D107376A5D}"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Gardens.-Esfinges</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F986D0C-7172-433A-B5E2-CC46A557ACC8}"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829CF6D-7AA8-479C-B86E-86B39641E98C}"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302313A-5A6B-47F4-A28D-877097190170}"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BDD5A40-BDA7-45B0-94A2-10D0877B3388}"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44C16AC-CEEA-4704-AF61-5C4C315E82A6}"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E81BEAF-B8D7-4431-904E-F5FF3E0B7E18}"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1AA5207-BF72-4F26-BC40-F1D53335C4B7}"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E2DC04-8079-40E5-93F0-CADCE88A287A}"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20BDAD5-E926-4A30-A1B9-344CDF00DF7C}"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F9A9384-96A1-465B-9924-D33FC7288811}"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342AA0D-CBEF-4182-9E99-59596D93CB43}"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85666DA-835B-4AE5-B1DA-97423B2C36A8}"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ED143EF-860E-4D85-9D3E-7C757DFA83D0}"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277426-4CC8-46C6-B5EC-160328561AA7}"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06FAEF-40B8-4662-B7C7-E7CF02E7B25D}"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90C98F9-8137-4BF4-B49B-0B07977F541D}"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C63109A-7801-476B-B0C7-5A89EAE022A2}"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39656D6-34BB-4D4A-98BD-1F9AD808BD48}"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Gardens.-Mausoleo</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C32A222-CB7D-496E-BF01-BA7E8DD5346E}"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Bryan´s Ground</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70BA4EA-F6C2-4846-8B50-0C028DCE9F74}"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Bryan´s Ground</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B041960-7A20-4FD2-9A3C-B53674AEF0D3}"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Bryan´s Ground</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89DB71D-56CE-47AE-98B5-97B4E80CEFB2}"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Bryan´s Ground</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35D6E88-A8C5-4E94-B4EB-994A8C415533}"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Bryan´s Grounds</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028BED9-6A0E-4257-B7F5-AB6C1BEE2C15}"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Bryan´S Ground</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7E4FD3D-2C42-43BB-B383-1D3574AFA462}"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Bryan´s Ground</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820E2C2-657C-46C2-86CA-43E8906E9D40}"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A32B813-123B-4DF4-9384-F3AAC757E00D}"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3DC84D1-71CD-4037-AAF6-4097538F35FF}"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E17E677-AD03-419B-A129-157E2EB239DF}"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BD4F575-07DA-4784-8F08-7E4EA6720D48}"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D4157B2-B45E-4DCD-BDE4-E9CDF559066B}"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Buckimham Palace Gardens</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1D54695-CA0F-41D3-A46A-FE1361EB6F6D}"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F283466-8EBC-440D-B367-22FD7555B24E}"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B2B9C90-4374-4315-8016-A0D82040B56C}"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DF11EF-C820-4B11-9804-81583706D98F}"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Place Gardens</a:t>
            </a:r>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8B2E8B2-5FC5-46F8-BD8E-A909B3DF4AEF}"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0907C2B-9C4D-48F8-ACA9-79FAFD6F7468}"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5885C93-1468-4CF8-B570-E7D08E83E90E}"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16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7672D7A-7A71-4C31-A7C1-C80D539223BC}"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17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709882B-9F4B-489D-8D45-DC9F93F30ECA}"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18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5A5D8EB-ACDB-45D4-B9F9-FB5EC1461F83}"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19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5960169-8D64-4D3A-8962-9FF8D3FE63BC}"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20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C5C6463-2443-4ACA-9DEA-9EC31EB9EFAC}"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21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0250655-0057-4E3C-9414-965C3D8C136F}"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22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D041D83-1B3B-4E83-A739-8E47C5C4DB3A}"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23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E221337-7E5E-4693-8C1B-5CCCAD69CA3D}"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24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99038C3-988E-4898-AE28-B0EEF0BE37A7}"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25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DF030B3-54EF-45DC-B33F-97141F83D327}"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26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A3CF939-7F4E-4F57-A590-C34307670B34}"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27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A0607EA-53AA-4B4C-B647-953EC950567A}"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28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04F80E4-5579-4488-B9C0-38F6E57B2897}"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29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0849D88-36AA-466D-9370-3F145D09BCFB}"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30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C6F9967-5E4E-4DB9-A7DE-AF9ECFD8DA12}"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31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6CBBBC2-D9F4-4C35-9EC0-B08E11AC6101}"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32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2FDEAC-4EBD-47FD-81CE-E056A376823E}"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33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1F7F4B-9F67-482B-BFAE-A48982CCF3B0}"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34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F9DA6E9-A316-43BF-B2CE-A3475B766A78}"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35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E9FBF4A-A0EC-4C4B-910F-465FD5D8FFAF}"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365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0DCFFDE-98FE-4435-A502-223934BE2DF0}"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37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2AF72E8-B512-4040-AD74-E500BEAF2F01}"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38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10ADC28-8F83-4ECA-B0F0-5297EF2C27EC}"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396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E79D19F-D9E6-4FDF-8068-69511CF2B2A7}"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406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7B8DE26-4D40-4A79-978B-283C6F18527B}"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Place Gardens</a:t>
            </a:r>
          </a:p>
        </p:txBody>
      </p:sp>
      <p:sp>
        <p:nvSpPr>
          <p:cNvPr id="241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0EEAA71-D8C1-4762-8E30-3CF283CEF5E4}" type="slidenum">
              <a:rPr lang="es-ES">
                <a:solidFill>
                  <a:prstClr val="black"/>
                </a:solidFill>
              </a:rPr>
              <a:pPr>
                <a:defRPr/>
              </a:pPr>
              <a:t>128</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3/7/2018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7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66.xml"/><Relationship Id="rId1" Type="http://schemas.openxmlformats.org/officeDocument/2006/relationships/slideLayout" Target="../slideLayouts/slideLayout7.xml"/><Relationship Id="rId4" Type="http://schemas.openxmlformats.org/officeDocument/2006/relationships/image" Target="../media/image70.jpeg"/></Relationships>
</file>

<file path=ppt/slides/_rels/slide7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5.xml"/><Relationship Id="rId1" Type="http://schemas.openxmlformats.org/officeDocument/2006/relationships/slideLayout" Target="../slideLayouts/slideLayout7.xml"/><Relationship Id="rId4" Type="http://schemas.openxmlformats.org/officeDocument/2006/relationships/image" Target="../media/image80.jpeg"/></Relationships>
</file>

<file path=ppt/slides/_rels/slide8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390456" cy="2664296"/>
          </a:xfrm>
        </p:spPr>
        <p:txBody>
          <a:bodyPr>
            <a:normAutofit fontScale="90000"/>
          </a:bodyPr>
          <a:lstStyle/>
          <a:p>
            <a:r>
              <a:rPr lang="es-ES" sz="3600" dirty="0"/>
              <a:t>EUROPA.-LA VUELTA AL MUNDO EN 885 JARDINES.- </a:t>
            </a:r>
            <a:br>
              <a:rPr lang="es-ES" sz="3600" dirty="0"/>
            </a:br>
            <a:r>
              <a:rPr lang="es-ES" sz="3100" dirty="0"/>
              <a:t>JARDINES INGLESES.-BL-BU</a:t>
            </a:r>
            <a:br>
              <a:rPr lang="es-ES" dirty="0"/>
            </a:br>
            <a:endParaRPr lang="es-ES" dirty="0"/>
          </a:p>
        </p:txBody>
      </p:sp>
      <p:sp>
        <p:nvSpPr>
          <p:cNvPr id="3" name="2 Subtítulo"/>
          <p:cNvSpPr>
            <a:spLocks noGrp="1"/>
          </p:cNvSpPr>
          <p:nvPr>
            <p:ph type="subTitle" idx="1"/>
          </p:nvPr>
        </p:nvSpPr>
        <p:spPr>
          <a:xfrm>
            <a:off x="4499992" y="4869160"/>
            <a:ext cx="4390256"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Blicking Hall Gardens</a:t>
            </a:r>
          </a:p>
        </p:txBody>
      </p:sp>
      <p:sp>
        <p:nvSpPr>
          <p:cNvPr id="7171" name="2 Marcador de contenido"/>
          <p:cNvSpPr>
            <a:spLocks noGrp="1"/>
          </p:cNvSpPr>
          <p:nvPr>
            <p:ph sz="quarter" idx="1"/>
          </p:nvPr>
        </p:nvSpPr>
        <p:spPr>
          <a:xfrm>
            <a:off x="457200" y="1916113"/>
            <a:ext cx="7643192" cy="4752975"/>
          </a:xfrm>
        </p:spPr>
        <p:txBody>
          <a:bodyPr/>
          <a:lstStyle/>
          <a:p>
            <a:pPr eaLnBrk="1" hangingPunct="1"/>
            <a:r>
              <a:rPr lang="es-ES" sz="2400" dirty="0"/>
              <a:t>Una casa del siglo XVII, se inició en 1611, con un jardín histórico. </a:t>
            </a:r>
          </a:p>
          <a:p>
            <a:pPr eaLnBrk="1" hangingPunct="1"/>
            <a:r>
              <a:rPr lang="es-ES" sz="2400" dirty="0"/>
              <a:t>Un mapa del estado del jardín de 1729 muestra tres radiantes avenidas en el borde del jardín cerrado, cerca de la casa, con un bosque de «desierto»,  pienso desde la fecha de 1629.</a:t>
            </a:r>
          </a:p>
          <a:p>
            <a:pPr eaLnBrk="1" hangingPunct="1"/>
            <a:r>
              <a:rPr lang="es-ES" sz="2400" dirty="0"/>
              <a:t>The jardín es probable que haya tenido un parterre en el siglo XVII. </a:t>
            </a:r>
            <a:br>
              <a:rPr lang="es-ES" sz="2400" dirty="0"/>
            </a:br>
            <a:endParaRPr lang="es-ES" sz="2400" dirty="0"/>
          </a:p>
        </p:txBody>
      </p:sp>
    </p:spTree>
    <p:extLst>
      <p:ext uri="{BB962C8B-B14F-4D97-AF65-F5344CB8AC3E}">
        <p14:creationId xmlns:p14="http://schemas.microsoft.com/office/powerpoint/2010/main" val="22654271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457200" y="1268413"/>
            <a:ext cx="7571184" cy="4857750"/>
          </a:xfrm>
        </p:spPr>
        <p:txBody>
          <a:bodyPr/>
          <a:lstStyle/>
          <a:p>
            <a:pPr eaLnBrk="1" hangingPunct="1"/>
            <a:r>
              <a:rPr lang="es-ES" sz="2400" dirty="0"/>
              <a:t>Un templo fue construido en 1760.</a:t>
            </a:r>
          </a:p>
          <a:p>
            <a:pPr eaLnBrk="1" hangingPunct="1"/>
            <a:r>
              <a:rPr lang="es-ES" sz="2400" dirty="0"/>
              <a:t> Las avenidas se plantaron en el siglo XIX y un 'jardín victoriano formal "se presentó en el frente de la casa, diseñado por WA Nesfield y Sir Digby Wyatt en 1872.</a:t>
            </a:r>
          </a:p>
          <a:p>
            <a:pPr eaLnBrk="1" hangingPunct="1"/>
            <a:r>
              <a:rPr lang="es-ES" sz="2400" dirty="0"/>
              <a:t>Tiene escaleras, balaustradas, las urnas y la jardinería ornamental. </a:t>
            </a:r>
          </a:p>
          <a:p>
            <a:pPr eaLnBrk="1" hangingPunct="1"/>
            <a:r>
              <a:rPr lang="es-ES" sz="2400" dirty="0"/>
              <a:t>Este diseño se ha simplificado por Norah Lindsey en la década de 1930 y está plantado con plantas herbáceas.</a:t>
            </a:r>
            <a:br>
              <a:rPr lang="es-ES" dirty="0"/>
            </a:br>
            <a:endParaRPr lang="es-ES" dirty="0"/>
          </a:p>
        </p:txBody>
      </p:sp>
    </p:spTree>
    <p:extLst>
      <p:ext uri="{BB962C8B-B14F-4D97-AF65-F5344CB8AC3E}">
        <p14:creationId xmlns:p14="http://schemas.microsoft.com/office/powerpoint/2010/main" val="16449915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3 Imagen" descr="Blickling Hall Gardens.-Norfol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20999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Blickling Hall Gardens.-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23378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Blickling Hall.-Norfol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52968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Blikling Hall Gardens.-x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56851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Blikling Hall Gardens.-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32340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1 Título"/>
          <p:cNvSpPr>
            <a:spLocks noGrp="1"/>
          </p:cNvSpPr>
          <p:nvPr>
            <p:ph type="title"/>
          </p:nvPr>
        </p:nvSpPr>
        <p:spPr/>
        <p:txBody>
          <a:bodyPr/>
          <a:lstStyle/>
          <a:p>
            <a:pPr eaLnBrk="1" hangingPunct="1"/>
            <a:r>
              <a:rPr lang="es-ES" dirty="0"/>
              <a:t>Bodnant Gardens</a:t>
            </a:r>
          </a:p>
        </p:txBody>
      </p:sp>
      <p:sp>
        <p:nvSpPr>
          <p:cNvPr id="9219" name="2 Marcador de contenido"/>
          <p:cNvSpPr>
            <a:spLocks noGrp="1"/>
          </p:cNvSpPr>
          <p:nvPr>
            <p:ph sz="quarter" idx="1"/>
          </p:nvPr>
        </p:nvSpPr>
        <p:spPr/>
        <p:txBody>
          <a:bodyPr>
            <a:normAutofit fontScale="92500"/>
          </a:bodyPr>
          <a:lstStyle/>
          <a:p>
            <a:pPr marL="274320" indent="-274320" eaLnBrk="1" fontAlgn="auto" hangingPunct="1">
              <a:spcBef>
                <a:spcPts val="580"/>
              </a:spcBef>
              <a:spcAft>
                <a:spcPts val="0"/>
              </a:spcAft>
              <a:buFont typeface="Wingdings 2"/>
              <a:buChar char=""/>
              <a:defRPr/>
            </a:pPr>
            <a:r>
              <a:rPr lang="es-ES" sz="2600" b="1" dirty="0"/>
              <a:t>Bodnant Garden</a:t>
            </a:r>
            <a:r>
              <a:rPr lang="es-ES" sz="2600" dirty="0"/>
              <a:t> es un Fondo Nacional de propiedad en Tal-y-Cafn , en el condado de Conwy , Gales . </a:t>
            </a:r>
          </a:p>
          <a:p>
            <a:pPr marL="274320" indent="-274320" eaLnBrk="1" fontAlgn="auto" hangingPunct="1">
              <a:spcBef>
                <a:spcPts val="580"/>
              </a:spcBef>
              <a:spcAft>
                <a:spcPts val="0"/>
              </a:spcAft>
              <a:buFont typeface="Wingdings 2"/>
              <a:buChar char=""/>
              <a:defRPr/>
            </a:pPr>
            <a:r>
              <a:rPr lang="es-ES" sz="2600" dirty="0"/>
              <a:t>Bodnant Garden está situado por encima del río Conwy y domina el valle hacia el Carneddau una serie de montañas . </a:t>
            </a:r>
          </a:p>
          <a:p>
            <a:pPr marL="274320" indent="-274320" eaLnBrk="1" fontAlgn="auto" hangingPunct="1">
              <a:spcBef>
                <a:spcPts val="580"/>
              </a:spcBef>
              <a:spcAft>
                <a:spcPts val="0"/>
              </a:spcAft>
              <a:buFont typeface="Wingdings 2"/>
              <a:buChar char=""/>
              <a:defRPr/>
            </a:pPr>
            <a:r>
              <a:rPr lang="es-ES" sz="2600" dirty="0"/>
              <a:t>Este jardín ocupa una superficie importante de más de 80 hectáreas que rodean la Casa Bodnant , la mayoría de los cuales las planto  por primera vez   Henry Davis Pochin , un químico industrial , desde 1874 en adelante hasta su muerte en 1895.</a:t>
            </a:r>
          </a:p>
          <a:p>
            <a:pPr marL="274320" indent="-274320" eaLnBrk="1" fontAlgn="auto" hangingPunct="1">
              <a:spcBef>
                <a:spcPts val="580"/>
              </a:spcBef>
              <a:spcAft>
                <a:spcPts val="0"/>
              </a:spcAft>
              <a:buFont typeface="Wingdings 2"/>
              <a:buChar char=""/>
              <a:defRPr/>
            </a:pPr>
            <a:r>
              <a:rPr lang="es-ES" dirty="0"/>
              <a:t> </a:t>
            </a:r>
          </a:p>
        </p:txBody>
      </p:sp>
    </p:spTree>
    <p:extLst>
      <p:ext uri="{BB962C8B-B14F-4D97-AF65-F5344CB8AC3E}">
        <p14:creationId xmlns:p14="http://schemas.microsoft.com/office/powerpoint/2010/main" val="24798374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2 Marcador de contenido"/>
          <p:cNvSpPr>
            <a:spLocks noGrp="1"/>
          </p:cNvSpPr>
          <p:nvPr>
            <p:ph sz="quarter" idx="1"/>
          </p:nvPr>
        </p:nvSpPr>
        <p:spPr>
          <a:xfrm>
            <a:off x="914400" y="836613"/>
            <a:ext cx="7041976" cy="5183187"/>
          </a:xfrm>
        </p:spPr>
        <p:txBody>
          <a:bodyPr/>
          <a:lstStyle/>
          <a:p>
            <a:pPr eaLnBrk="1" hangingPunct="1"/>
            <a:r>
              <a:rPr lang="es-ES" sz="2400" dirty="0"/>
              <a:t>La casa Bodnant  había sido construida en 1792, pero fue remodelada por Pochin en su muerte fue heredada por su hija (cuyo marido se convirtió en  primer barón de Aberconway  en 1911.</a:t>
            </a:r>
          </a:p>
          <a:p>
            <a:pPr eaLnBrk="1" hangingPunct="1"/>
            <a:r>
              <a:rPr lang="es-ES" sz="2400" dirty="0"/>
              <a:t>El jardín, pero no la Cámara o de otras partes de la finca, fue presentado a la National Trust, con una dotación, en 1949. </a:t>
            </a:r>
          </a:p>
          <a:p>
            <a:pPr eaLnBrk="1" hangingPunct="1"/>
            <a:r>
              <a:rPr lang="es-ES" sz="2400" dirty="0"/>
              <a:t>La casa fue el hogar del fallecido del barón Aberconway , miembros de su familia siguen participando activamente en la gestión del jardín, un pabellón de té y aparcamientos en nombre del National Trust.</a:t>
            </a:r>
          </a:p>
          <a:p>
            <a:pPr eaLnBrk="1" hangingPunct="1"/>
            <a:endParaRPr lang="es-ES" sz="2400" dirty="0"/>
          </a:p>
        </p:txBody>
      </p:sp>
    </p:spTree>
    <p:extLst>
      <p:ext uri="{BB962C8B-B14F-4D97-AF65-F5344CB8AC3E}">
        <p14:creationId xmlns:p14="http://schemas.microsoft.com/office/powerpoint/2010/main" val="36912664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2 Marcador de contenido"/>
          <p:cNvSpPr>
            <a:spLocks noGrp="1"/>
          </p:cNvSpPr>
          <p:nvPr>
            <p:ph sz="quarter" idx="1"/>
          </p:nvPr>
        </p:nvSpPr>
        <p:spPr>
          <a:xfrm>
            <a:off x="914400" y="1196975"/>
            <a:ext cx="7041976" cy="4822825"/>
          </a:xfrm>
        </p:spPr>
        <p:txBody>
          <a:bodyPr/>
          <a:lstStyle/>
          <a:p>
            <a:pPr eaLnBrk="1" hangingPunct="1"/>
            <a:r>
              <a:rPr lang="es-ES" sz="2400" dirty="0"/>
              <a:t>Los jardines son variados e incluyen jardines delimitadas por setos de boj recortado, estanques y piscinas y formal de herbáceas , un recinto cerrado con arco de Laburnum y muchos jardines de rosas. </a:t>
            </a:r>
          </a:p>
          <a:p>
            <a:pPr eaLnBrk="1" hangingPunct="1"/>
            <a:r>
              <a:rPr lang="es-ES" sz="2400" dirty="0"/>
              <a:t>Sin embargo, Bodnant es más famoso por su programa de cría, especialmente de las variedades de rododendros y azaleas ejemplos de lo que ahora se cultivan en todo el mundo. </a:t>
            </a:r>
          </a:p>
          <a:p>
            <a:pPr eaLnBrk="1" hangingPunct="1"/>
            <a:r>
              <a:rPr lang="es-ES" sz="2400" dirty="0"/>
              <a:t>También se señala el de las colecciones de Magnolia , Camelia , Clematis y Hortensia .</a:t>
            </a:r>
          </a:p>
        </p:txBody>
      </p:sp>
    </p:spTree>
    <p:extLst>
      <p:ext uri="{BB962C8B-B14F-4D97-AF65-F5344CB8AC3E}">
        <p14:creationId xmlns:p14="http://schemas.microsoft.com/office/powerpoint/2010/main" val="21061297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2 Marcador de contenido"/>
          <p:cNvSpPr>
            <a:spLocks noGrp="1"/>
          </p:cNvSpPr>
          <p:nvPr>
            <p:ph sz="quarter" idx="1"/>
          </p:nvPr>
        </p:nvSpPr>
        <p:spPr>
          <a:xfrm>
            <a:off x="914400" y="908050"/>
            <a:ext cx="7772400" cy="5111750"/>
          </a:xfrm>
        </p:spPr>
        <p:txBody>
          <a:bodyPr/>
          <a:lstStyle/>
          <a:p>
            <a:pPr eaLnBrk="1" hangingPunct="1"/>
            <a:r>
              <a:rPr lang="es-ES" sz="2400" dirty="0"/>
              <a:t>Iniciado en 1875, es la creación de cuatro generaciones de los Aberconways y se divide en dos partes: el nivel superior (alrededor de la casa) características enormes  de terrazas italianas , árboles  y  césped , con caminos de descender al nivel inferior "de Dell" con un valle arbolado, arroyo y jardín salvaje a continuación. </a:t>
            </a:r>
          </a:p>
          <a:p>
            <a:pPr eaLnBrk="1" hangingPunct="1"/>
            <a:r>
              <a:rPr lang="es-ES" sz="2400" dirty="0"/>
              <a:t>Incluido dentro de la Dell están el Molino Viejo, el molino del estanque con la carrera de molino y un vertedero con atractiva cascada en el río Hiraethlyn , que da al arroyo a través de la encantadora Dell su nombre.</a:t>
            </a:r>
          </a:p>
        </p:txBody>
      </p:sp>
    </p:spTree>
    <p:extLst>
      <p:ext uri="{BB962C8B-B14F-4D97-AF65-F5344CB8AC3E}">
        <p14:creationId xmlns:p14="http://schemas.microsoft.com/office/powerpoint/2010/main" val="19097085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2 Marcador de contenido"/>
          <p:cNvSpPr>
            <a:spLocks noGrp="1"/>
          </p:cNvSpPr>
          <p:nvPr>
            <p:ph sz="quarter" idx="1"/>
          </p:nvPr>
        </p:nvSpPr>
        <p:spPr>
          <a:xfrm>
            <a:off x="914400" y="620713"/>
            <a:ext cx="6897960" cy="5399087"/>
          </a:xfrm>
        </p:spPr>
        <p:txBody>
          <a:bodyPr/>
          <a:lstStyle/>
          <a:p>
            <a:pPr eaLnBrk="1" hangingPunct="1"/>
            <a:r>
              <a:rPr lang="es-ES" sz="2400" dirty="0"/>
              <a:t>De los árboles muestra muchos dentro de la Dell  notables son varias secuoyas de California incluyendo el  Sequoiadendron  giganteum  plantado en 1886 de  (45 m), superado en altura sólo  por otro árbol desde el oeste de Estados Unidos , el Oregon Douglas Fir Pseudotsuga menziesit a  (48 m). </a:t>
            </a:r>
          </a:p>
          <a:p>
            <a:pPr eaLnBrk="1" hangingPunct="1"/>
            <a:endParaRPr lang="es-ES" sz="2400" dirty="0"/>
          </a:p>
        </p:txBody>
      </p:sp>
    </p:spTree>
    <p:extLst>
      <p:ext uri="{BB962C8B-B14F-4D97-AF65-F5344CB8AC3E}">
        <p14:creationId xmlns:p14="http://schemas.microsoft.com/office/powerpoint/2010/main" val="32992505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Bodnant Hall.-Law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09726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Bodnant Gardens.-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51485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Bodnant Gardens.-House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39009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Bodnant Garden 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05916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Bodnant Gardens en Conw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73243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Bodnant 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00810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Bodnant Gardens.-Arch in Wint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42875"/>
            <a:ext cx="9144000" cy="671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80130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Bodnant Gardens.-Tune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56882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Bodnant Tune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00308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Bodnant Garden Arch.-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72914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Bodnant Garden.-Arc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6726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Bodnant Gardens.-Laburnum Tunel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55821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Bodnant.Laburnu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32672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Bodnant.-laburnum_arc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02439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Bodnant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80125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2 Imagen" descr="Bodnant 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5929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19" name="3 Imagen" descr="Bodnant Garden.-green_steps.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77163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2 Imagen" descr="Bodnant Garden.-Conwy.-Uk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15546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Bodnant Garden.-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48113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Bodnant Gardens.-Bosqu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37073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2 Imagen" descr="Bodnant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95325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Bodnant Gardens.-Azale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71079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Bodnant Gardens.-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27216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Bodnant Garden.-z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0406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Bodnant Garden.-z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12662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Bodnant Gardens.-ñ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42332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Bodnant Gardens.-ñ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54098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Bodnant Gardens.--ñ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70862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Bodnant gardens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62402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Bodnant Gardens.-ñ.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70088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Bodnant.-Rhododendron.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29020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Bodnant Gardens.-x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54192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Bodnant Gardens.-x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94857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Bodnant Garden.-z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83008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Bodnant Gardens Vie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84887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Bodanant Gardens.-a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93983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Bodnant Gardens.-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570587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Bodnant.- Jardin.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8361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Bodnant Gardens.-0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72183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Bodnant Gardens.-6.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70992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Bodnant Gardens.-Pin Mill.-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845656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Bodnant Gardens.-x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44649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Bodnant Gardens.-Pin Mill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235649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Bodnant_garden5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522084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Bodnant Gardens.-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142583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Bodnant Gardens.-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194345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Bodnant Gardens.-Entry pat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902771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Bodnant Gardens.-Esfing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911264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Bodnant Gardens.-Perennial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491291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Bodnant Gardens.-7.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38" y="0"/>
            <a:ext cx="9128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19801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2 Imagen" descr="Bodnant Gardens.-Pergola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427470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Bodnant Gardens.-x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930813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Bodnant Gardens.-Rhododendro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877309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Bodnant Gardens.-Rhododendrons.-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811657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Bodnant Gardens.-Rhododendron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140960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Bodnant Gardens.-Terraz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358798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Bodnant Gardens.-Theat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876026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Bodnant Gardens.-Wales28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748873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Bodnant Gardens.-x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555836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Bodnant Gardens.-x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363596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Bodnant.-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5" name="2 Imagen" descr="Bodnant.-10.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877893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Bodnant.-pond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088247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3 Imagen" descr="Bodnant.-Mixed Border.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3" name="4 Imagen" descr="Bodnant.-Rhododendrons.-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014709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Bodnant.-statu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122082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Bodnant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653203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Bodnant_mausoleu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736117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2 Título"/>
          <p:cNvSpPr>
            <a:spLocks noGrp="1"/>
          </p:cNvSpPr>
          <p:nvPr>
            <p:ph type="title"/>
          </p:nvPr>
        </p:nvSpPr>
        <p:spPr/>
        <p:txBody>
          <a:bodyPr/>
          <a:lstStyle/>
          <a:p>
            <a:pPr eaLnBrk="1" hangingPunct="1"/>
            <a:r>
              <a:rPr lang="es-ES" dirty="0"/>
              <a:t>  Bryan´s Ground</a:t>
            </a:r>
          </a:p>
        </p:txBody>
      </p:sp>
      <p:sp>
        <p:nvSpPr>
          <p:cNvPr id="86019" name="3 Marcador de contenido"/>
          <p:cNvSpPr>
            <a:spLocks noGrp="1"/>
          </p:cNvSpPr>
          <p:nvPr>
            <p:ph sz="quarter" idx="1"/>
          </p:nvPr>
        </p:nvSpPr>
        <p:spPr>
          <a:xfrm>
            <a:off x="914400" y="1700213"/>
            <a:ext cx="6897960" cy="4319587"/>
          </a:xfrm>
        </p:spPr>
        <p:txBody>
          <a:bodyPr>
            <a:normAutofit lnSpcReduction="10000"/>
          </a:bodyPr>
          <a:lstStyle/>
          <a:p>
            <a:pPr eaLnBrk="1" hangingPunct="1"/>
            <a:r>
              <a:rPr lang="es-ES" sz="2400" dirty="0"/>
              <a:t>Tres hectáreas de intimidad, habitaciones interconectadas jardín con pérgola y parterres cuadro, locuras (incluyendo la Casa de mal humor), un jardín de rosas, el color con temas de herbáceas, un huerto amurallado, huerto y huerta. </a:t>
            </a:r>
          </a:p>
          <a:p>
            <a:pPr eaLnBrk="1" hangingPunct="1"/>
            <a:r>
              <a:rPr lang="es-ES" sz="2400" dirty="0"/>
              <a:t> Creado por David Wheeler y Simon Dorrell (editores de la revista trimestral Hortus), que compró las Artes 1912 y la casa de manualidades en 1993, esta idílica, la quintaesencia de Jardín Inglés se llena de delicias hortícolas, ingenio y estilo</a:t>
            </a:r>
            <a:r>
              <a:rPr lang="es-ES" dirty="0"/>
              <a:t>.</a:t>
            </a:r>
          </a:p>
        </p:txBody>
      </p:sp>
    </p:spTree>
    <p:extLst>
      <p:ext uri="{BB962C8B-B14F-4D97-AF65-F5344CB8AC3E}">
        <p14:creationId xmlns:p14="http://schemas.microsoft.com/office/powerpoint/2010/main" val="369469308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2 Marcador de contenido"/>
          <p:cNvSpPr>
            <a:spLocks noGrp="1"/>
          </p:cNvSpPr>
          <p:nvPr>
            <p:ph sz="quarter" idx="1"/>
          </p:nvPr>
        </p:nvSpPr>
        <p:spPr>
          <a:xfrm>
            <a:off x="914400" y="836613"/>
            <a:ext cx="6969968" cy="5183187"/>
          </a:xfrm>
        </p:spPr>
        <p:txBody>
          <a:bodyPr/>
          <a:lstStyle/>
          <a:p>
            <a:pPr eaLnBrk="1" hangingPunct="1"/>
            <a:r>
              <a:rPr lang="es-ES" sz="2400" dirty="0"/>
              <a:t>Este es un jardín para disfrutar, y es probable que se pueda mejorar todavía más.</a:t>
            </a:r>
          </a:p>
          <a:p>
            <a:pPr eaLnBrk="1" hangingPunct="1"/>
            <a:r>
              <a:rPr lang="es-ES" sz="2400" dirty="0"/>
              <a:t> Bonito de características arquitectónicas ... respaldado por el colorido de las plantaciones.".</a:t>
            </a:r>
          </a:p>
          <a:p>
            <a:pPr eaLnBrk="1" hangingPunct="1"/>
            <a:endParaRPr lang="es-ES" dirty="0"/>
          </a:p>
        </p:txBody>
      </p:sp>
    </p:spTree>
    <p:extLst>
      <p:ext uri="{BB962C8B-B14F-4D97-AF65-F5344CB8AC3E}">
        <p14:creationId xmlns:p14="http://schemas.microsoft.com/office/powerpoint/2010/main" val="360037697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Bryan´s Ground .-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141435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Bryan´s Ground.-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66663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Bryan´s Ground.-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575253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Bryan´s ground.-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112836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Bryan´s Ground.-Ir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528047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Bryan´s Ground.-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187" name="2 Imagen" descr="Bryan´s Ground.-7.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41056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Bryan´s Ground.-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392723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1 Título"/>
          <p:cNvSpPr>
            <a:spLocks noGrp="1"/>
          </p:cNvSpPr>
          <p:nvPr>
            <p:ph type="title"/>
          </p:nvPr>
        </p:nvSpPr>
        <p:spPr/>
        <p:txBody>
          <a:bodyPr/>
          <a:lstStyle/>
          <a:p>
            <a:pPr eaLnBrk="1" hangingPunct="1"/>
            <a:r>
              <a:rPr lang="es-ES" dirty="0"/>
              <a:t>Buckingham Palace Gardens</a:t>
            </a:r>
          </a:p>
        </p:txBody>
      </p:sp>
      <p:sp>
        <p:nvSpPr>
          <p:cNvPr id="95235" name="2 Marcador de contenido"/>
          <p:cNvSpPr>
            <a:spLocks noGrp="1"/>
          </p:cNvSpPr>
          <p:nvPr>
            <p:ph sz="quarter" idx="1"/>
          </p:nvPr>
        </p:nvSpPr>
        <p:spPr/>
        <p:txBody>
          <a:bodyPr/>
          <a:lstStyle/>
          <a:p>
            <a:pPr eaLnBrk="1" hangingPunct="1"/>
            <a:r>
              <a:rPr lang="es-ES" sz="2400" dirty="0"/>
              <a:t>El cambio de guardia es una de las tradiciones más antiguas y, al mismo tiempo,  familiar, asociada a Londres y a la </a:t>
            </a:r>
            <a:r>
              <a:rPr lang="es-ES" sz="2400" b="1" dirty="0"/>
              <a:t>familia real inglesa</a:t>
            </a:r>
            <a:r>
              <a:rPr lang="es-ES" sz="2400" dirty="0"/>
              <a:t> (y su residencia de </a:t>
            </a:r>
            <a:r>
              <a:rPr lang="es-ES" sz="2400" b="1" dirty="0"/>
              <a:t>Buckingham Palace</a:t>
            </a:r>
            <a:r>
              <a:rPr lang="es-ES" sz="2400" dirty="0"/>
              <a:t>). </a:t>
            </a:r>
          </a:p>
          <a:p>
            <a:pPr eaLnBrk="1" hangingPunct="1"/>
            <a:r>
              <a:rPr lang="es-ES" sz="2400" dirty="0"/>
              <a:t>Desde el 1660 un contingente de tropas reales  garantiza la seguridad de todos los palacios de los monarcas y de las reinas ingleses.</a:t>
            </a:r>
          </a:p>
          <a:p>
            <a:pPr eaLnBrk="1" hangingPunct="1"/>
            <a:r>
              <a:rPr lang="es-ES" sz="2400" dirty="0"/>
              <a:t>En 1689, la corte se traslado a </a:t>
            </a:r>
            <a:r>
              <a:rPr lang="es-ES" sz="2400" b="1" dirty="0"/>
              <a:t>St James's Park</a:t>
            </a:r>
            <a:r>
              <a:rPr lang="es-ES" sz="2400" dirty="0"/>
              <a:t>, que estaba vigilada por la infantería real (Foot Gards), guardia a pie que llevaban y llevan una túnica roja y una capa de piel de oso.</a:t>
            </a:r>
          </a:p>
        </p:txBody>
      </p:sp>
    </p:spTree>
    <p:extLst>
      <p:ext uri="{BB962C8B-B14F-4D97-AF65-F5344CB8AC3E}">
        <p14:creationId xmlns:p14="http://schemas.microsoft.com/office/powerpoint/2010/main" val="397750252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2 Marcador de contenido"/>
          <p:cNvSpPr>
            <a:spLocks noGrp="1"/>
          </p:cNvSpPr>
          <p:nvPr>
            <p:ph sz="quarter" idx="1"/>
          </p:nvPr>
        </p:nvSpPr>
        <p:spPr>
          <a:xfrm>
            <a:off x="914400" y="908050"/>
            <a:ext cx="6897960" cy="5111750"/>
          </a:xfrm>
        </p:spPr>
        <p:txBody>
          <a:bodyPr/>
          <a:lstStyle/>
          <a:p>
            <a:pPr eaLnBrk="1" hangingPunct="1"/>
            <a:r>
              <a:rPr lang="es-ES" sz="2400" dirty="0"/>
              <a:t>Cuando la Reina Victoria se movió a Buckingham Palace en 1837, su guardia personal quedo en St James's Palace, con un destacamento que venia enviado a  Buckingham Palace. </a:t>
            </a:r>
          </a:p>
          <a:p>
            <a:pPr eaLnBrk="1" hangingPunct="1"/>
            <a:r>
              <a:rPr lang="es-ES" sz="2400" dirty="0"/>
              <a:t>Esta costumbre nunca ha cambiado desde aquel entonces.</a:t>
            </a:r>
          </a:p>
          <a:p>
            <a:pPr eaLnBrk="1" hangingPunct="1"/>
            <a:r>
              <a:rPr lang="es-ES" sz="2400" dirty="0"/>
              <a:t>El cambio de guardia tiene lugar delante de Buckingham Palace y dura 45 minutos, a las 11.30 de la mañana. </a:t>
            </a:r>
          </a:p>
          <a:p>
            <a:pPr eaLnBrk="1" hangingPunct="1"/>
            <a:r>
              <a:rPr lang="es-ES" sz="2400" dirty="0"/>
              <a:t>Durante la ceremonia la nueva guardia substituye la vieja, y todo viene acompañado musicalmente por una orquestra militar. </a:t>
            </a:r>
          </a:p>
          <a:p>
            <a:pPr eaLnBrk="1" hangingPunct="1"/>
            <a:endParaRPr lang="es-ES" dirty="0"/>
          </a:p>
          <a:p>
            <a:pPr eaLnBrk="1" hangingPunct="1"/>
            <a:endParaRPr lang="es-ES" dirty="0"/>
          </a:p>
        </p:txBody>
      </p:sp>
    </p:spTree>
    <p:extLst>
      <p:ext uri="{BB962C8B-B14F-4D97-AF65-F5344CB8AC3E}">
        <p14:creationId xmlns:p14="http://schemas.microsoft.com/office/powerpoint/2010/main" val="125352722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2 Marcador de contenido"/>
          <p:cNvSpPr>
            <a:spLocks noGrp="1"/>
          </p:cNvSpPr>
          <p:nvPr>
            <p:ph sz="quarter" idx="1"/>
          </p:nvPr>
        </p:nvSpPr>
        <p:spPr>
          <a:xfrm>
            <a:off x="914400" y="836613"/>
            <a:ext cx="6969968" cy="5183187"/>
          </a:xfrm>
        </p:spPr>
        <p:txBody>
          <a:bodyPr/>
          <a:lstStyle/>
          <a:p>
            <a:pPr eaLnBrk="1" hangingPunct="1"/>
            <a:r>
              <a:rPr lang="es-ES" sz="2400" dirty="0"/>
              <a:t>La cosa que a veces divierte a los visitantes es que ellos se esperan militares tradicionales, y la banda toca también temas de comedias musicales del </a:t>
            </a:r>
            <a:r>
              <a:rPr lang="es-ES" sz="2400" b="1" dirty="0"/>
              <a:t>West End</a:t>
            </a:r>
            <a:r>
              <a:rPr lang="es-ES" sz="2400" dirty="0"/>
              <a:t>, de famosas canciones populares, o también las canciones más actuales. </a:t>
            </a:r>
          </a:p>
          <a:p>
            <a:pPr eaLnBrk="1" hangingPunct="1"/>
            <a:r>
              <a:rPr lang="es-ES" sz="2400" dirty="0"/>
              <a:t>Su nuevo destacamento se queda en</a:t>
            </a:r>
            <a:r>
              <a:rPr lang="es-ES_tradnl" sz="2400" dirty="0"/>
              <a:t> Buckingham Palace, mientras que el viejo vuelve a la base en St James Palace.</a:t>
            </a:r>
            <a:endParaRPr lang="es-ES" sz="2400" dirty="0"/>
          </a:p>
        </p:txBody>
      </p:sp>
    </p:spTree>
    <p:extLst>
      <p:ext uri="{BB962C8B-B14F-4D97-AF65-F5344CB8AC3E}">
        <p14:creationId xmlns:p14="http://schemas.microsoft.com/office/powerpoint/2010/main" val="215684656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Buckingham Palace.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38671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Buckingham Palace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721209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Buckingham 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295589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Buckingham Palace .-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000276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Buckingham Palace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01889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Buckingham Palace Gardens.-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084136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Buckingham Palace Gardens.-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557797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Buckingham Palace Gardens.-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263114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Buckingham Palace 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199542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Buckingham Palace Gardens.-Summ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902516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Buckingham Palace.-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570811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Buckingham Palace.-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887056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Buckingham Palace.-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315059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Buckingham Palace.-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829784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Buckingham Palace.-1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186004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Buckingham Palace.-1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246251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Buckingham Palace.-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618745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Buckingham Palace.-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329347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Buckingham Palace.-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807828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Buckingham Palace.-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258757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Buckingham Palace.-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501492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Buckingham Palace.-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758373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Buckingham Palace.-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173818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Buckingham Place 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32949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2 Imagen" descr="Buckingham Palace.-Queen Victoria Memorial Garden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979157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Buckingham Palace.-Queen Victor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942819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Buckingham Palace Gardens.-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012378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Buckingham Palace Gardens.-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553332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Buckingham Palace Gardens.-Sprin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730439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Buckingham Palac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149883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Buckingham Palace.-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0" y="0"/>
            <a:ext cx="9080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236883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Buckingham Palace.-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603035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Buckingham Pala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757220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Buckingham Palace Garden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084963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Buckingham Palace.-2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700552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Buckingham Palace.-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853344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Buckingham Palace.-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355755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Buckingham Palace Gardens.-Spring.-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508071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TotalTime>
  <Words>1236</Words>
  <Application>Microsoft Office PowerPoint</Application>
  <PresentationFormat>Presentación en pantalla (4:3)</PresentationFormat>
  <Paragraphs>268</Paragraphs>
  <Slides>128</Slides>
  <Notes>114</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128</vt:i4>
      </vt:variant>
    </vt:vector>
  </HeadingPairs>
  <TitlesOfParts>
    <vt:vector size="133" baseType="lpstr">
      <vt:lpstr>Calibri</vt:lpstr>
      <vt:lpstr>Century Schoolbook</vt:lpstr>
      <vt:lpstr>Wingdings</vt:lpstr>
      <vt:lpstr>Wingdings 2</vt:lpstr>
      <vt:lpstr>Default Theme</vt:lpstr>
      <vt:lpstr>EUROPA.-LA VUELTA AL MUNDO EN 885 JARDINES.-  JARDINES INGLESES.-BL-BU </vt:lpstr>
      <vt:lpstr>Blicking Hall Gardens</vt:lpstr>
      <vt:lpstr>Presentación de PowerPoint</vt:lpstr>
      <vt:lpstr>Presentación de PowerPoint</vt:lpstr>
      <vt:lpstr>Presentación de PowerPoint</vt:lpstr>
      <vt:lpstr>Presentación de PowerPoint</vt:lpstr>
      <vt:lpstr>Presentación de PowerPoint</vt:lpstr>
      <vt:lpstr>Presentación de PowerPoint</vt:lpstr>
      <vt:lpstr>Bodnant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Bryan´s Ground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Buckingham Palace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13</cp:revision>
  <dcterms:created xsi:type="dcterms:W3CDTF">2013-09-08T06:06:48Z</dcterms:created>
  <dcterms:modified xsi:type="dcterms:W3CDTF">2018-03-07T17:21:57Z</dcterms:modified>
</cp:coreProperties>
</file>