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7" r:id="rId3"/>
    <p:sldId id="258" r:id="rId4"/>
    <p:sldId id="259" r:id="rId5"/>
    <p:sldId id="374"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375"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DFF54F-189C-4A46-8E3C-34628EAD1868}"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6AC910-1AED-4A9C-A94D-79A195916867}" type="slidenum">
              <a:rPr lang="es-ES" smtClean="0"/>
              <a:t>‹Nº›</a:t>
            </a:fld>
            <a:endParaRPr lang="es-ES" dirty="0"/>
          </a:p>
        </p:txBody>
      </p:sp>
    </p:spTree>
    <p:extLst>
      <p:ext uri="{BB962C8B-B14F-4D97-AF65-F5344CB8AC3E}">
        <p14:creationId xmlns:p14="http://schemas.microsoft.com/office/powerpoint/2010/main" val="2944584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3A084F-81E8-4E4A-B534-F02AF002C079}"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Gardens</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C18D23-4F92-4DA3-9019-85FB3FBFD866}"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 </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9FB8B6-F4C7-4D8E-A023-D4DA6A66D0C7}"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9A8E6F-2836-419D-B3AA-76A262A4ABB8}"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8C6380-5FE3-4225-B1BE-54CC417C5217}"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578340-6B4E-4E1F-94DC-E4D2B8DDF9BB}"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51A5FC-BE54-4394-909B-600BD7C3DD81}"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557E8D-D9A0-4AD5-9618-24E958B35E7C}"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C771D6-52A0-40F1-A4C1-9698DB78264F}"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2BBB81-6DCB-42DE-98AF-D3ECFED1C4D2}"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62A680-5361-470C-BA98-7011EA2FEA7D}"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216D40-9052-4E1A-BD42-6DA128F6511D}"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88F9AD-0172-40AA-B9BB-F82D8BAC49A8}"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E3B4CC-1DA8-48C9-B134-5B8020397E6E}"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9ED641-5DC2-4340-A735-DD14FEE5F86F}"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4FFEEC-0885-4BAB-9843-FEB6B8B530C2}"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DD54BD-8660-4198-BAF7-74CFD6F79D3A}"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5B4C95-5362-422E-BC38-2D0EC9DADD8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Garden.-Escocia</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B7EAFE-2D7A-4DB3-AF6C-9BD348077C37}"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Inverewe Garden</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DFD8AD-A654-4F3D-AAB8-8D49A32CDD5F}"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Renishaw</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D4FC55-1E53-45D2-B6FB-C5D9AFDCADAE}"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Renishaw Garden</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5E31C0-461A-4899-9BBF-627A21D83CDA}"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Renishaw Hall</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DB7DA0-C59B-4627-87D6-E9EAD7EED2C6}"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Renishaw Hall</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4B3EEC-6794-402B-A0DC-4726A75E998F}"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Renishaw Hall</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25A57C-F360-4BE2-A337-CEA653B2CBA6}"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4F8D63-0AC4-42DE-B2BB-94936E65B01D}"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D8DB1B-2B28-4EAB-9F57-60AD57263702}"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7C83C4-EA39-43BC-AE0D-DF86C12E36DA}"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08D1AE-512C-4F1D-B8E9-D101D09048F7}"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C92822-7C57-4BB3-877A-7CD7BCBAAE9B}"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979995-89E7-4982-B1CE-421695FBE346}"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B6F29C-511E-470E-A4B5-F42DE31FA231}"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893AFF-E900-4484-BED6-6D5272234702}"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A389C1-6BDB-4D2C-8E1B-37A6485304D3}"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D59947-32D2-470F-B513-4FD1FA2954CB}"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7AAE41-044F-48A9-9A7E-9D47E7871F33}"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47C238-9D4D-4D1B-8253-F5076B60897F}"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A113A6-290A-4104-993E-F60BF906FA01}"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6A485C-172C-4F23-9CD6-351E569F7420}"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CE4513-8FB9-4C7F-A3E7-D3AF1BB98B1B}"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4341FE-E52C-40CB-87CF-CFB604E7D815}"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5B8E26-7442-4B40-9EE6-DA72D4B6A7B7}"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24E79D-C186-40AE-B2E1-E9E1FFE19468}"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CC6C45-AD1E-4EDC-92AF-078E6113B29F}"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412BB3-E37C-412D-83C4-D1902CF0EAC4}"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F0F402-8124-4400-AB61-23DF2320B0D1}"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F46F15-A015-4052-91A2-9B0B4A4418BB}"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103576-0159-4DAF-868C-0102F32E0011}"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A722B4-5B7B-444C-8E67-1B17678E20E1}"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2E2104-BEDF-4F4E-B602-69C18A0E773A}"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F391CA-D9FC-41BE-88DE-AD9DBB3378F0}"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280166-2EA6-4E60-A544-8C4637E3F354}"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8702C3-2085-4802-9DF5-90770B145C22}"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43C237-9FD4-40A0-A232-FA56D7C982F7}"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E51511-77F1-4A17-A279-1D701CA971BC}"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14FA3A-3CC3-4D2E-9AF7-59ADBBE43829}"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Rosemoor Gardens</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0624EB-A370-4D86-9E58-C6ADBE2D05BF}"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Savill Gardens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834FA8-8B71-4E11-BED3-34B525E2EDBD}"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Savill Gardens</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0B595B-5E6D-4B79-B80A-242B4839DA50}"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Savill Gardens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99B996-F3AE-4A0F-88C9-75FFD7329F9C}"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Savill Gardens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E8ACBB-26E2-4D7A-92B1-8C056875EAF4}"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Savill Gardens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51D927-498A-4B08-8908-1C9368955C33}"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Savill Gardens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54CAFD-8559-43E9-9C02-710F23AEB82A}"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Savill Gardens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ECA418-F3A0-4CC2-BC41-B1677D7151CB}"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Savill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B3D520-BAC5-477E-B84F-17AAD161BEC6}"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Sezincote House</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72D16D-119A-4CA7-B408-5E2894A74937}"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Sezincote House</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C34FF6-8162-4091-97FB-B95B79EF4E33}"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Sezincote Gardens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D8F548-398D-4B11-86A0-2CCA69C74597}"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Sezincote Gardens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1843BE-8E3D-4B91-BA3C-D82EF623A02E}"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Sezincote Gardens</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6C72F1-89D5-4CA7-A91B-2971A1C2C468}"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Sezincote Gardens</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C3AFEC-C539-4596-9486-38EADFED7075}"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Sezincote Gardens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8015B8-A4E0-45B1-879E-5C4DF4F18320}"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Sezincote Gardens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CC3E17-180A-46E1-AC7B-33C8FDC72D46}"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Sezincote Gardens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1371F6-7A59-4D60-8DEB-ADE6D2F0FFE9}"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Sezincote Gardens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781248-F51E-4B5E-B258-1DFD78231E9E}"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Sezincote Gardens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A7BF86-E050-4D93-9AA2-F01859373BAD}"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Sezincote Gardens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604D9C-993B-4D15-8A94-CEF55382ABD1}"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Sizergh Castle</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5170E0-251D-4895-B849-36A087E35826}"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Sizergh Castle</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4247B9-BCB7-402F-AFD3-E13DB27DE3EA}"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Sizergh Castle</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E3D225-7B80-4E8D-B4C7-674F6FA8B347}"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Sizergh Castle</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5E5D6D-8FF8-4A8C-89DE-0210C2175884}"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Sizergh Castle</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50B1DD-E696-45B4-B67C-B122794FF9F6}"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Sizergh Castle</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39A0C6-1D65-481B-9DCD-35AE3CC8235A}"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Sizergh Castle</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EF4727-44BC-4783-8EEC-55B8DBA71D1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Sizergh Castle</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72048F-C73C-4EAF-8205-AE135DED1EC2}"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Sizergh Castle</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157528-9330-46A2-B3B0-5C6CED708C7E}"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Sizergh Castle</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07E920-AA2C-404F-BBCB-CCDF9F0CAF11}"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1AA67D-B11D-4F28-91A6-6F6CFF1417E5}"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1FA867-EF95-478C-AD5A-C2C2FDF29771}"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1599DD-B7F7-495E-AF6C-CDC506CBEC83}"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F79B6F-D1E1-4407-87AE-F70C1C23BF22}"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B26264-0645-47F9-9C95-9C3F9D45F3CE}"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CC9E78-54E7-417A-8FE1-A0F6B478E406}"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839A08-B7B8-4A5B-8062-86F0A7E68938}"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B16CEE-B27D-41B1-A3A1-D8914704BB78}"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11331A-0190-4C42-876B-79D5E7BFFEAD}"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5D4427-3C93-4F70-A292-DA8B829C1C44}"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BE6475-0E5F-4653-BDBF-54DF71555D86}"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3B3317-AE15-496C-AAD4-776621487149}"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DA361F-DBAC-4ADD-B6D8-B5434EB9AFBF}"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5D05BF-F967-49B0-BC1C-6CC45467FD27}"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Sudeley Castle</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BEC4D8-E00C-4E88-83EA-FDE91C29D635}" type="slidenum">
              <a:rPr lang="es-ES">
                <a:solidFill>
                  <a:prstClr val="black"/>
                </a:solidFill>
              </a:rPr>
              <a:pPr>
                <a:defRPr/>
              </a:pPr>
              <a:t>120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es.wikipedia.org/wiki/1967"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79976" cy="2808312"/>
          </a:xfrm>
        </p:spPr>
        <p:txBody>
          <a:bodyPr>
            <a:normAutofit fontScale="90000"/>
          </a:bodyPr>
          <a:lstStyle/>
          <a:p>
            <a:r>
              <a:rPr lang="es-ES" sz="3600" dirty="0"/>
              <a:t>EUROPA.-LA VUELTA AL MUNDO EN 885 JARDINES.-JARDINES INGLESES.-Royal Horticultural Society.-A</a:t>
            </a:r>
            <a:br>
              <a:rPr lang="es-ES" dirty="0"/>
            </a:br>
            <a:endParaRPr lang="es-ES" dirty="0"/>
          </a:p>
        </p:txBody>
      </p:sp>
      <p:sp>
        <p:nvSpPr>
          <p:cNvPr id="3" name="2 Subtítulo"/>
          <p:cNvSpPr>
            <a:spLocks noGrp="1"/>
          </p:cNvSpPr>
          <p:nvPr>
            <p:ph type="subTitle" idx="1"/>
          </p:nvPr>
        </p:nvSpPr>
        <p:spPr>
          <a:xfrm>
            <a:off x="2915816" y="4869160"/>
            <a:ext cx="4680520" cy="1371600"/>
          </a:xfrm>
        </p:spPr>
        <p:txBody>
          <a:bodyPr>
            <a:normAutofit/>
          </a:bodyPr>
          <a:lstStyle/>
          <a:p>
            <a:r>
              <a:rPr lang="es-ES" dirty="0"/>
              <a:t>Seleccion de textos y fotografias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Inverewe Garden  </a:t>
            </a:r>
          </a:p>
        </p:txBody>
      </p:sp>
      <p:sp>
        <p:nvSpPr>
          <p:cNvPr id="11267" name="2 Marcador de contenido"/>
          <p:cNvSpPr>
            <a:spLocks noGrp="1"/>
          </p:cNvSpPr>
          <p:nvPr>
            <p:ph sz="quarter" idx="1"/>
          </p:nvPr>
        </p:nvSpPr>
        <p:spPr>
          <a:xfrm>
            <a:off x="457200" y="2060575"/>
            <a:ext cx="7499176" cy="4111625"/>
          </a:xfrm>
        </p:spPr>
        <p:txBody>
          <a:bodyPr>
            <a:normAutofit lnSpcReduction="10000"/>
          </a:bodyPr>
          <a:lstStyle/>
          <a:p>
            <a:pPr eaLnBrk="1" hangingPunct="1"/>
            <a:r>
              <a:rPr lang="es-ES" sz="2400" b="1" dirty="0"/>
              <a:t>Inverewe</a:t>
            </a:r>
            <a:r>
              <a:rPr lang="es-ES" sz="2400" dirty="0"/>
              <a:t>, es uno de los jardines botánicos situado a latitudes más nórdicas del mundo.</a:t>
            </a:r>
          </a:p>
          <a:p>
            <a:pPr eaLnBrk="1" hangingPunct="1"/>
            <a:r>
              <a:rPr lang="es-ES" sz="2400" dirty="0"/>
              <a:t> Debido a su situación privilegiada en la costa noroeste de Escocia, donde recibe directamente la Corriente del Golfo en el jardín se crea el microclima adecuado para poder albergar una amplia variedad de plantas atípicas de esa latitud. </a:t>
            </a:r>
          </a:p>
          <a:p>
            <a:pPr eaLnBrk="1" hangingPunct="1"/>
            <a:r>
              <a:rPr lang="es-ES" sz="2400" dirty="0"/>
              <a:t>Sobre todo en los meses de verano, cuando los cientos de especies en flor producen una explosión de color</a:t>
            </a:r>
            <a:r>
              <a:rPr lang="es-ES" sz="2800" dirty="0"/>
              <a:t>.</a:t>
            </a:r>
          </a:p>
        </p:txBody>
      </p:sp>
    </p:spTree>
    <p:extLst>
      <p:ext uri="{BB962C8B-B14F-4D97-AF65-F5344CB8AC3E}">
        <p14:creationId xmlns:p14="http://schemas.microsoft.com/office/powerpoint/2010/main" val="1355362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613"/>
            <a:ext cx="7571184" cy="5335587"/>
          </a:xfrm>
        </p:spPr>
        <p:txBody>
          <a:bodyPr>
            <a:normAutofit/>
          </a:bodyPr>
          <a:lstStyle/>
          <a:p>
            <a:pPr eaLnBrk="1" fontAlgn="auto" hangingPunct="1">
              <a:spcBef>
                <a:spcPts val="0"/>
              </a:spcBef>
              <a:spcAft>
                <a:spcPts val="0"/>
              </a:spcAft>
              <a:buFont typeface="Wingdings 2"/>
              <a:buChar char=""/>
              <a:defRPr/>
            </a:pPr>
            <a:r>
              <a:rPr lang="es-ES" dirty="0"/>
              <a:t>El fundador de los jardines de </a:t>
            </a:r>
            <a:r>
              <a:rPr lang="es-ES" i="1" dirty="0"/>
              <a:t>Inverewe</a:t>
            </a:r>
            <a:r>
              <a:rPr lang="es-ES" dirty="0"/>
              <a:t> fue el escocés </a:t>
            </a:r>
            <a:r>
              <a:rPr lang="es-ES" i="1" dirty="0"/>
              <a:t>Osgood Mackenzie</a:t>
            </a:r>
            <a:r>
              <a:rPr lang="es-ES" dirty="0"/>
              <a:t>. </a:t>
            </a:r>
          </a:p>
          <a:p>
            <a:pPr eaLnBrk="1" fontAlgn="auto" hangingPunct="1">
              <a:spcBef>
                <a:spcPts val="0"/>
              </a:spcBef>
              <a:spcAft>
                <a:spcPts val="0"/>
              </a:spcAft>
              <a:buFont typeface="Wingdings 2"/>
              <a:buChar char=""/>
              <a:defRPr/>
            </a:pPr>
            <a:r>
              <a:rPr lang="es-ES" dirty="0"/>
              <a:t>Cuando compró la propiedad de unas 20 hectáreas era una colina rocosa con un solo árbol. </a:t>
            </a:r>
          </a:p>
          <a:p>
            <a:pPr eaLnBrk="1" fontAlgn="auto" hangingPunct="1">
              <a:spcBef>
                <a:spcPts val="0"/>
              </a:spcBef>
              <a:spcAft>
                <a:spcPts val="0"/>
              </a:spcAft>
              <a:buFont typeface="Wingdings 2"/>
              <a:buChar char=""/>
              <a:defRPr/>
            </a:pPr>
            <a:r>
              <a:rPr lang="es-ES" dirty="0"/>
              <a:t>Su nombre original en gaélico era </a:t>
            </a:r>
            <a:r>
              <a:rPr lang="es-ES" i="1" dirty="0"/>
              <a:t>Am Ploc Ard</a:t>
            </a:r>
            <a:r>
              <a:rPr lang="es-ES" dirty="0"/>
              <a:t>, ("Terrón Alto"). </a:t>
            </a:r>
          </a:p>
          <a:p>
            <a:pPr eaLnBrk="1" fontAlgn="auto" hangingPunct="1">
              <a:spcBef>
                <a:spcPts val="0"/>
              </a:spcBef>
              <a:spcAft>
                <a:spcPts val="0"/>
              </a:spcAft>
              <a:buFont typeface="Wingdings 2"/>
              <a:buChar char=""/>
              <a:defRPr/>
            </a:pPr>
            <a:r>
              <a:rPr lang="es-ES" dirty="0"/>
              <a:t>El terreno, totalmente desnudo de vegetación, da directamente al mar, en la desembocadura del río Ewe, por lo que está totalmente expuesto a las tormentas que entran desde el Atlántico.</a:t>
            </a:r>
          </a:p>
          <a:p>
            <a:pPr eaLnBrk="1" fontAlgn="auto" hangingPunct="1">
              <a:spcBef>
                <a:spcPts val="0"/>
              </a:spcBef>
              <a:spcAft>
                <a:spcPts val="0"/>
              </a:spcAft>
              <a:buFont typeface="Wingdings 2"/>
              <a:buChar char=""/>
              <a:defRPr/>
            </a:pPr>
            <a:r>
              <a:rPr lang="es-ES" dirty="0"/>
              <a:t>Osgood Mackenzie comenzó a plantar Pinos escoceses y escandinavos alrededor de la finca para que actuaran como cortavientos contra las inclemencias del tiempo. </a:t>
            </a:r>
          </a:p>
        </p:txBody>
      </p:sp>
    </p:spTree>
    <p:extLst>
      <p:ext uri="{BB962C8B-B14F-4D97-AF65-F5344CB8AC3E}">
        <p14:creationId xmlns:p14="http://schemas.microsoft.com/office/powerpoint/2010/main" val="65153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571184" cy="4975448"/>
          </a:xfrm>
        </p:spPr>
        <p:txBody>
          <a:bodyPr>
            <a:normAutofit/>
          </a:bodyPr>
          <a:lstStyle/>
          <a:p>
            <a:pPr>
              <a:spcBef>
                <a:spcPts val="0"/>
              </a:spcBef>
              <a:buFont typeface="Wingdings 2"/>
              <a:buChar char=""/>
              <a:defRPr/>
            </a:pPr>
            <a:r>
              <a:rPr lang="es-ES" dirty="0"/>
              <a:t>Y, además, importó ingentes cantidades de tierra, incluso desde Irlanda, para mejorar el suelo nativo que consistía en grava y rocas sobre una delgada capa de turba ácida.</a:t>
            </a:r>
          </a:p>
          <a:p>
            <a:pPr eaLnBrk="1" fontAlgn="auto" hangingPunct="1">
              <a:spcBef>
                <a:spcPts val="0"/>
              </a:spcBef>
              <a:spcAft>
                <a:spcPts val="0"/>
              </a:spcAft>
              <a:buFont typeface="Wingdings 2"/>
              <a:buChar char=""/>
              <a:defRPr/>
            </a:pPr>
            <a:r>
              <a:rPr lang="es-ES" sz="2400" dirty="0"/>
              <a:t>Poco a poco se fue poblando el terreno con plantas procedentes tanto del hemisferio norte como del sur. Puso especial interés en el </a:t>
            </a:r>
            <a:r>
              <a:rPr lang="es-ES" sz="2400" i="1" dirty="0"/>
              <a:t>jardín amurallado</a:t>
            </a:r>
            <a:r>
              <a:rPr lang="es-ES" sz="2400" dirty="0"/>
              <a:t>, una antigua porción de playa que fue rodeada de muros de piedra, donde se cultivaron plantas de </a:t>
            </a:r>
            <a:r>
              <a:rPr lang="es-ES" sz="2400" i="1" dirty="0"/>
              <a:t>utilidad económica.</a:t>
            </a:r>
          </a:p>
          <a:p>
            <a:pPr eaLnBrk="1" fontAlgn="auto" hangingPunct="1">
              <a:spcBef>
                <a:spcPts val="0"/>
              </a:spcBef>
              <a:spcAft>
                <a:spcPts val="0"/>
              </a:spcAft>
              <a:buFont typeface="Wingdings 2"/>
              <a:buChar char=""/>
              <a:defRPr/>
            </a:pPr>
            <a:r>
              <a:rPr lang="es-ES" sz="2400" dirty="0"/>
              <a:t>Cuando </a:t>
            </a:r>
            <a:r>
              <a:rPr lang="es-ES" sz="2400" i="1" dirty="0"/>
              <a:t>Osgood Mackenzie</a:t>
            </a:r>
            <a:r>
              <a:rPr lang="es-ES" sz="2400" dirty="0"/>
              <a:t> murió en 1922, el jardín pasó a propiedad de su hija </a:t>
            </a:r>
            <a:r>
              <a:rPr lang="es-ES" sz="2400" i="1" dirty="0"/>
              <a:t>Mairi Sawyer</a:t>
            </a:r>
            <a:r>
              <a:rPr lang="es-ES" sz="2400" dirty="0"/>
              <a:t>. </a:t>
            </a:r>
          </a:p>
        </p:txBody>
      </p:sp>
    </p:spTree>
    <p:extLst>
      <p:ext uri="{BB962C8B-B14F-4D97-AF65-F5344CB8AC3E}">
        <p14:creationId xmlns:p14="http://schemas.microsoft.com/office/powerpoint/2010/main" val="2956015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Ella, junto a su segundo marido, construyeron en 1935 la actual casa Inverewe House, aunque la original fuera destruida por un fuego poco después de su construcción. </a:t>
            </a:r>
          </a:p>
          <a:p>
            <a:r>
              <a:rPr lang="es-ES" dirty="0"/>
              <a:t>Poco antes de su muerte en el año 1953 Mairi Sawyer dispuso que el jardín pasara a propiedad de la National Trust for Scotland, quien es su propietario en la actualidad.</a:t>
            </a:r>
          </a:p>
          <a:p>
            <a:endParaRPr lang="es-ES" dirty="0"/>
          </a:p>
        </p:txBody>
      </p:sp>
    </p:spTree>
    <p:extLst>
      <p:ext uri="{BB962C8B-B14F-4D97-AF65-F5344CB8AC3E}">
        <p14:creationId xmlns:p14="http://schemas.microsoft.com/office/powerpoint/2010/main" val="4060152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Inverewe Gar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539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Inverewe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6887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Inverew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7238" y="0"/>
            <a:ext cx="10693401"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7557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Inverew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972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Inverewe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319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Inverewe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133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Inverewe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2266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Inverewe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226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2 Imagen" descr="Inverewe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351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Inverewe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966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Inverewe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4201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Inverewe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572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Inverewe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268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Inverewe Garden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164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Inverewe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6562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Inverew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0448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Inverewe Garden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922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Inverewe_Garden.-Tr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709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Inverewe_Gardens Scotla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8496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378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Inverewe-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291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Renishaw Hall</a:t>
            </a:r>
          </a:p>
        </p:txBody>
      </p:sp>
      <p:sp>
        <p:nvSpPr>
          <p:cNvPr id="34819" name="2 Marcador de contenido"/>
          <p:cNvSpPr>
            <a:spLocks noGrp="1"/>
          </p:cNvSpPr>
          <p:nvPr>
            <p:ph sz="quarter" idx="1"/>
          </p:nvPr>
        </p:nvSpPr>
        <p:spPr>
          <a:xfrm>
            <a:off x="457200" y="1484313"/>
            <a:ext cx="7643192" cy="5184775"/>
          </a:xfrm>
        </p:spPr>
        <p:txBody>
          <a:bodyPr>
            <a:normAutofit/>
          </a:bodyPr>
          <a:lstStyle/>
          <a:p>
            <a:pPr eaLnBrk="1" hangingPunct="1"/>
            <a:r>
              <a:rPr lang="es-ES" sz="2400" b="1" dirty="0"/>
              <a:t>Renishaw Hall</a:t>
            </a:r>
            <a:r>
              <a:rPr lang="es-ES" sz="2400" dirty="0"/>
              <a:t> es una casa señorial en Derbyshire , Ha sido el hogar de la familia Sitwell por más de 350 años. </a:t>
            </a:r>
          </a:p>
          <a:p>
            <a:pPr eaLnBrk="1" hangingPunct="1"/>
            <a:r>
              <a:rPr lang="es-ES" sz="2400" dirty="0"/>
              <a:t>.La casa fue construida en 1625 por George Sitwell (1601-1667) quien en 1653 fue Alto Sheriff de Derbyshire. Alteraciones sustanciales y adiciones se hicieron a la construcción por Sir Sitwell alrededor de 1800. </a:t>
            </a:r>
          </a:p>
          <a:p>
            <a:pPr eaLnBrk="1" hangingPunct="1"/>
            <a:r>
              <a:rPr lang="es-ES" sz="2400" dirty="0"/>
              <a:t> La sala está ubicada al sur-este de Sheffield , y justo al norte de la aldea de Renishaw , que está al norte-este de Chesterfield , Derbyshire . </a:t>
            </a:r>
          </a:p>
        </p:txBody>
      </p:sp>
    </p:spTree>
    <p:extLst>
      <p:ext uri="{BB962C8B-B14F-4D97-AF65-F5344CB8AC3E}">
        <p14:creationId xmlns:p14="http://schemas.microsoft.com/office/powerpoint/2010/main" val="2019797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El propietario hasta el año 2009 fue Sir Reresby Sitwell séptimo barón de Renishaw Sitwell.</a:t>
            </a:r>
          </a:p>
          <a:p>
            <a:r>
              <a:rPr lang="es-ES" dirty="0"/>
              <a:t> Fue el hijo mayor de Sir Sacheverell Sitwell , que era hermano de Edith y Osbert.  </a:t>
            </a:r>
          </a:p>
          <a:p>
            <a:r>
              <a:rPr lang="es-ES" dirty="0"/>
              <a:t>Los jardines notables, entre ellos un jardín italiano  trazado por Sir George Sitwell (1860-1943), están abiertos al público. </a:t>
            </a:r>
          </a:p>
          <a:p>
            <a:r>
              <a:rPr lang="es-ES" dirty="0"/>
              <a:t>El salón está abierto sólo para grupos con cita previa privado. </a:t>
            </a:r>
          </a:p>
          <a:p>
            <a:r>
              <a:rPr lang="es-ES" dirty="0"/>
              <a:t>El parque está en la lista en el Registro de Parques y Jardines de Especial Interés Histórico en Inglaterra como grado II *. </a:t>
            </a:r>
          </a:p>
          <a:p>
            <a:endParaRPr lang="es-ES" dirty="0"/>
          </a:p>
          <a:p>
            <a:endParaRPr lang="es-ES" dirty="0"/>
          </a:p>
          <a:p>
            <a:endParaRPr lang="es-ES" dirty="0"/>
          </a:p>
        </p:txBody>
      </p:sp>
    </p:spTree>
    <p:extLst>
      <p:ext uri="{BB962C8B-B14F-4D97-AF65-F5344CB8AC3E}">
        <p14:creationId xmlns:p14="http://schemas.microsoft.com/office/powerpoint/2010/main" val="423512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050"/>
            <a:ext cx="8229600" cy="5264150"/>
          </a:xfrm>
        </p:spPr>
        <p:txBody>
          <a:bodyPr>
            <a:normAutofit/>
          </a:bodyPr>
          <a:lstStyle/>
          <a:p>
            <a:pPr eaLnBrk="1" fontAlgn="auto" hangingPunct="1">
              <a:spcBef>
                <a:spcPts val="0"/>
              </a:spcBef>
              <a:spcAft>
                <a:spcPts val="0"/>
              </a:spcAft>
              <a:buFont typeface="Wingdings 2"/>
              <a:buChar char=""/>
              <a:defRPr/>
            </a:pPr>
            <a:r>
              <a:rPr lang="es-ES" dirty="0"/>
              <a:t>La BBC con la adaptación en 1980 de </a:t>
            </a:r>
            <a:r>
              <a:rPr lang="es-ES" i="1" dirty="0"/>
              <a:t>Orgullo y prejuicio</a:t>
            </a:r>
            <a:r>
              <a:rPr lang="es-ES" dirty="0"/>
              <a:t> utiliza material de archivo y  dispararon Renishaw Hall. </a:t>
            </a:r>
          </a:p>
          <a:p>
            <a:pPr eaLnBrk="1" fontAlgn="auto" hangingPunct="1">
              <a:spcBef>
                <a:spcPts val="0"/>
              </a:spcBef>
              <a:spcAft>
                <a:spcPts val="0"/>
              </a:spcAft>
              <a:buFont typeface="Wingdings 2"/>
              <a:buChar char=""/>
              <a:defRPr/>
            </a:pPr>
            <a:r>
              <a:rPr lang="es-ES" dirty="0"/>
              <a:t>DH Lawrence se dice que han utilizado el local de la aldea de Eckington y Renishaw Hall como inspiración para su novela </a:t>
            </a:r>
            <a:r>
              <a:rPr lang="es-ES" i="1" dirty="0"/>
              <a:t>El amante de Lady Chatterley</a:t>
            </a:r>
            <a:r>
              <a:rPr lang="es-ES" dirty="0"/>
              <a:t> . </a:t>
            </a:r>
          </a:p>
          <a:p>
            <a:pPr eaLnBrk="1" fontAlgn="auto" hangingPunct="1">
              <a:spcBef>
                <a:spcPts val="0"/>
              </a:spcBef>
              <a:spcAft>
                <a:spcPts val="0"/>
              </a:spcAft>
              <a:buFont typeface="Wingdings 2"/>
              <a:buChar char=""/>
              <a:defRPr/>
            </a:pPr>
            <a:endParaRPr lang="es-ES" dirty="0"/>
          </a:p>
        </p:txBody>
      </p:sp>
    </p:spTree>
    <p:extLst>
      <p:ext uri="{BB962C8B-B14F-4D97-AF65-F5344CB8AC3E}">
        <p14:creationId xmlns:p14="http://schemas.microsoft.com/office/powerpoint/2010/main" val="732878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Renihaw Hall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45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882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2 Imagen" descr="Renishaw Hal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0143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Renishaw Hall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9680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Renishaw Hall Gardens.-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711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Renishaw Hall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1356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Rosemoor Gardens</a:t>
            </a:r>
          </a:p>
        </p:txBody>
      </p:sp>
      <p:sp>
        <p:nvSpPr>
          <p:cNvPr id="30723" name="2 Marcador de contenido"/>
          <p:cNvSpPr>
            <a:spLocks noGrp="1"/>
          </p:cNvSpPr>
          <p:nvPr>
            <p:ph sz="quarter" idx="1"/>
          </p:nvPr>
        </p:nvSpPr>
        <p:spPr/>
        <p:txBody>
          <a:bodyPr>
            <a:normAutofit fontScale="85000" lnSpcReduction="20000"/>
          </a:bodyPr>
          <a:lstStyle/>
          <a:p>
            <a:pPr eaLnBrk="1" fontAlgn="auto" hangingPunct="1">
              <a:spcBef>
                <a:spcPts val="0"/>
              </a:spcBef>
              <a:spcAft>
                <a:spcPts val="0"/>
              </a:spcAft>
              <a:buFont typeface="Wingdings 2"/>
              <a:buChar char=""/>
              <a:defRPr/>
            </a:pPr>
            <a:r>
              <a:rPr lang="es-ES" sz="2800" b="1" dirty="0"/>
              <a:t>Rosemoor Garden</a:t>
            </a:r>
            <a:r>
              <a:rPr lang="es-ES" sz="2800" dirty="0"/>
              <a:t> es un jardín botánico de 26 hectáreas de extensión, internacionalmente reconocido, que se encuentra en North Devon, Inglaterra.</a:t>
            </a:r>
          </a:p>
          <a:p>
            <a:pPr eaLnBrk="1" fontAlgn="auto" hangingPunct="1">
              <a:spcBef>
                <a:spcPts val="0"/>
              </a:spcBef>
              <a:spcAft>
                <a:spcPts val="0"/>
              </a:spcAft>
              <a:buFont typeface="Wingdings 2"/>
              <a:buChar char=""/>
              <a:defRPr/>
            </a:pPr>
            <a:r>
              <a:rPr lang="es-ES" sz="2800" dirty="0"/>
              <a:t>Era originalmente parte de la finca solariega de Rolle (familia local de Devon), cuyo dueño era el coronel Graham. En 1923 el último conde de Orford, compró Rosemoor para utilizarla como casa de campo y pesca de la familia.</a:t>
            </a:r>
          </a:p>
          <a:p>
            <a:pPr eaLnBrk="1" fontAlgn="auto" hangingPunct="1">
              <a:spcBef>
                <a:spcPts val="0"/>
              </a:spcBef>
              <a:spcAft>
                <a:spcPts val="0"/>
              </a:spcAft>
              <a:buFont typeface="Wingdings 2"/>
              <a:buChar char=""/>
              <a:defRPr/>
            </a:pPr>
            <a:r>
              <a:rPr lang="es-ES" sz="2800" dirty="0"/>
              <a:t> Cuando el conde murió en 1931, pasó a ser propiedad de su hija, </a:t>
            </a:r>
            <a:r>
              <a:rPr lang="es-ES" sz="2800" i="1" dirty="0"/>
              <a:t>Lady Anne Berry</a:t>
            </a:r>
            <a:r>
              <a:rPr lang="es-ES" sz="2800" dirty="0"/>
              <a:t>, y de su madre.</a:t>
            </a:r>
          </a:p>
          <a:p>
            <a:pPr eaLnBrk="1" fontAlgn="auto" hangingPunct="1">
              <a:spcBef>
                <a:spcPts val="0"/>
              </a:spcBef>
              <a:spcAft>
                <a:spcPts val="0"/>
              </a:spcAft>
              <a:buFont typeface="Wingdings 2"/>
              <a:buChar char=""/>
              <a:defRPr/>
            </a:pPr>
            <a:r>
              <a:rPr lang="es-ES" sz="2800" dirty="0"/>
              <a:t>En 1932 se construyó la rocalla en un terreno de tierra áspera que se dejó al descubierto al trasladar parte de su tierra fertil para el cesped</a:t>
            </a:r>
            <a:r>
              <a:rPr lang="es-ES" dirty="0"/>
              <a:t>. </a:t>
            </a:r>
          </a:p>
        </p:txBody>
      </p:sp>
    </p:spTree>
    <p:extLst>
      <p:ext uri="{BB962C8B-B14F-4D97-AF65-F5344CB8AC3E}">
        <p14:creationId xmlns:p14="http://schemas.microsoft.com/office/powerpoint/2010/main" val="38646723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457200" y="620713"/>
            <a:ext cx="7499176" cy="5551487"/>
          </a:xfrm>
        </p:spPr>
        <p:txBody>
          <a:bodyPr>
            <a:normAutofit fontScale="92500"/>
          </a:bodyPr>
          <a:lstStyle/>
          <a:p>
            <a:pPr eaLnBrk="1" hangingPunct="1"/>
            <a:r>
              <a:rPr lang="es-ES" sz="2400" dirty="0"/>
              <a:t>Las paredes fueron construidas con la piedra recogida de la cantera (que se sitúa debajo del vivero) y las losas de pizarra para la pavimentación fueron encontrados en otra parte de la finca.</a:t>
            </a:r>
          </a:p>
          <a:p>
            <a:pPr eaLnBrk="1" hangingPunct="1"/>
            <a:r>
              <a:rPr lang="es-ES" sz="2400" dirty="0"/>
              <a:t>Las paredes fueron construidas con la piedra recogida de la cantera (que se sitúa debajo del vivero) y las losas de pizarra para la pavimentación fueron encontrados en otra parte de la finca. </a:t>
            </a:r>
          </a:p>
          <a:p>
            <a:pPr eaLnBrk="1" hangingPunct="1"/>
            <a:r>
              <a:rPr lang="es-ES" sz="2400" dirty="0"/>
              <a:t>La historia del "RHS Garden Rosemoor" comienza en 1959 cuando Lady Anne cogió el sarampión de sus niños y, mientras se recuperaba en España, conoció al experto en plantas Collingwood Ingram, que la invitó a que visitara su jardín a su regreso a Inglaterra y la animó a volver a Rosemoor con algunas de sus plantas para comenzar un jardín propio.</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15501926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457200" y="404813"/>
            <a:ext cx="7490012" cy="5767387"/>
          </a:xfrm>
        </p:spPr>
        <p:txBody>
          <a:bodyPr>
            <a:normAutofit fontScale="92500"/>
          </a:bodyPr>
          <a:lstStyle/>
          <a:p>
            <a:pPr eaLnBrk="1" hangingPunct="1"/>
            <a:r>
              <a:rPr lang="es-ES" sz="2400" dirty="0"/>
              <a:t>Durante los 30 años siguientes </a:t>
            </a:r>
            <a:r>
              <a:rPr lang="es-ES" sz="2400" i="1" dirty="0"/>
              <a:t>Lady Anne</a:t>
            </a:r>
            <a:r>
              <a:rPr lang="es-ES" sz="2400" dirty="0"/>
              <a:t> creó el jardín Rosemoor, viajando por todo el mundo, recogiendo especímenes de plantas.</a:t>
            </a:r>
          </a:p>
          <a:p>
            <a:pPr eaLnBrk="1" hangingPunct="1"/>
            <a:r>
              <a:rPr lang="es-ES" sz="2400" dirty="0"/>
              <a:t> El jardín fue abierto público por primera vez en </a:t>
            </a:r>
            <a:r>
              <a:rPr lang="es-ES" sz="2400" dirty="0">
                <a:hlinkClick r:id="rId2" tooltip="1967"/>
              </a:rPr>
              <a:t>1967</a:t>
            </a:r>
            <a:r>
              <a:rPr lang="es-ES" sz="2400" dirty="0"/>
              <a:t>, bajo el « </a:t>
            </a:r>
            <a:r>
              <a:rPr lang="es-ES" sz="2400" i="1" dirty="0"/>
              <a:t>National Gardens Scheme</a:t>
            </a:r>
            <a:r>
              <a:rPr lang="es-ES" sz="2400" dirty="0"/>
              <a:t> ».</a:t>
            </a:r>
          </a:p>
          <a:p>
            <a:pPr eaLnBrk="1" hangingPunct="1"/>
            <a:r>
              <a:rPr lang="es-ES" sz="2400" dirty="0"/>
              <a:t> El jardín fue abierto público por primera vez en 1967, bajo el « National Gardens Scheme ».</a:t>
            </a:r>
          </a:p>
          <a:p>
            <a:pPr eaLnBrk="1" hangingPunct="1"/>
            <a:r>
              <a:rPr lang="es-ES" sz="2400" dirty="0"/>
              <a:t>El jardín de Rosemoor se compone de dos áreas definidas: el jardín original de Lady Anne alrededor de la casa, y el nuevo jardín, que ocupa el resto de la finca. La propiedad está junto a la B3220.</a:t>
            </a:r>
          </a:p>
          <a:p>
            <a:pPr eaLnBrk="1" hangingPunct="1"/>
            <a:r>
              <a:rPr lang="es-ES" sz="2400" dirty="0"/>
              <a:t>El RHS comenzó a desarrollar Rosemoor en 1989 construyendo el edificio del nuevo centro de visitantes, y el lazo de unión de las dos partes del jardín con un paso subterráneo que lleva a los visitantes bajo la B3220. </a:t>
            </a:r>
          </a:p>
          <a:p>
            <a:pPr eaLnBrk="1" hangingPunct="1"/>
            <a:endParaRPr lang="es-ES" sz="2400" dirty="0"/>
          </a:p>
          <a:p>
            <a:pPr eaLnBrk="1" hangingPunct="1"/>
            <a:endParaRPr lang="es-ES" dirty="0"/>
          </a:p>
          <a:p>
            <a:pPr eaLnBrk="1" hangingPunct="1"/>
            <a:endParaRPr lang="es-ES" dirty="0"/>
          </a:p>
        </p:txBody>
      </p:sp>
    </p:spTree>
    <p:extLst>
      <p:ext uri="{BB962C8B-B14F-4D97-AF65-F5344CB8AC3E}">
        <p14:creationId xmlns:p14="http://schemas.microsoft.com/office/powerpoint/2010/main" val="6184343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sz="quarter" idx="1"/>
          </p:nvPr>
        </p:nvSpPr>
        <p:spPr>
          <a:xfrm>
            <a:off x="457200" y="908050"/>
            <a:ext cx="7499176" cy="5264150"/>
          </a:xfrm>
        </p:spPr>
        <p:txBody>
          <a:bodyPr/>
          <a:lstStyle/>
          <a:p>
            <a:pPr eaLnBrk="1" hangingPunct="1"/>
            <a:r>
              <a:rPr lang="es-ES" sz="2400" dirty="0"/>
              <a:t>Los jardines formales fueron comenzados en 1990.</a:t>
            </a:r>
          </a:p>
          <a:p>
            <a:pPr eaLnBrk="1" hangingPunct="1"/>
            <a:r>
              <a:rPr lang="es-ES" sz="2400" dirty="0"/>
              <a:t>.El jardín de Rosemoor cubre actualmente unos 65 acres y consta, aparte de una serie de jardines, de un centro de visitantes, una biblioteca, un centro de las plantas, una tienda, un restaurante y el salón de té de las glicinias. Está rodeado por extensos bosques.</a:t>
            </a:r>
          </a:p>
          <a:p>
            <a:pPr eaLnBrk="1" hangingPunct="1"/>
            <a:endParaRPr lang="es-ES" dirty="0"/>
          </a:p>
        </p:txBody>
      </p:sp>
    </p:spTree>
    <p:extLst>
      <p:ext uri="{BB962C8B-B14F-4D97-AF65-F5344CB8AC3E}">
        <p14:creationId xmlns:p14="http://schemas.microsoft.com/office/powerpoint/2010/main" val="14226079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Rosemoor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2266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Rosemoor Garden.-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21457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Rosemoor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1233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Rosemoor Gardens.-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4032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Rosemoor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5287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Rosemoor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2161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Rosemoor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1602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Rosemoor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28679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Rosemoor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80283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Rosemoor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16320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Rosemoor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7814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Rosemoor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56688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Rosemoor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21092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Rosemoor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6364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Rosemoor Garden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4257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Rosemoor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2860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Rosemoor Garden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06163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Rosemoor Garden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7632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Rosemoor Gardens.-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36337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Rosemoor Gardens.-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31333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Rosemoor 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3739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Rosemoor Gardens.-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5745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Rosemoor Gardens.-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26587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Rosemoor Gardens.-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77077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Rosemoor Gardens.-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048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Rosemoor Gardens.-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8713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Rosemoor Gardens.-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7628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Rosemoor Gardens.-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76912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Rosemoor Gardens.-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3375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Rosemoor Gardens.-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1105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Rosemoor Gardens.-Cornus controversa varieg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3328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Rosemoor 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18844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 Savill Gardens</a:t>
            </a:r>
          </a:p>
        </p:txBody>
      </p:sp>
      <p:sp>
        <p:nvSpPr>
          <p:cNvPr id="78851" name="2 Marcador de contenido"/>
          <p:cNvSpPr>
            <a:spLocks noGrp="1"/>
          </p:cNvSpPr>
          <p:nvPr>
            <p:ph sz="quarter" idx="1"/>
          </p:nvPr>
        </p:nvSpPr>
        <p:spPr>
          <a:xfrm>
            <a:off x="457200" y="1916113"/>
            <a:ext cx="7427168" cy="4256087"/>
          </a:xfrm>
        </p:spPr>
        <p:txBody>
          <a:bodyPr/>
          <a:lstStyle/>
          <a:p>
            <a:pPr eaLnBrk="1" hangingPunct="1"/>
            <a:r>
              <a:rPr lang="es-ES" sz="2400" dirty="0"/>
              <a:t>El Jardín Savill es uno de los mayores jardines ornamentales de Gran Bretaña.</a:t>
            </a:r>
          </a:p>
          <a:p>
            <a:pPr eaLnBrk="1" hangingPunct="1"/>
            <a:r>
              <a:rPr lang="es-ES" sz="2400" dirty="0"/>
              <a:t>Ni un jardín botánico, ni un jardín de la cocina adjunto a una casa grande, es un jardín por el bien del jardín, que disfrutan horticultores y aficionados por igual.</a:t>
            </a:r>
          </a:p>
          <a:p>
            <a:pPr eaLnBrk="1" hangingPunct="1"/>
            <a:r>
              <a:rPr lang="es-ES" sz="2400" dirty="0"/>
              <a:t>No deja a los visitantes el encanto que vienen a explorar sus 35 acres de jardines contemporáneos y de diseño clásico y bosques exóticos.</a:t>
            </a:r>
          </a:p>
        </p:txBody>
      </p:sp>
    </p:spTree>
    <p:extLst>
      <p:ext uri="{BB962C8B-B14F-4D97-AF65-F5344CB8AC3E}">
        <p14:creationId xmlns:p14="http://schemas.microsoft.com/office/powerpoint/2010/main" val="13853819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avil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0837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avill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9199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avill Gardens.-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4846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avill Gardens.-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0849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Savill Gardens.-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5024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Savill Gardens.-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26484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Savil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02597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Savill Gardens 0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16692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Sezincote Gardens </a:t>
            </a:r>
          </a:p>
        </p:txBody>
      </p:sp>
      <p:sp>
        <p:nvSpPr>
          <p:cNvPr id="73731" name="2 Marcador de contenido"/>
          <p:cNvSpPr>
            <a:spLocks noGrp="1"/>
          </p:cNvSpPr>
          <p:nvPr>
            <p:ph sz="quarter" idx="1"/>
          </p:nvPr>
        </p:nvSpPr>
        <p:spPr>
          <a:xfrm>
            <a:off x="457200" y="1646238"/>
            <a:ext cx="7643192" cy="5454650"/>
          </a:xfrm>
        </p:spPr>
        <p:txBody>
          <a:bodyPr>
            <a:normAutofit fontScale="77500" lnSpcReduction="20000"/>
          </a:bodyPr>
          <a:lstStyle/>
          <a:p>
            <a:pPr eaLnBrk="1" fontAlgn="auto" hangingPunct="1">
              <a:spcBef>
                <a:spcPts val="0"/>
              </a:spcBef>
              <a:spcAft>
                <a:spcPts val="0"/>
              </a:spcAft>
              <a:buFont typeface="Wingdings 2"/>
              <a:buChar char=""/>
              <a:defRPr/>
            </a:pPr>
            <a:r>
              <a:rPr lang="es-ES" sz="3100" dirty="0"/>
              <a:t>Una casa de estilo indio (1810) con un oriental 'hindú' jardín. </a:t>
            </a:r>
          </a:p>
          <a:p>
            <a:pPr eaLnBrk="1" fontAlgn="auto" hangingPunct="1">
              <a:spcBef>
                <a:spcPts val="0"/>
              </a:spcBef>
              <a:spcAft>
                <a:spcPts val="0"/>
              </a:spcAft>
              <a:buFont typeface="Wingdings 2"/>
              <a:buChar char=""/>
              <a:defRPr/>
            </a:pPr>
            <a:r>
              <a:rPr lang="es-ES" sz="3100" dirty="0"/>
              <a:t>El proyecto fue inspirado por Humphry Repton y condujo a su libro de dibujos y modelos 1808 para el Pabellón de Brighton. </a:t>
            </a:r>
          </a:p>
          <a:p>
            <a:pPr eaLnBrk="1" fontAlgn="auto" hangingPunct="1">
              <a:spcBef>
                <a:spcPts val="0"/>
              </a:spcBef>
              <a:spcAft>
                <a:spcPts val="0"/>
              </a:spcAft>
              <a:buFont typeface="Wingdings 2"/>
              <a:buChar char=""/>
              <a:defRPr/>
            </a:pPr>
            <a:r>
              <a:rPr lang="es-ES" sz="3100" dirty="0"/>
              <a:t>Repton favoreció el estilo, en parte por su novedad y en parte porque ni el griego ni los estilos gótico, entonces popular, se asociaron con palacios. </a:t>
            </a:r>
          </a:p>
          <a:p>
            <a:pPr eaLnBrk="1" fontAlgn="auto" hangingPunct="1">
              <a:spcBef>
                <a:spcPts val="0"/>
              </a:spcBef>
              <a:spcAft>
                <a:spcPts val="0"/>
              </a:spcAft>
              <a:buFont typeface="Wingdings 2"/>
              <a:buChar char=""/>
              <a:defRPr/>
            </a:pPr>
            <a:r>
              <a:rPr lang="es-ES" sz="3100" dirty="0"/>
              <a:t>Sezincote tiene un templo con una figura de la diosa Souriya, una serpiente de bronce, los toros Brahmán, una fuente en forma de hongo, un invernadero con minaretes y un invernadero curvas inusual.</a:t>
            </a:r>
          </a:p>
          <a:p>
            <a:pPr eaLnBrk="1" fontAlgn="auto" hangingPunct="1">
              <a:spcBef>
                <a:spcPts val="0"/>
              </a:spcBef>
              <a:spcAft>
                <a:spcPts val="0"/>
              </a:spcAft>
              <a:buFont typeface="Wingdings 2"/>
              <a:buChar char=""/>
              <a:defRPr/>
            </a:pPr>
            <a:r>
              <a:rPr lang="es-ES" sz="3100" dirty="0"/>
              <a:t> Graham Stuart Thomas asesoró en el diseño de las plantaciones.</a:t>
            </a:r>
            <a:br>
              <a:rPr lang="es-ES" dirty="0"/>
            </a:br>
            <a:br>
              <a:rPr lang="es-ES" dirty="0"/>
            </a:br>
            <a:endParaRPr lang="es-ES" dirty="0"/>
          </a:p>
          <a:p>
            <a:pPr eaLnBrk="1" fontAlgn="auto" hangingPunct="1">
              <a:spcBef>
                <a:spcPts val="0"/>
              </a:spcBef>
              <a:spcAft>
                <a:spcPts val="0"/>
              </a:spcAft>
              <a:buFont typeface="Wingdings 2"/>
              <a:buChar char=""/>
              <a:defRPr/>
            </a:pPr>
            <a:endParaRPr lang="es-ES" dirty="0"/>
          </a:p>
        </p:txBody>
      </p:sp>
    </p:spTree>
    <p:extLst>
      <p:ext uri="{BB962C8B-B14F-4D97-AF65-F5344CB8AC3E}">
        <p14:creationId xmlns:p14="http://schemas.microsoft.com/office/powerpoint/2010/main" val="40744321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3 Imagen" descr="Senzicote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605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Senzicote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2755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Sezicote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1556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Sezincote 0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63007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Sezincote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7267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Sezincot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2732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Sezincot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6076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2 Imagen" descr="Sezincote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02429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Sezincote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9323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Sezincote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4262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Sezincote Gardens.-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8699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Sezincote Gardens 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6617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Sizergh Castle</a:t>
            </a:r>
          </a:p>
        </p:txBody>
      </p:sp>
      <p:sp>
        <p:nvSpPr>
          <p:cNvPr id="101379" name="2 Marcador de contenido"/>
          <p:cNvSpPr>
            <a:spLocks noGrp="1"/>
          </p:cNvSpPr>
          <p:nvPr>
            <p:ph sz="quarter" idx="1"/>
          </p:nvPr>
        </p:nvSpPr>
        <p:spPr>
          <a:xfrm>
            <a:off x="457200" y="1412875"/>
            <a:ext cx="7643192" cy="4759325"/>
          </a:xfrm>
        </p:spPr>
        <p:txBody>
          <a:bodyPr>
            <a:normAutofit fontScale="92500" lnSpcReduction="10000"/>
          </a:bodyPr>
          <a:lstStyle/>
          <a:p>
            <a:pPr eaLnBrk="1" hangingPunct="1"/>
            <a:r>
              <a:rPr lang="es-ES" sz="2400" b="1" dirty="0"/>
              <a:t>Sizergh Castillo &amp; Garden</a:t>
            </a:r>
            <a:r>
              <a:rPr lang="es-ES" sz="2400" dirty="0"/>
              <a:t> es un castillo , mansión y jardín en Sizergh , Cumbria , Inglaterra, a unas cuatro millas al sur de Kendal , y en el cuidado del National Trust </a:t>
            </a:r>
          </a:p>
          <a:p>
            <a:pPr eaLnBrk="1" hangingPunct="1"/>
            <a:r>
              <a:rPr lang="es-ES" sz="2400" dirty="0"/>
              <a:t>La familia Deincourt poseía el terreno aquí desde la década de 1170 y en el matrimonio de Isabel Deincourt a Sir William de Stirkeland en 1239, la finca pasó a manos de lo que se convirtió en la familia Strickland, que la propiedad hasta que fue donada al National Trust en el año 1950. </a:t>
            </a:r>
          </a:p>
          <a:p>
            <a:pPr eaLnBrk="1" hangingPunct="1"/>
            <a:r>
              <a:rPr lang="es-ES" sz="2400" dirty="0"/>
              <a:t> La familia aún viven en la finca. </a:t>
            </a:r>
          </a:p>
          <a:p>
            <a:pPr eaLnBrk="1" hangingPunct="1"/>
            <a:r>
              <a:rPr lang="es-ES" sz="2400" dirty="0"/>
              <a:t>El núcleo de la Edad Media es un castillo del siglo XIV  rodeado de una casa estilo Tudor.</a:t>
            </a:r>
          </a:p>
          <a:p>
            <a:pPr eaLnBrk="1" hangingPunct="1"/>
            <a:r>
              <a:rPr lang="es-ES" sz="2400" dirty="0"/>
              <a:t>. </a:t>
            </a:r>
          </a:p>
        </p:txBody>
      </p:sp>
    </p:spTree>
    <p:extLst>
      <p:ext uri="{BB962C8B-B14F-4D97-AF65-F5344CB8AC3E}">
        <p14:creationId xmlns:p14="http://schemas.microsoft.com/office/powerpoint/2010/main" val="7110586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457200" y="620713"/>
            <a:ext cx="7427168" cy="6237287"/>
          </a:xfrm>
        </p:spPr>
        <p:txBody>
          <a:bodyPr/>
          <a:lstStyle/>
          <a:p>
            <a:r>
              <a:rPr lang="es-ES" dirty="0"/>
              <a:t> La familia aún viven en la finca. </a:t>
            </a:r>
          </a:p>
          <a:p>
            <a:r>
              <a:rPr lang="es-ES" dirty="0"/>
              <a:t>El núcleo de la Edad Media es un castillo del siglo XIV  rodeado de una casa estilo Tudor. </a:t>
            </a:r>
          </a:p>
          <a:p>
            <a:pPr eaLnBrk="1" hangingPunct="1"/>
            <a:r>
              <a:rPr lang="es-ES" sz="2400" dirty="0"/>
              <a:t> Fue ampliado en isabelina veces y ha roble paneles interiores, como la Cámara incrustaciones, amueblado con muebles de época y con incrustaciones paneles con álamos y robles . </a:t>
            </a:r>
          </a:p>
          <a:p>
            <a:pPr eaLnBrk="1" hangingPunct="1"/>
            <a:r>
              <a:rPr lang="es-ES" sz="2400" dirty="0"/>
              <a:t>(El contenido de la Sala de incrustaciones había sido vendido al Museo Victoria y Albert.</a:t>
            </a:r>
          </a:p>
          <a:p>
            <a:pPr eaLnBrk="1" hangingPunct="1"/>
            <a:r>
              <a:rPr lang="es-ES" sz="2400" dirty="0"/>
              <a:t> Durante la última parte del siglo XX,La totalidad de los paneles fue restaurada en 1999 con un plazo de préstamo a largo plazo. Alrededor de 1770, el gran salón se amplió de nuevo en el estilo . </a:t>
            </a:r>
          </a:p>
          <a:p>
            <a:pPr eaLnBrk="1" hangingPunct="1"/>
            <a:endParaRPr lang="es-ES" dirty="0"/>
          </a:p>
        </p:txBody>
      </p:sp>
    </p:spTree>
    <p:extLst>
      <p:ext uri="{BB962C8B-B14F-4D97-AF65-F5344CB8AC3E}">
        <p14:creationId xmlns:p14="http://schemas.microsoft.com/office/powerpoint/2010/main" val="29724715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457200" y="765175"/>
            <a:ext cx="7499176" cy="5407025"/>
          </a:xfrm>
        </p:spPr>
        <p:txBody>
          <a:bodyPr/>
          <a:lstStyle/>
          <a:p>
            <a:r>
              <a:rPr lang="es-ES" dirty="0"/>
              <a:t>.La finca abarca 6,38 kilómetros cuadrados (1600 hectáreas), en medio de un jardín que se incluyen dos lagos, así como un galardonado jardín de rocas.  </a:t>
            </a:r>
          </a:p>
          <a:p>
            <a:pPr eaLnBrk="1" hangingPunct="1"/>
            <a:r>
              <a:rPr lang="es-ES" sz="2400" dirty="0"/>
              <a:t>Las fechas de bienes del 1336, cuando una donación de Eduardo III permitió que sir Walter Strickland para encerrar la tierra alrededor de su parque Sizergh como exclusiva. </a:t>
            </a:r>
          </a:p>
          <a:p>
            <a:pPr eaLnBrk="1" hangingPunct="1"/>
            <a:r>
              <a:rPr lang="es-ES" sz="2400" dirty="0"/>
              <a:t>El jardín de rocas es la mayor piedra caliza jardín de rocas pertenecientes al National Trust, e incluye parte de la Colección Nacional de  helechos. </a:t>
            </a:r>
          </a:p>
          <a:p>
            <a:pPr eaLnBrk="1" hangingPunct="1"/>
            <a:endParaRPr lang="es-ES" dirty="0"/>
          </a:p>
        </p:txBody>
      </p:sp>
    </p:spTree>
    <p:extLst>
      <p:ext uri="{BB962C8B-B14F-4D97-AF65-F5344CB8AC3E}">
        <p14:creationId xmlns:p14="http://schemas.microsoft.com/office/powerpoint/2010/main" val="24224224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Sizergh  castle Gardens.-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9200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Sizergh Autum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54515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Sizergh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0413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Sizergh Castle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4031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izergh Castl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83857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izergh Castl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1180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Sizergh Castle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3827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izergh Castle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9166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Sizergh Castle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35050"/>
            <a:ext cx="9144000" cy="789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31715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2 Imagen" descr="Sizergh Castl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4674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Sudeley Castle</a:t>
            </a:r>
          </a:p>
        </p:txBody>
      </p:sp>
      <p:sp>
        <p:nvSpPr>
          <p:cNvPr id="98307" name="2 Marcador de contenido"/>
          <p:cNvSpPr>
            <a:spLocks noGrp="1"/>
          </p:cNvSpPr>
          <p:nvPr>
            <p:ph sz="quarter" idx="1"/>
          </p:nvPr>
        </p:nvSpPr>
        <p:spPr/>
        <p:txBody>
          <a:bodyPr>
            <a:normAutofit/>
          </a:bodyPr>
          <a:lstStyle/>
          <a:p>
            <a:pPr eaLnBrk="1" fontAlgn="auto" hangingPunct="1">
              <a:spcBef>
                <a:spcPts val="0"/>
              </a:spcBef>
              <a:spcAft>
                <a:spcPts val="0"/>
              </a:spcAft>
              <a:buFont typeface="Wingdings 2"/>
              <a:buChar char=""/>
              <a:defRPr/>
            </a:pPr>
            <a:r>
              <a:rPr lang="es-ES" b="1" dirty="0"/>
              <a:t>Sudeley Castle</a:t>
            </a:r>
            <a:r>
              <a:rPr lang="es-ES" dirty="0"/>
              <a:t> es un castillo situado cerca de Winchcombe , Gloucestershire , Inglaterra. </a:t>
            </a:r>
          </a:p>
          <a:p>
            <a:pPr eaLnBrk="1" fontAlgn="auto" hangingPunct="1">
              <a:spcBef>
                <a:spcPts val="0"/>
              </a:spcBef>
              <a:spcAft>
                <a:spcPts val="0"/>
              </a:spcAft>
              <a:buFont typeface="Wingdings 2"/>
              <a:buChar char=""/>
              <a:defRPr/>
            </a:pPr>
            <a:r>
              <a:rPr lang="es-ES" dirty="0"/>
              <a:t>Data del siglo 10, pero es la parte habitada principalmente isabelina . </a:t>
            </a:r>
          </a:p>
          <a:p>
            <a:pPr eaLnBrk="1" fontAlgn="auto" hangingPunct="1">
              <a:spcBef>
                <a:spcPts val="0"/>
              </a:spcBef>
              <a:spcAft>
                <a:spcPts val="0"/>
              </a:spcAft>
              <a:buFont typeface="Wingdings 2"/>
              <a:buChar char=""/>
              <a:defRPr/>
            </a:pPr>
            <a:r>
              <a:rPr lang="es-ES" dirty="0"/>
              <a:t> El castillo cuenta con un jardín notable, que es diseñado y mantenido a un nivel muy alto. </a:t>
            </a:r>
          </a:p>
          <a:p>
            <a:pPr eaLnBrk="1" fontAlgn="auto" hangingPunct="1">
              <a:spcBef>
                <a:spcPts val="0"/>
              </a:spcBef>
              <a:spcAft>
                <a:spcPts val="0"/>
              </a:spcAft>
              <a:buFont typeface="Wingdings 2"/>
              <a:buChar char=""/>
              <a:defRPr/>
            </a:pPr>
            <a:r>
              <a:rPr lang="es-ES" dirty="0"/>
              <a:t> La capilla , Santa María de Sudeley, es el lugar de entierro de la reina Catalina Parr </a:t>
            </a:r>
            <a:r>
              <a:rPr lang="es-ES" i="1" dirty="0"/>
              <a:t>(c.</a:t>
            </a:r>
            <a:r>
              <a:rPr lang="es-ES" dirty="0"/>
              <a:t> 1512-1548), la sexta esposa del rey Enrique VIII , y contiene la tumba de mármol .</a:t>
            </a:r>
          </a:p>
          <a:p>
            <a:pPr eaLnBrk="1" fontAlgn="auto" hangingPunct="1">
              <a:spcBef>
                <a:spcPts val="0"/>
              </a:spcBef>
              <a:spcAft>
                <a:spcPts val="0"/>
              </a:spcAft>
              <a:buFont typeface="Wingdings 2"/>
              <a:buChar char=""/>
              <a:defRPr/>
            </a:pPr>
            <a:r>
              <a:rPr lang="es-ES" dirty="0"/>
              <a:t>Inusualmente para una capilla del castillo, Santa María de Sudeley es en realidad parte de la local parroquia de la Iglesia de Inglaterra .</a:t>
            </a:r>
          </a:p>
        </p:txBody>
      </p:sp>
    </p:spTree>
    <p:extLst>
      <p:ext uri="{BB962C8B-B14F-4D97-AF65-F5344CB8AC3E}">
        <p14:creationId xmlns:p14="http://schemas.microsoft.com/office/powerpoint/2010/main" val="37066738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Sudeley Castle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055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Sudeley Castle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8556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udeley Castle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8189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Sudeley Castle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775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2 Imagen" descr="Sudeley Castl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9728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Sudeley Castl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4605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Sudeley Castle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7523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Sudeley Castle Gardens 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565544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2 Imagen" descr="Sudeley Castle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54285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Sudeley Castle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92566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Sudeley Castle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57183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Sudeley Castle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68188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Sudeley castle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6540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Sudeley Castle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29039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Sudeley Castle Garden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193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1910</Words>
  <Application>Microsoft Office PowerPoint</Application>
  <PresentationFormat>Presentación en pantalla (4:3)</PresentationFormat>
  <Paragraphs>279</Paragraphs>
  <Slides>120</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Default Theme</vt:lpstr>
      <vt:lpstr>EUROPA.-LA VUELTA AL MUNDO EN 885 JARDINES.-JARDINES INGLESES.-Royal Horticultural Society.-A </vt:lpstr>
      <vt:lpstr>Inverewe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Renishaw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Rosemoor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Savill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Sezincote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Sizergh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Sudeley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11</cp:revision>
  <dcterms:created xsi:type="dcterms:W3CDTF">2013-09-08T06:06:48Z</dcterms:created>
  <dcterms:modified xsi:type="dcterms:W3CDTF">2018-03-12T18:43:43Z</dcterms:modified>
</cp:coreProperties>
</file>