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78" r:id="rId115"/>
    <p:sldId id="379" r:id="rId116"/>
    <p:sldId id="380" r:id="rId117"/>
    <p:sldId id="381" r:id="rId118"/>
    <p:sldId id="382" r:id="rId119"/>
    <p:sldId id="383" r:id="rId120"/>
    <p:sldId id="384" r:id="rId121"/>
    <p:sldId id="385" r:id="rId122"/>
    <p:sldId id="386" r:id="rId123"/>
    <p:sldId id="387" r:id="rId124"/>
    <p:sldId id="388" r:id="rId125"/>
    <p:sldId id="389" r:id="rId126"/>
    <p:sldId id="390" r:id="rId127"/>
    <p:sldId id="391" r:id="rId128"/>
    <p:sldId id="392" r:id="rId129"/>
    <p:sldId id="393" r:id="rId130"/>
    <p:sldId id="394" r:id="rId131"/>
    <p:sldId id="395" r:id="rId132"/>
    <p:sldId id="396" r:id="rId133"/>
    <p:sldId id="397" r:id="rId134"/>
    <p:sldId id="398" r:id="rId135"/>
    <p:sldId id="399" r:id="rId136"/>
    <p:sldId id="400" r:id="rId137"/>
    <p:sldId id="401" r:id="rId138"/>
    <p:sldId id="402" r:id="rId139"/>
    <p:sldId id="403" r:id="rId140"/>
    <p:sldId id="404" r:id="rId141"/>
    <p:sldId id="405" r:id="rId142"/>
    <p:sldId id="406" r:id="rId143"/>
    <p:sldId id="407" r:id="rId144"/>
    <p:sldId id="408" r:id="rId145"/>
    <p:sldId id="409" r:id="rId146"/>
    <p:sldId id="410" r:id="rId147"/>
    <p:sldId id="411" r:id="rId148"/>
    <p:sldId id="412" r:id="rId149"/>
    <p:sldId id="413"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427590-D54B-4B7B-95BA-E4134150300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D613DC-154A-4394-A9F7-22B894815FE5}" type="slidenum">
              <a:rPr lang="es-ES" smtClean="0"/>
              <a:t>‹Nº›</a:t>
            </a:fld>
            <a:endParaRPr lang="es-ES" dirty="0"/>
          </a:p>
        </p:txBody>
      </p:sp>
    </p:spTree>
    <p:extLst>
      <p:ext uri="{BB962C8B-B14F-4D97-AF65-F5344CB8AC3E}">
        <p14:creationId xmlns:p14="http://schemas.microsoft.com/office/powerpoint/2010/main" val="3924481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Abbaye de Royaumont</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6AF925-6ACE-4810-B46B-A98B6E47A36C}" type="slidenum">
              <a:rPr lang="es-ES" sz="1200">
                <a:solidFill>
                  <a:prstClr val="black"/>
                </a:solidFill>
              </a:rPr>
              <a:pPr eaLnBrk="1" hangingPunct="1"/>
              <a:t>4</a:t>
            </a:fld>
            <a:endParaRPr lang="es-E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Abbaye de Royaumont</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AF5C4D-C532-46CE-8EC4-B8D7C601FA57}" type="slidenum">
              <a:rPr lang="es-ES" sz="1200">
                <a:solidFill>
                  <a:prstClr val="black"/>
                </a:solidFill>
              </a:rPr>
              <a:pPr eaLnBrk="1" hangingPunct="1"/>
              <a:t>5</a:t>
            </a:fld>
            <a:endParaRPr lang="es-ES"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Abbaye de Royaumont</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19F5CD-820E-4859-A9F5-422FBE5F50E8}" type="slidenum">
              <a:rPr lang="es-ES" sz="1200">
                <a:solidFill>
                  <a:prstClr val="black"/>
                </a:solidFill>
              </a:rPr>
              <a:pPr eaLnBrk="1" hangingPunct="1"/>
              <a:t>6</a:t>
            </a:fld>
            <a:endParaRPr lang="es-ES" sz="1200"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F4A372-1AE5-4453-9272-D78C3DE91FD1}" type="slidenum">
              <a:rPr lang="es-ES" sz="1200">
                <a:solidFill>
                  <a:prstClr val="black"/>
                </a:solidFill>
              </a:rPr>
              <a:pPr eaLnBrk="1" hangingPunct="1"/>
              <a:t>7</a:t>
            </a:fld>
            <a:endParaRPr 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Abbaye de Royaumont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Abbaye de Royaumont</a:t>
            </a: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A681949-FF28-41A2-A743-FE7495C7A0C6}" type="slidenum">
              <a:rPr lang="es-ES" sz="1200">
                <a:solidFill>
                  <a:prstClr val="black"/>
                </a:solidFill>
              </a:rPr>
              <a:pPr eaLnBrk="1" hangingPunct="1"/>
              <a:t>8</a:t>
            </a:fld>
            <a:endParaRPr lang="es-ES" sz="1200"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Abbaye de Royaumont</a:t>
            </a: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1B593D-DCEE-4385-9B5D-4C9E33C185DF}" type="slidenum">
              <a:rPr lang="es-ES" sz="1200">
                <a:solidFill>
                  <a:prstClr val="black"/>
                </a:solidFill>
              </a:rPr>
              <a:pPr eaLnBrk="1" hangingPunct="1"/>
              <a:t>9</a:t>
            </a:fld>
            <a:endParaRPr lang="es-ES" sz="1200"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C7383C-F368-489E-9CA2-D2DC6ECE0F15}" type="slidenum">
              <a:rPr lang="es-ES" sz="1200">
                <a:solidFill>
                  <a:prstClr val="black"/>
                </a:solidFill>
              </a:rPr>
              <a:pPr eaLnBrk="1" hangingPunct="1"/>
              <a:t>12</a:t>
            </a:fld>
            <a:endParaRPr lang="es-ES" sz="1200"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4037B4-4C66-4ED1-A8DF-33F4B1D543E3}" type="slidenum">
              <a:rPr lang="es-ES" sz="1200">
                <a:solidFill>
                  <a:prstClr val="black"/>
                </a:solidFill>
              </a:rPr>
              <a:pPr eaLnBrk="1" hangingPunct="1"/>
              <a:t>13</a:t>
            </a:fld>
            <a:endParaRPr 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des Princes.-Chantilly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588483-4CAD-46A6-BC27-0B3D9A2C781D}" type="slidenum">
              <a:rPr lang="es-ES" sz="1200">
                <a:solidFill>
                  <a:prstClr val="black"/>
                </a:solidFill>
              </a:rPr>
              <a:pPr eaLnBrk="1" hangingPunct="1"/>
              <a:t>14</a:t>
            </a:fld>
            <a:endParaRPr lang="es-ES" sz="1200"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ADD4E3-34AB-4A62-9C65-E6D0A16AA74C}" type="slidenum">
              <a:rPr lang="es-ES" sz="1200">
                <a:solidFill>
                  <a:prstClr val="black"/>
                </a:solidFill>
              </a:rPr>
              <a:pPr eaLnBrk="1" hangingPunct="1"/>
              <a:t>15</a:t>
            </a:fld>
            <a:endParaRPr lang="es-ES" sz="1200"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D17C861-A368-46E7-8320-9368529A8780}" type="slidenum">
              <a:rPr lang="es-ES" sz="1200">
                <a:solidFill>
                  <a:prstClr val="black"/>
                </a:solidFill>
              </a:rPr>
              <a:pPr eaLnBrk="1" hangingPunct="1"/>
              <a:t>16</a:t>
            </a:fld>
            <a:endParaRPr lang="es-ES" sz="1200"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3AD5922-6EA8-4305-A708-1FE01B2487A5}" type="slidenum">
              <a:rPr lang="es-ES" sz="1200">
                <a:solidFill>
                  <a:prstClr val="black"/>
                </a:solidFill>
              </a:rPr>
              <a:pPr eaLnBrk="1" hangingPunct="1"/>
              <a:t>17</a:t>
            </a:fld>
            <a:endParaRPr lang="es-ES" sz="1200"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0BA722-9FBA-47D7-9B8A-948AB314A167}" type="slidenum">
              <a:rPr lang="es-ES" sz="1200">
                <a:solidFill>
                  <a:prstClr val="black"/>
                </a:solidFill>
              </a:rPr>
              <a:pPr eaLnBrk="1" hangingPunct="1"/>
              <a:t>18</a:t>
            </a:fld>
            <a:endParaRPr lang="es-ES" sz="1200"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es Princes</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1E324D-9865-44C7-A5DC-20F1567DA407}" type="slidenum">
              <a:rPr lang="es-ES" sz="1200">
                <a:solidFill>
                  <a:prstClr val="black"/>
                </a:solidFill>
              </a:rPr>
              <a:pPr eaLnBrk="1" hangingPunct="1"/>
              <a:t>19</a:t>
            </a:fld>
            <a:endParaRPr lang="es-ES" sz="1200"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a:t>
            </a: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03F7BF-2A16-4574-A98B-32DABD4F3E9C}" type="slidenum">
              <a:rPr lang="es-ES" sz="1200">
                <a:solidFill>
                  <a:prstClr val="black"/>
                </a:solidFill>
              </a:rPr>
              <a:pPr eaLnBrk="1" hangingPunct="1"/>
              <a:t>20</a:t>
            </a:fld>
            <a:endParaRPr lang="es-ES" sz="1200"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des Princes .-Chantilly</a:t>
            </a: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62269C-7BC0-49F3-B8CC-00F1F7FE80D1}" type="slidenum">
              <a:rPr lang="es-ES" sz="1200">
                <a:solidFill>
                  <a:prstClr val="black"/>
                </a:solidFill>
              </a:rPr>
              <a:pPr eaLnBrk="1" hangingPunct="1"/>
              <a:t>21</a:t>
            </a:fld>
            <a:endParaRPr lang="es-ES" sz="1200"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2F6B59-96DC-4B7B-A26B-FD49A9A51A31}" type="slidenum">
              <a:rPr lang="es-ES" sz="1200">
                <a:solidFill>
                  <a:prstClr val="black"/>
                </a:solidFill>
              </a:rPr>
              <a:pPr eaLnBrk="1" hangingPunct="1"/>
              <a:t>22</a:t>
            </a:fld>
            <a:endParaRPr lang="es-ES" sz="1200"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Princess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e Iglesia San Luis</a:t>
            </a: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EC8768-7DCF-41C9-B16B-B7395242AF81}" type="slidenum">
              <a:rPr lang="es-ES" sz="1200">
                <a:solidFill>
                  <a:prstClr val="black"/>
                </a:solidFill>
              </a:rPr>
              <a:pPr eaLnBrk="1" hangingPunct="1"/>
              <a:t>26</a:t>
            </a:fld>
            <a:endParaRPr lang="es-ES" sz="1200"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du Roi</a:t>
            </a: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9299E7-AA38-42D4-B446-7B8CBB198752}" type="slidenum">
              <a:rPr lang="es-ES" sz="1200">
                <a:solidFill>
                  <a:prstClr val="black"/>
                </a:solidFill>
              </a:rPr>
              <a:pPr eaLnBrk="1" hangingPunct="1"/>
              <a:t>27</a:t>
            </a:fld>
            <a:endParaRPr 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du Roi</a:t>
            </a: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649ED3-CE22-41E3-9A98-E64FFD40BD5F}" type="slidenum">
              <a:rPr lang="es-ES" sz="1200">
                <a:solidFill>
                  <a:prstClr val="black"/>
                </a:solidFill>
              </a:rPr>
              <a:pPr eaLnBrk="1" hangingPunct="1"/>
              <a:t>28</a:t>
            </a:fld>
            <a:endParaRPr 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du Roi</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CA9ADD-0B08-427F-81B1-36BA67A8D18A}" type="slidenum">
              <a:rPr lang="es-ES" sz="1200">
                <a:solidFill>
                  <a:prstClr val="black"/>
                </a:solidFill>
              </a:rPr>
              <a:pPr eaLnBrk="1" hangingPunct="1"/>
              <a:t>29</a:t>
            </a:fld>
            <a:endParaRPr lang="es-ES" sz="1200"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Potager du Roi</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E07F0C-310E-4F1F-9148-660BD5ABC207}" type="slidenum">
              <a:rPr lang="es-ES" sz="1200">
                <a:solidFill>
                  <a:prstClr val="black"/>
                </a:solidFill>
              </a:rPr>
              <a:pPr eaLnBrk="1" hangingPunct="1"/>
              <a:t>30</a:t>
            </a:fld>
            <a:endParaRPr lang="es-ES" sz="1200"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41C181-2B19-40D2-B706-C50A718D54E5}" type="slidenum">
              <a:rPr lang="es-ES" sz="1200">
                <a:solidFill>
                  <a:prstClr val="black"/>
                </a:solidFill>
              </a:rPr>
              <a:pPr eaLnBrk="1" hangingPunct="1"/>
              <a:t>31</a:t>
            </a:fld>
            <a:endParaRPr lang="es-ES" sz="1200" dirty="0">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Roi.-Versailles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D8A816F-AFBB-4960-9C83-1E5944686CA0}" type="slidenum">
              <a:rPr lang="es-ES" sz="1200">
                <a:solidFill>
                  <a:prstClr val="black"/>
                </a:solidFill>
              </a:rPr>
              <a:pPr eaLnBrk="1" hangingPunct="1"/>
              <a:t>32</a:t>
            </a:fld>
            <a:endParaRPr lang="es-ES" sz="1200" dirty="0">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Roi.-Versalles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72F78B-360A-4D8C-9451-DD83B95AF26B}" type="slidenum">
              <a:rPr lang="es-ES" sz="1200">
                <a:solidFill>
                  <a:prstClr val="black"/>
                </a:solidFill>
              </a:rPr>
              <a:pPr eaLnBrk="1" hangingPunct="1"/>
              <a:t>33</a:t>
            </a:fld>
            <a:endParaRPr lang="es-ES" sz="1200" dirty="0">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Roi.-Versailles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D4BCC3-F11C-4EC6-B18C-B10D2AEE2900}" type="slidenum">
              <a:rPr lang="es-ES" sz="1200">
                <a:solidFill>
                  <a:prstClr val="black"/>
                </a:solidFill>
              </a:rPr>
              <a:pPr eaLnBrk="1" hangingPunct="1"/>
              <a:t>34</a:t>
            </a:fld>
            <a:endParaRPr lang="es-ES" sz="1200"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Roi.-Versailles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0F6491-8D7D-417E-A5CE-69E4E5C04371}" type="slidenum">
              <a:rPr lang="es-ES" sz="1200">
                <a:solidFill>
                  <a:prstClr val="black"/>
                </a:solidFill>
              </a:rPr>
              <a:pPr eaLnBrk="1" hangingPunct="1"/>
              <a:t>35</a:t>
            </a:fld>
            <a:endParaRPr 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Roi.-Versailles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6DD65C-3F40-4E65-B692-4AC8AABF2A71}" type="slidenum">
              <a:rPr lang="es-ES" sz="1200">
                <a:solidFill>
                  <a:prstClr val="black"/>
                </a:solidFill>
              </a:rPr>
              <a:pPr eaLnBrk="1" hangingPunct="1"/>
              <a:t>36</a:t>
            </a:fld>
            <a:endParaRPr 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Roi.-Versailles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B3330E-B3A2-43BD-927C-EA639190BF7B}" type="slidenum">
              <a:rPr lang="es-ES" sz="1200">
                <a:solidFill>
                  <a:prstClr val="black"/>
                </a:solidFill>
              </a:rPr>
              <a:pPr eaLnBrk="1" hangingPunct="1"/>
              <a:t>37</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Potager du Roi.-Versalles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Serre de la Madona</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F69824-5D68-4EFF-AC10-03562B13024F}" type="slidenum">
              <a:rPr lang="es-ES" sz="1200">
                <a:solidFill>
                  <a:prstClr val="black"/>
                </a:solidFill>
              </a:rPr>
              <a:pPr eaLnBrk="1" hangingPunct="1"/>
              <a:t>40</a:t>
            </a:fld>
            <a:endParaRPr lang="es-ES"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Serre de la Madona</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5E3A1E1-3085-475F-9F0A-E22949BDBBD9}" type="slidenum">
              <a:rPr lang="es-ES" sz="1200">
                <a:solidFill>
                  <a:prstClr val="black"/>
                </a:solidFill>
              </a:rPr>
              <a:pPr eaLnBrk="1" hangingPunct="1"/>
              <a:t>41</a:t>
            </a:fld>
            <a:endParaRPr lang="es-ES" sz="1200"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EB4D3DB-554A-4030-8977-AA8475DA4464}" type="slidenum">
              <a:rPr lang="es-ES" sz="1200">
                <a:solidFill>
                  <a:prstClr val="black"/>
                </a:solidFill>
              </a:rPr>
              <a:pPr eaLnBrk="1" hangingPunct="1"/>
              <a:t>42</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DC967BC-D5B0-4DFC-84BC-7F907EFEC289}" type="slidenum">
              <a:rPr lang="es-ES" sz="1200">
                <a:solidFill>
                  <a:prstClr val="black"/>
                </a:solidFill>
              </a:rPr>
              <a:pPr eaLnBrk="1" hangingPunct="1"/>
              <a:t>43</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C7DA47-837D-4C93-97A3-722430C56281}" type="slidenum">
              <a:rPr lang="es-ES" sz="1200">
                <a:solidFill>
                  <a:prstClr val="black"/>
                </a:solidFill>
              </a:rPr>
              <a:pPr eaLnBrk="1" hangingPunct="1"/>
              <a:t>44</a:t>
            </a:fld>
            <a:endParaRPr lang="es-ES" sz="1200" dirty="0">
              <a:solidFill>
                <a:prstClr val="black"/>
              </a:solidFill>
            </a:endParaRPr>
          </a:p>
        </p:txBody>
      </p:sp>
      <p:sp>
        <p:nvSpPr>
          <p:cNvPr id="201731" name="Rectangle 1026"/>
          <p:cNvSpPr>
            <a:spLocks noGrp="1" noRot="1" noChangeAspect="1" noChangeArrowheads="1" noTextEdit="1"/>
          </p:cNvSpPr>
          <p:nvPr>
            <p:ph type="sldImg"/>
          </p:nvPr>
        </p:nvSpPr>
        <p:spPr>
          <a:ln/>
        </p:spPr>
      </p:sp>
      <p:sp>
        <p:nvSpPr>
          <p:cNvPr id="2017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6E2017-98D2-4969-87A4-434C09177235}" type="slidenum">
              <a:rPr lang="es-ES" sz="1200">
                <a:solidFill>
                  <a:prstClr val="black"/>
                </a:solidFill>
              </a:rPr>
              <a:pPr eaLnBrk="1" hangingPunct="1"/>
              <a:t>45</a:t>
            </a:fld>
            <a:endParaRPr lang="es-ES" sz="1200" dirty="0">
              <a:solidFill>
                <a:prstClr val="black"/>
              </a:solidFill>
            </a:endParaRPr>
          </a:p>
        </p:txBody>
      </p:sp>
      <p:sp>
        <p:nvSpPr>
          <p:cNvPr id="202755" name="Rectangle 1026"/>
          <p:cNvSpPr>
            <a:spLocks noGrp="1" noRot="1" noChangeAspect="1" noChangeArrowheads="1" noTextEdit="1"/>
          </p:cNvSpPr>
          <p:nvPr>
            <p:ph type="sldImg"/>
          </p:nvPr>
        </p:nvSpPr>
        <p:spPr>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C3F994-51DD-4E12-8E74-4B5E58A9A529}" type="slidenum">
              <a:rPr lang="es-ES" sz="1200">
                <a:solidFill>
                  <a:prstClr val="black"/>
                </a:solidFill>
              </a:rPr>
              <a:pPr eaLnBrk="1" hangingPunct="1"/>
              <a:t>46</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E388FE-A0A8-47D1-A686-0D9DA476EEEB}" type="slidenum">
              <a:rPr lang="es-ES" sz="1200">
                <a:solidFill>
                  <a:prstClr val="black"/>
                </a:solidFill>
              </a:rPr>
              <a:pPr eaLnBrk="1" hangingPunct="1"/>
              <a:t>47</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3060B65-1C84-494B-9355-16BDCFCE6BF0}" type="slidenum">
              <a:rPr lang="es-ES" sz="1200">
                <a:solidFill>
                  <a:prstClr val="black"/>
                </a:solidFill>
              </a:rPr>
              <a:pPr eaLnBrk="1" hangingPunct="1"/>
              <a:t>48</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F5112A-D596-426E-8FE0-05373D7EF1FF}" type="slidenum">
              <a:rPr lang="es-ES" sz="1200">
                <a:solidFill>
                  <a:prstClr val="black"/>
                </a:solidFill>
              </a:rPr>
              <a:pPr eaLnBrk="1" hangingPunct="1"/>
              <a:t>49</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DEC8E9-EC9D-4050-9466-7F40BD34A7C6}" type="slidenum">
              <a:rPr lang="es-ES" sz="1200">
                <a:solidFill>
                  <a:prstClr val="black"/>
                </a:solidFill>
              </a:rPr>
              <a:pPr eaLnBrk="1" hangingPunct="1"/>
              <a:t>50</a:t>
            </a:fld>
            <a:endParaRPr 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E8D5C1-2751-4D04-B42E-D0B8CFD3EB4D}" type="slidenum">
              <a:rPr lang="es-ES" sz="1200">
                <a:solidFill>
                  <a:prstClr val="black"/>
                </a:solidFill>
              </a:rPr>
              <a:pPr eaLnBrk="1" hangingPunct="1"/>
              <a:t>51</a:t>
            </a:fld>
            <a:endParaRPr 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Serre de la Madone</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0238613-876D-4CDD-B6BC-A07E5B3D8740}" type="slidenum">
              <a:rPr lang="es-ES" sz="1200">
                <a:solidFill>
                  <a:prstClr val="black"/>
                </a:solidFill>
              </a:rPr>
              <a:pPr eaLnBrk="1" hangingPunct="1"/>
              <a:t>52</a:t>
            </a:fld>
            <a:endParaRPr lang="es-ES" sz="1200"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0551C26-B7E8-42F1-BDC3-D016A073FEF6}" type="slidenum">
              <a:rPr lang="es-ES" sz="1200">
                <a:solidFill>
                  <a:prstClr val="black"/>
                </a:solidFill>
              </a:rPr>
              <a:pPr eaLnBrk="1" hangingPunct="1"/>
              <a:t>53</a:t>
            </a:fld>
            <a:endParaRPr 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239F8D2-9F01-449F-9A75-6156110DE25F}" type="slidenum">
              <a:rPr lang="es-ES" sz="1200">
                <a:solidFill>
                  <a:prstClr val="black"/>
                </a:solidFill>
              </a:rPr>
              <a:pPr eaLnBrk="1" hangingPunct="1"/>
              <a:t>54</a:t>
            </a:fld>
            <a:endParaRPr 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2D5E7A-610C-4762-BAA5-D481FB5DAA72}" type="slidenum">
              <a:rPr lang="es-ES" sz="1200">
                <a:solidFill>
                  <a:prstClr val="black"/>
                </a:solidFill>
              </a:rPr>
              <a:pPr eaLnBrk="1" hangingPunct="1"/>
              <a:t>55</a:t>
            </a:fld>
            <a:endParaRPr lang="es-ES" sz="1200"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2EBFDA7-BEEE-4B27-962C-9F46C1DC6B2A}" type="slidenum">
              <a:rPr lang="es-ES" sz="1200">
                <a:solidFill>
                  <a:prstClr val="black"/>
                </a:solidFill>
              </a:rPr>
              <a:pPr eaLnBrk="1" hangingPunct="1"/>
              <a:t>56</a:t>
            </a:fld>
            <a:endParaRPr 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253313-1B7B-4C36-8A96-181C35E6F164}" type="slidenum">
              <a:rPr lang="es-ES" sz="1200">
                <a:solidFill>
                  <a:prstClr val="black"/>
                </a:solidFill>
              </a:rPr>
              <a:pPr eaLnBrk="1" hangingPunct="1"/>
              <a:t>57</a:t>
            </a:fld>
            <a:endParaRPr lang="es-ES" sz="1200"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Serre de la Madone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Serre de la Madona.-Oreopanax capitatus</a:t>
            </a: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820732-6DAD-470A-A2C5-8D4FD2160D8F}" type="slidenum">
              <a:rPr lang="es-ES" sz="1200">
                <a:solidFill>
                  <a:prstClr val="black"/>
                </a:solidFill>
              </a:rPr>
              <a:pPr eaLnBrk="1" hangingPunct="1"/>
              <a:t>58</a:t>
            </a:fld>
            <a:endParaRPr lang="es-ES" sz="1200"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Vignal</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7992C8-DBDC-495C-A0B1-50139DCAAF76}" type="slidenum">
              <a:rPr lang="es-ES" sz="1200">
                <a:solidFill>
                  <a:prstClr val="black"/>
                </a:solidFill>
              </a:rPr>
              <a:pPr eaLnBrk="1" hangingPunct="1"/>
              <a:t>60</a:t>
            </a:fld>
            <a:endParaRPr lang="es-ES" sz="1200"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Chateau de Vignal</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89DBF93-5020-46F1-BF40-AA3C9D1351CD}" type="slidenum">
              <a:rPr lang="es-ES" sz="1200">
                <a:solidFill>
                  <a:prstClr val="black"/>
                </a:solidFill>
              </a:rPr>
              <a:pPr eaLnBrk="1" hangingPunct="1"/>
              <a:t>61</a:t>
            </a:fld>
            <a:endParaRPr lang="es-ES" sz="1200"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EACE543-13C8-458C-918C-A0C70A82CF6A}" type="slidenum">
              <a:rPr lang="es-ES" sz="1200">
                <a:solidFill>
                  <a:prstClr val="black"/>
                </a:solidFill>
              </a:rPr>
              <a:pPr eaLnBrk="1" hangingPunct="1"/>
              <a:t>62</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87A44A-241F-49FB-BE19-2D9AB3E38C0C}" type="slidenum">
              <a:rPr lang="es-ES" sz="1200">
                <a:solidFill>
                  <a:prstClr val="black"/>
                </a:solidFill>
              </a:rPr>
              <a:pPr eaLnBrk="1" hangingPunct="1"/>
              <a:t>63</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C460DC0-0D31-476C-80AE-8A239C5066A5}" type="slidenum">
              <a:rPr lang="es-ES" sz="1200">
                <a:solidFill>
                  <a:prstClr val="black"/>
                </a:solidFill>
              </a:rPr>
              <a:pPr eaLnBrk="1" hangingPunct="1"/>
              <a:t>64</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23DC14-F9E0-44C5-8E30-8EB3E8BC18B9}" type="slidenum">
              <a:rPr lang="es-ES" sz="1200">
                <a:solidFill>
                  <a:prstClr val="black"/>
                </a:solidFill>
              </a:rPr>
              <a:pPr eaLnBrk="1" hangingPunct="1"/>
              <a:t>65</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37CD13-1555-430B-99E3-D6A9F709C3DC}" type="slidenum">
              <a:rPr lang="es-ES" sz="1200">
                <a:solidFill>
                  <a:prstClr val="black"/>
                </a:solidFill>
              </a:rPr>
              <a:pPr eaLnBrk="1" hangingPunct="1"/>
              <a:t>66</a:t>
            </a:fld>
            <a:endParaRPr 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Vignal.-Olivar</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21C39D-BE03-4747-B2D9-96F348BD56F5}" type="slidenum">
              <a:rPr lang="es-ES" sz="1200">
                <a:solidFill>
                  <a:prstClr val="black"/>
                </a:solidFill>
              </a:rPr>
              <a:pPr eaLnBrk="1" hangingPunct="1"/>
              <a:t>67</a:t>
            </a:fld>
            <a:endParaRPr 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Vignal.-Soportales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3A26541-EC38-4989-8083-55FDEF396E09}" type="slidenum">
              <a:rPr lang="es-ES" sz="1200">
                <a:solidFill>
                  <a:prstClr val="black"/>
                </a:solidFill>
              </a:rPr>
              <a:pPr eaLnBrk="1" hangingPunct="1"/>
              <a:t>68</a:t>
            </a:fld>
            <a:endParaRPr 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Vignal</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4DC6DF2-3E28-4346-8BE1-550403E248D5}" type="slidenum">
              <a:rPr lang="es-ES" sz="1200">
                <a:solidFill>
                  <a:prstClr val="black"/>
                </a:solidFill>
              </a:rPr>
              <a:pPr eaLnBrk="1" hangingPunct="1"/>
              <a:t>71</a:t>
            </a:fld>
            <a:endParaRPr lang="es-ES" sz="1200"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F2A410-2023-47E2-8641-0938C37184EC}" type="slidenum">
              <a:rPr lang="es-ES" sz="1200">
                <a:solidFill>
                  <a:prstClr val="black"/>
                </a:solidFill>
              </a:rPr>
              <a:pPr eaLnBrk="1" hangingPunct="1"/>
              <a:t>72</a:t>
            </a:fld>
            <a:endParaRPr lang="es-ES" sz="1200"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93D22F2-5B20-4752-9CD5-5EFB304A8B19}" type="slidenum">
              <a:rPr lang="es-ES" sz="1200">
                <a:solidFill>
                  <a:prstClr val="black"/>
                </a:solidFill>
              </a:rPr>
              <a:pPr eaLnBrk="1" hangingPunct="1"/>
              <a:t>73</a:t>
            </a:fld>
            <a:endParaRPr lang="es-ES" sz="1200"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4DFA038-7A2A-4555-8BF9-4033124E3EFE}" type="slidenum">
              <a:rPr lang="es-ES" sz="1200">
                <a:solidFill>
                  <a:prstClr val="black"/>
                </a:solidFill>
              </a:rPr>
              <a:pPr eaLnBrk="1" hangingPunct="1"/>
              <a:t>74</a:t>
            </a:fld>
            <a:endParaRPr lang="es-ES" sz="1200"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AB1CB7-47D9-493A-942D-5AE87B1A11E6}" type="slidenum">
              <a:rPr lang="es-ES" sz="1200">
                <a:solidFill>
                  <a:prstClr val="black"/>
                </a:solidFill>
              </a:rPr>
              <a:pPr eaLnBrk="1" hangingPunct="1"/>
              <a:t>75</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9F32971-B68F-448E-91A1-86CE0C130160}" type="slidenum">
              <a:rPr lang="es-ES" sz="1200">
                <a:solidFill>
                  <a:prstClr val="black"/>
                </a:solidFill>
              </a:rPr>
              <a:pPr eaLnBrk="1" hangingPunct="1"/>
              <a:t>76</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EA154F-D19E-4521-A855-F331B522F99D}" type="slidenum">
              <a:rPr lang="es-ES" sz="1200">
                <a:solidFill>
                  <a:prstClr val="black"/>
                </a:solidFill>
              </a:rPr>
              <a:pPr eaLnBrk="1" hangingPunct="1"/>
              <a:t>77</a:t>
            </a:fld>
            <a:endParaRPr lang="es-ES" sz="1200" dirty="0">
              <a:solidFill>
                <a:prstClr val="black"/>
              </a:solidFill>
            </a:endParaRPr>
          </a:p>
        </p:txBody>
      </p:sp>
      <p:sp>
        <p:nvSpPr>
          <p:cNvPr id="239619" name="Rectangle 1026"/>
          <p:cNvSpPr>
            <a:spLocks noGrp="1" noRot="1" noChangeAspect="1" noChangeArrowheads="1" noTextEdit="1"/>
          </p:cNvSpPr>
          <p:nvPr>
            <p:ph type="sldImg"/>
          </p:nvPr>
        </p:nvSpPr>
        <p:spPr>
          <a:ln/>
        </p:spPr>
      </p:sp>
      <p:sp>
        <p:nvSpPr>
          <p:cNvPr id="2396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FE84A3-DD9F-478D-B931-C54D562BB7BA}" type="slidenum">
              <a:rPr lang="es-ES" sz="1200">
                <a:solidFill>
                  <a:prstClr val="black"/>
                </a:solidFill>
              </a:rPr>
              <a:pPr eaLnBrk="1" hangingPunct="1"/>
              <a:t>78</a:t>
            </a:fld>
            <a:endParaRPr lang="es-ES" sz="1200" dirty="0">
              <a:solidFill>
                <a:prstClr val="black"/>
              </a:solidFill>
            </a:endParaRPr>
          </a:p>
        </p:txBody>
      </p:sp>
      <p:sp>
        <p:nvSpPr>
          <p:cNvPr id="240643" name="Rectangle 1026"/>
          <p:cNvSpPr>
            <a:spLocks noGrp="1" noRot="1" noChangeAspect="1" noChangeArrowheads="1" noTextEdit="1"/>
          </p:cNvSpPr>
          <p:nvPr>
            <p:ph type="sldImg"/>
          </p:nvPr>
        </p:nvSpPr>
        <p:spPr>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9E1B84-E77B-41F5-BA99-768CB552CCAE}" type="slidenum">
              <a:rPr lang="es-ES" sz="1200">
                <a:solidFill>
                  <a:prstClr val="black"/>
                </a:solidFill>
              </a:rPr>
              <a:pPr eaLnBrk="1" hangingPunct="1"/>
              <a:t>79</a:t>
            </a:fld>
            <a:endParaRPr lang="es-ES" sz="1200" dirty="0">
              <a:solidFill>
                <a:prstClr val="black"/>
              </a:solidFill>
            </a:endParaRPr>
          </a:p>
        </p:txBody>
      </p:sp>
      <p:sp>
        <p:nvSpPr>
          <p:cNvPr id="241667" name="Rectangle 1026"/>
          <p:cNvSpPr>
            <a:spLocks noGrp="1" noRot="1" noChangeAspect="1" noChangeArrowheads="1" noTextEdit="1"/>
          </p:cNvSpPr>
          <p:nvPr>
            <p:ph type="sldImg"/>
          </p:nvPr>
        </p:nvSpPr>
        <p:spPr>
          <a:ln/>
        </p:spPr>
      </p:sp>
      <p:sp>
        <p:nvSpPr>
          <p:cNvPr id="2416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809034-739B-4B54-A8FA-C6E0C1F57348}" type="slidenum">
              <a:rPr lang="es-ES" sz="1200">
                <a:solidFill>
                  <a:prstClr val="black"/>
                </a:solidFill>
              </a:rPr>
              <a:pPr eaLnBrk="1" hangingPunct="1"/>
              <a:t>80</a:t>
            </a:fld>
            <a:endParaRPr lang="es-ES" sz="1200" dirty="0">
              <a:solidFill>
                <a:prstClr val="black"/>
              </a:solidFill>
            </a:endParaRPr>
          </a:p>
        </p:txBody>
      </p:sp>
      <p:sp>
        <p:nvSpPr>
          <p:cNvPr id="242691" name="Rectangle 1026"/>
          <p:cNvSpPr>
            <a:spLocks noGrp="1" noRot="1" noChangeAspect="1" noChangeArrowheads="1" noTextEdit="1"/>
          </p:cNvSpPr>
          <p:nvPr>
            <p:ph type="sldImg"/>
          </p:nvPr>
        </p:nvSpPr>
        <p:spPr>
          <a:ln/>
        </p:spPr>
      </p:sp>
      <p:sp>
        <p:nvSpPr>
          <p:cNvPr id="242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62C89AB-392D-4E53-BEA2-050076C40838}" type="slidenum">
              <a:rPr lang="es-ES" sz="1200">
                <a:solidFill>
                  <a:prstClr val="black"/>
                </a:solidFill>
              </a:rPr>
              <a:pPr eaLnBrk="1" hangingPunct="1"/>
              <a:t>81</a:t>
            </a:fld>
            <a:endParaRPr 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CE10F36-2A8A-4B34-B55B-AF673E89FAE0}" type="slidenum">
              <a:rPr lang="es-ES" sz="1200">
                <a:solidFill>
                  <a:prstClr val="black"/>
                </a:solidFill>
              </a:rPr>
              <a:pPr eaLnBrk="1" hangingPunct="1"/>
              <a:t>82</a:t>
            </a:fld>
            <a:endParaRPr 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D2BBB88-DA91-4BCF-9C5B-8562D411DA39}" type="slidenum">
              <a:rPr lang="es-ES" sz="1200">
                <a:solidFill>
                  <a:prstClr val="black"/>
                </a:solidFill>
              </a:rPr>
              <a:pPr eaLnBrk="1" hangingPunct="1"/>
              <a:t>83</a:t>
            </a:fld>
            <a:endParaRPr lang="es-ES" sz="1200" dirty="0">
              <a:solidFill>
                <a:prstClr val="black"/>
              </a:solidFill>
            </a:endParaRPr>
          </a:p>
        </p:txBody>
      </p:sp>
      <p:sp>
        <p:nvSpPr>
          <p:cNvPr id="245763" name="Rectangle 1026"/>
          <p:cNvSpPr>
            <a:spLocks noGrp="1" noRot="1" noChangeAspect="1" noChangeArrowheads="1" noTextEdit="1"/>
          </p:cNvSpPr>
          <p:nvPr>
            <p:ph type="sldImg"/>
          </p:nvPr>
        </p:nvSpPr>
        <p:spPr>
          <a:ln/>
        </p:spPr>
      </p:sp>
      <p:sp>
        <p:nvSpPr>
          <p:cNvPr id="2457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Ephrussi de Rothschild</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1B74C84-131A-4A6B-B0DD-7F4094F10E59}" type="slidenum">
              <a:rPr lang="es-ES" sz="1200">
                <a:solidFill>
                  <a:prstClr val="black"/>
                </a:solidFill>
              </a:rPr>
              <a:pPr eaLnBrk="1" hangingPunct="1"/>
              <a:t>84</a:t>
            </a:fld>
            <a:endParaRPr lang="es-ES" sz="1200"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2370D2-0DBA-4BC5-A22C-0629CFABF016}" type="slidenum">
              <a:rPr lang="es-ES" sz="1200">
                <a:solidFill>
                  <a:prstClr val="black"/>
                </a:solidFill>
              </a:rPr>
              <a:pPr eaLnBrk="1" hangingPunct="1"/>
              <a:t>85</a:t>
            </a:fld>
            <a:endParaRPr lang="es-ES" sz="1200"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8C1797-4D51-4602-83C7-90E5464A84F1}" type="slidenum">
              <a:rPr lang="es-ES" sz="1200">
                <a:solidFill>
                  <a:prstClr val="black"/>
                </a:solidFill>
              </a:rPr>
              <a:pPr eaLnBrk="1" hangingPunct="1"/>
              <a:t>86</a:t>
            </a:fld>
            <a:endParaRPr lang="es-ES" sz="1200"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D9B65C-838D-4B01-A737-CF958B7CCDA5}" type="slidenum">
              <a:rPr lang="es-ES" sz="1200">
                <a:solidFill>
                  <a:prstClr val="black"/>
                </a:solidFill>
              </a:rPr>
              <a:pPr eaLnBrk="1" hangingPunct="1"/>
              <a:t>87</a:t>
            </a:fld>
            <a:endParaRPr lang="es-ES" sz="1200"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06E64D-D54C-45AE-9CD1-2B281D5D4A77}" type="slidenum">
              <a:rPr lang="es-ES" sz="1200">
                <a:solidFill>
                  <a:prstClr val="black"/>
                </a:solidFill>
              </a:rPr>
              <a:pPr eaLnBrk="1" hangingPunct="1"/>
              <a:t>88</a:t>
            </a:fld>
            <a:endParaRPr lang="es-ES" sz="1200"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9AD487-6693-4D5B-A875-31F0D5882A7C}" type="slidenum">
              <a:rPr lang="es-ES" sz="1200">
                <a:solidFill>
                  <a:prstClr val="black"/>
                </a:solidFill>
              </a:rPr>
              <a:pPr eaLnBrk="1" hangingPunct="1"/>
              <a:t>89</a:t>
            </a:fld>
            <a:endParaRPr lang="es-ES" sz="1200"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a:ln/>
        </p:spPr>
      </p:sp>
      <p:sp>
        <p:nvSpPr>
          <p:cNvPr id="2529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529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3931C7-11D1-4973-99D1-A0D97631D102}" type="slidenum">
              <a:rPr lang="es-ES" sz="1200">
                <a:solidFill>
                  <a:prstClr val="black"/>
                </a:solidFill>
              </a:rPr>
              <a:pPr eaLnBrk="1" hangingPunct="1"/>
              <a:t>90</a:t>
            </a:fld>
            <a:endParaRPr lang="es-ES" sz="1200"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D1A2B12-1BE4-4A47-A90A-C46F16B5BE2E}" type="slidenum">
              <a:rPr lang="es-ES" sz="1200">
                <a:solidFill>
                  <a:prstClr val="black"/>
                </a:solidFill>
              </a:rPr>
              <a:pPr eaLnBrk="1" hangingPunct="1"/>
              <a:t>91</a:t>
            </a:fld>
            <a:endParaRPr lang="es-ES" sz="1200"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1C7577-7012-46B2-B784-21E9CB615D6A}" type="slidenum">
              <a:rPr lang="es-ES" sz="1200">
                <a:solidFill>
                  <a:prstClr val="black"/>
                </a:solidFill>
              </a:rPr>
              <a:pPr eaLnBrk="1" hangingPunct="1"/>
              <a:t>92</a:t>
            </a:fld>
            <a:endParaRPr lang="es-ES" sz="1200"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Ephrusy</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AAAFC6-4156-46D7-8ADE-B17091C967EE}" type="slidenum">
              <a:rPr lang="es-ES" sz="1200">
                <a:solidFill>
                  <a:prstClr val="black"/>
                </a:solidFill>
              </a:rPr>
              <a:pPr eaLnBrk="1" hangingPunct="1"/>
              <a:t>93</a:t>
            </a:fld>
            <a:endParaRPr lang="es-ES" sz="1200"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9DAF56-433C-4DFA-AAF3-B7DEFD277FAC}" type="slidenum">
              <a:rPr lang="es-ES" sz="1200">
                <a:solidFill>
                  <a:prstClr val="black"/>
                </a:solidFill>
              </a:rPr>
              <a:pPr eaLnBrk="1" hangingPunct="1"/>
              <a:t>95</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Maria Serena</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0F49D4-E5C2-471A-8C6E-F3F47858301A}" type="slidenum">
              <a:rPr lang="es-ES" sz="1200">
                <a:solidFill>
                  <a:prstClr val="black"/>
                </a:solidFill>
              </a:rPr>
              <a:pPr eaLnBrk="1" hangingPunct="1"/>
              <a:t>96</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Maria Serena</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4FA975-BB7C-4B18-A164-FF38CDFDD613}" type="slidenum">
              <a:rPr lang="es-ES" sz="1200">
                <a:solidFill>
                  <a:prstClr val="black"/>
                </a:solidFill>
              </a:rPr>
              <a:pPr eaLnBrk="1" hangingPunct="1"/>
              <a:t>97</a:t>
            </a:fld>
            <a:endParaRPr 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Maria Serena</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3279E4-33DA-419A-BD87-0E51A1031F09}" type="slidenum">
              <a:rPr lang="es-ES" sz="1200">
                <a:solidFill>
                  <a:prstClr val="black"/>
                </a:solidFill>
              </a:rPr>
              <a:pPr eaLnBrk="1" hangingPunct="1"/>
              <a:t>98</a:t>
            </a:fld>
            <a:endParaRPr lang="es-ES"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Maria Serena</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Cycas</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80F7F3D-0116-4E44-9A2F-373F733B5D99}" type="slidenum">
              <a:rPr lang="es-ES" sz="1200">
                <a:solidFill>
                  <a:prstClr val="black"/>
                </a:solidFill>
              </a:rPr>
              <a:pPr eaLnBrk="1" hangingPunct="1"/>
              <a:t>99</a:t>
            </a:fld>
            <a:endParaRPr lang="es-ES" sz="1200"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Dracaena drago y Phoenix</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F5382EC-9936-44ED-A561-76DD3C63C6D4}" type="slidenum">
              <a:rPr lang="es-ES" sz="1200">
                <a:solidFill>
                  <a:prstClr val="black"/>
                </a:solidFill>
              </a:rPr>
              <a:pPr eaLnBrk="1" hangingPunct="1"/>
              <a:t>100</a:t>
            </a:fld>
            <a:endParaRPr lang="es-ES" sz="1200"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30680A-2536-4C85-91D7-DD15249A97F1}" type="slidenum">
              <a:rPr lang="es-ES" sz="1200">
                <a:solidFill>
                  <a:prstClr val="black"/>
                </a:solidFill>
              </a:rPr>
              <a:pPr eaLnBrk="1" hangingPunct="1"/>
              <a:t>104</a:t>
            </a:fld>
            <a:endParaRPr 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6ADD08F-009D-4A83-A006-1C25110F9BF9}" type="slidenum">
              <a:rPr lang="es-ES" sz="1200">
                <a:solidFill>
                  <a:prstClr val="black"/>
                </a:solidFill>
              </a:rPr>
              <a:pPr eaLnBrk="1" hangingPunct="1"/>
              <a:t>105</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09FCAA-8D63-400E-AE63-F1828A67884D}" type="slidenum">
              <a:rPr lang="es-ES" sz="1200">
                <a:solidFill>
                  <a:prstClr val="black"/>
                </a:solidFill>
              </a:rPr>
              <a:pPr eaLnBrk="1" hangingPunct="1"/>
              <a:t>106</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07E924-762B-4D5E-89F6-FF86917FB4B6}" type="slidenum">
              <a:rPr lang="es-ES" sz="1200">
                <a:solidFill>
                  <a:prstClr val="black"/>
                </a:solidFill>
              </a:rPr>
              <a:pPr eaLnBrk="1" hangingPunct="1"/>
              <a:t>107</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F4F19D9-EF16-4EAD-98AC-3F57F7200FBD}" type="slidenum">
              <a:rPr lang="es-ES" sz="1200">
                <a:solidFill>
                  <a:prstClr val="black"/>
                </a:solidFill>
              </a:rPr>
              <a:pPr eaLnBrk="1" hangingPunct="1"/>
              <a:t>108</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88C959-7F38-48E7-B432-B9113A3A31A3}" type="slidenum">
              <a:rPr lang="es-ES" sz="1200">
                <a:solidFill>
                  <a:prstClr val="black"/>
                </a:solidFill>
              </a:rPr>
              <a:pPr eaLnBrk="1" hangingPunct="1"/>
              <a:t>109</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E27504-8852-4C9B-8F6C-AC6FFB99834E}" type="slidenum">
              <a:rPr lang="es-ES" sz="1200">
                <a:solidFill>
                  <a:prstClr val="black"/>
                </a:solidFill>
              </a:rPr>
              <a:pPr eaLnBrk="1" hangingPunct="1"/>
              <a:t>110</a:t>
            </a:fld>
            <a:endParaRPr 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26DEB9-6E20-4EB2-A56E-34B7C045A1C1}" type="slidenum">
              <a:rPr lang="es-ES" sz="1200">
                <a:solidFill>
                  <a:prstClr val="black"/>
                </a:solidFill>
              </a:rPr>
              <a:pPr eaLnBrk="1" hangingPunct="1"/>
              <a:t>111</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Chateau de Villandry</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2567F03-849B-4826-B66A-0240D41E70EC}" type="slidenum">
              <a:rPr lang="es-ES" sz="1200">
                <a:solidFill>
                  <a:prstClr val="black"/>
                </a:solidFill>
              </a:rPr>
              <a:pPr eaLnBrk="1" hangingPunct="1"/>
              <a:t>112</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a:t>
            </a: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2933CBE-B499-41A4-A7B4-A843C720AB02}" type="slidenum">
              <a:rPr lang="es-ES" sz="1200">
                <a:solidFill>
                  <a:prstClr val="black"/>
                </a:solidFill>
              </a:rPr>
              <a:pPr eaLnBrk="1" hangingPunct="1"/>
              <a:t>113</a:t>
            </a:fld>
            <a:endParaRPr lang="es-ES" sz="1200"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a:ln/>
        </p:spPr>
      </p:sp>
      <p:sp>
        <p:nvSpPr>
          <p:cNvPr id="273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a:t>
            </a:r>
          </a:p>
        </p:txBody>
      </p:sp>
      <p:sp>
        <p:nvSpPr>
          <p:cNvPr id="273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A6FB59-465F-43A6-A364-3F5764850B02}" type="slidenum">
              <a:rPr lang="es-ES" sz="1200">
                <a:solidFill>
                  <a:prstClr val="black"/>
                </a:solidFill>
              </a:rPr>
              <a:pPr eaLnBrk="1" hangingPunct="1"/>
              <a:t>114</a:t>
            </a:fld>
            <a:endParaRPr lang="es-ES" sz="1200"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a:ln/>
        </p:spPr>
      </p:sp>
      <p:sp>
        <p:nvSpPr>
          <p:cNvPr id="274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a:t>
            </a:r>
          </a:p>
        </p:txBody>
      </p:sp>
      <p:sp>
        <p:nvSpPr>
          <p:cNvPr id="274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A24A87-AF16-4BB8-B067-91242087829C}" type="slidenum">
              <a:rPr lang="es-ES" sz="1200">
                <a:solidFill>
                  <a:prstClr val="black"/>
                </a:solidFill>
              </a:rPr>
              <a:pPr eaLnBrk="1" hangingPunct="1"/>
              <a:t>115</a:t>
            </a:fld>
            <a:endParaRPr lang="es-ES" sz="1200"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0271DA-CB9A-46D6-8FD1-236346BE7632}" type="slidenum">
              <a:rPr lang="es-ES" sz="1200">
                <a:solidFill>
                  <a:prstClr val="black"/>
                </a:solidFill>
              </a:rPr>
              <a:pPr eaLnBrk="1" hangingPunct="1"/>
              <a:t>117</a:t>
            </a:fld>
            <a:endParaRPr lang="es-ES" sz="1200"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Villandry.-Jardins de l´Amour</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E649B54-D095-4A69-8562-E6360D3643EE}" type="slidenum">
              <a:rPr lang="es-ES" sz="1200">
                <a:solidFill>
                  <a:prstClr val="black"/>
                </a:solidFill>
              </a:rPr>
              <a:pPr eaLnBrk="1" hangingPunct="1"/>
              <a:t>118</a:t>
            </a:fld>
            <a:endParaRPr lang="es-ES" sz="1200"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Villandry.-Jardins de l´Amour</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97C4E7-7903-499B-9C81-DC50ADA83683}" type="slidenum">
              <a:rPr lang="es-ES" sz="1200">
                <a:solidFill>
                  <a:prstClr val="black"/>
                </a:solidFill>
              </a:rPr>
              <a:pPr eaLnBrk="1" hangingPunct="1"/>
              <a:t>120</a:t>
            </a:fld>
            <a:endParaRPr lang="es-ES" sz="1200"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369B77B-82AF-40AF-A89D-D321F45B2AB3}" type="slidenum">
              <a:rPr lang="es-ES" sz="1200">
                <a:solidFill>
                  <a:prstClr val="black"/>
                </a:solidFill>
              </a:rPr>
              <a:pPr eaLnBrk="1" hangingPunct="1"/>
              <a:t>124</a:t>
            </a:fld>
            <a:endParaRPr 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Fontainebleau</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A185BB-BAD9-4C61-8804-1A893EEC0884}" type="slidenum">
              <a:rPr lang="es-ES" sz="1200">
                <a:solidFill>
                  <a:prstClr val="black"/>
                </a:solidFill>
              </a:rPr>
              <a:pPr eaLnBrk="1" hangingPunct="1"/>
              <a:t>125</a:t>
            </a:fld>
            <a:endParaRPr lang="es-ES" sz="1200"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Fontainebleau</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A37D4E7-A63D-49A7-80CB-796375A5B6C0}" type="slidenum">
              <a:rPr lang="es-ES" sz="1200">
                <a:solidFill>
                  <a:prstClr val="black"/>
                </a:solidFill>
              </a:rPr>
              <a:pPr eaLnBrk="1" hangingPunct="1"/>
              <a:t>126</a:t>
            </a:fld>
            <a:endParaRPr lang="es-ES" sz="1200"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Fontainebleau</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18C0F2-34C6-4667-8608-54229816842F}" type="slidenum">
              <a:rPr lang="es-ES" sz="1200">
                <a:solidFill>
                  <a:prstClr val="black"/>
                </a:solidFill>
              </a:rPr>
              <a:pPr eaLnBrk="1" hangingPunct="1"/>
              <a:t>127</a:t>
            </a:fld>
            <a:endParaRPr lang="es-ES" sz="1200"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Fontainebleau</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244DB93-E8B7-4794-91F8-941C1F5CCA42}" type="slidenum">
              <a:rPr lang="es-ES" sz="1200">
                <a:solidFill>
                  <a:prstClr val="black"/>
                </a:solidFill>
              </a:rPr>
              <a:pPr eaLnBrk="1" hangingPunct="1"/>
              <a:t>128</a:t>
            </a:fld>
            <a:endParaRPr lang="es-ES" sz="1200"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Fontainebleau</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C502DF-9C88-43A6-92A2-B666439041AC}" type="slidenum">
              <a:rPr lang="es-ES" sz="1200">
                <a:solidFill>
                  <a:prstClr val="black"/>
                </a:solidFill>
              </a:rPr>
              <a:pPr eaLnBrk="1" hangingPunct="1"/>
              <a:t>129</a:t>
            </a:fld>
            <a:endParaRPr 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Fontainebleau</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a:ln/>
        </p:spPr>
      </p:sp>
      <p:sp>
        <p:nvSpPr>
          <p:cNvPr id="284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Fontainebleau</a:t>
            </a:r>
          </a:p>
        </p:txBody>
      </p:sp>
      <p:sp>
        <p:nvSpPr>
          <p:cNvPr id="284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AFF21F-BD3B-49F6-8887-099CBA03AF03}" type="slidenum">
              <a:rPr lang="es-ES" sz="1200">
                <a:solidFill>
                  <a:prstClr val="black"/>
                </a:solidFill>
              </a:rPr>
              <a:pPr eaLnBrk="1" hangingPunct="1"/>
              <a:t>130</a:t>
            </a:fld>
            <a:endParaRPr lang="es-ES" sz="1200"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a:ln/>
        </p:spPr>
      </p:sp>
      <p:sp>
        <p:nvSpPr>
          <p:cNvPr id="285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Fontainebleau</a:t>
            </a:r>
          </a:p>
        </p:txBody>
      </p:sp>
      <p:sp>
        <p:nvSpPr>
          <p:cNvPr id="285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DCD06E-30A9-4970-865E-01FCAFC42F97}" type="slidenum">
              <a:rPr lang="es-ES" sz="1200">
                <a:solidFill>
                  <a:prstClr val="black"/>
                </a:solidFill>
              </a:rPr>
              <a:pPr eaLnBrk="1" hangingPunct="1"/>
              <a:t>131</a:t>
            </a:fld>
            <a:endParaRPr lang="es-ES" sz="1200"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a:ln/>
        </p:spPr>
      </p:sp>
      <p:sp>
        <p:nvSpPr>
          <p:cNvPr id="286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fontainebleau</a:t>
            </a:r>
          </a:p>
        </p:txBody>
      </p:sp>
      <p:sp>
        <p:nvSpPr>
          <p:cNvPr id="286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EF2B19-1AEF-4F06-AC56-169419A8D709}" type="slidenum">
              <a:rPr lang="es-ES" sz="1200">
                <a:solidFill>
                  <a:prstClr val="black"/>
                </a:solidFill>
              </a:rPr>
              <a:pPr eaLnBrk="1" hangingPunct="1"/>
              <a:t>132</a:t>
            </a:fld>
            <a:endParaRPr lang="es-ES" sz="1200"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a:ln/>
        </p:spPr>
      </p:sp>
      <p:sp>
        <p:nvSpPr>
          <p:cNvPr id="287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Fontainebleau</a:t>
            </a:r>
          </a:p>
        </p:txBody>
      </p:sp>
      <p:sp>
        <p:nvSpPr>
          <p:cNvPr id="287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1138FD-A77E-4519-8DDE-DB614DAAF1C6}" type="slidenum">
              <a:rPr lang="es-ES" sz="1200">
                <a:solidFill>
                  <a:prstClr val="black"/>
                </a:solidFill>
              </a:rPr>
              <a:pPr eaLnBrk="1" hangingPunct="1"/>
              <a:t>134</a:t>
            </a:fld>
            <a:endParaRPr lang="es-ES" sz="1200"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a:ln/>
        </p:spPr>
      </p:sp>
      <p:sp>
        <p:nvSpPr>
          <p:cNvPr id="288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Fontainebleau</a:t>
            </a:r>
          </a:p>
        </p:txBody>
      </p:sp>
      <p:sp>
        <p:nvSpPr>
          <p:cNvPr id="288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237627-FAFE-46F0-8D83-51491C1B51C2}" type="slidenum">
              <a:rPr lang="es-ES" sz="1200">
                <a:solidFill>
                  <a:prstClr val="black"/>
                </a:solidFill>
              </a:rPr>
              <a:pPr eaLnBrk="1" hangingPunct="1"/>
              <a:t>135</a:t>
            </a:fld>
            <a:endParaRPr lang="es-ES" sz="1200"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a:ln/>
        </p:spPr>
      </p:sp>
      <p:sp>
        <p:nvSpPr>
          <p:cNvPr id="289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Fontainebleau.-Fuente de Diana</a:t>
            </a:r>
          </a:p>
        </p:txBody>
      </p:sp>
      <p:sp>
        <p:nvSpPr>
          <p:cNvPr id="289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D924FA-C323-4468-9A3D-C7FAEEDC12FE}" type="slidenum">
              <a:rPr lang="es-ES" sz="1200">
                <a:solidFill>
                  <a:prstClr val="black"/>
                </a:solidFill>
              </a:rPr>
              <a:pPr eaLnBrk="1" hangingPunct="1"/>
              <a:t>136</a:t>
            </a:fld>
            <a:endParaRPr lang="es-ES" sz="1200"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70DF8A-651A-4E2C-81C6-FC85F9830EE9}" type="slidenum">
              <a:rPr lang="es-ES" sz="1200">
                <a:solidFill>
                  <a:prstClr val="black"/>
                </a:solidFill>
              </a:rPr>
              <a:pPr eaLnBrk="1" hangingPunct="1"/>
              <a:t>139</a:t>
            </a:fld>
            <a:endParaRPr lang="es-ES" sz="1200" dirty="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2FF2AF-018E-4ACE-BD82-AF7C1E490BF1}" type="slidenum">
              <a:rPr lang="es-ES" sz="1200">
                <a:solidFill>
                  <a:prstClr val="black"/>
                </a:solidFill>
              </a:rPr>
              <a:pPr eaLnBrk="1" hangingPunct="1"/>
              <a:t>140</a:t>
            </a:fld>
            <a:endParaRPr lang="es-ES" sz="1200" dirty="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86D2CC-D5D0-4228-9D54-C581D404340D}" type="slidenum">
              <a:rPr lang="es-ES" sz="1200">
                <a:solidFill>
                  <a:prstClr val="black"/>
                </a:solidFill>
              </a:rPr>
              <a:pPr eaLnBrk="1" hangingPunct="1"/>
              <a:t>141</a:t>
            </a:fld>
            <a:endParaRPr lang="es-ES" sz="1200" dirty="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A33DC0-2AFA-4753-B279-6436F9986063}" type="slidenum">
              <a:rPr lang="es-ES" sz="1200">
                <a:solidFill>
                  <a:prstClr val="black"/>
                </a:solidFill>
              </a:rPr>
              <a:pPr eaLnBrk="1" hangingPunct="1"/>
              <a:t>142</a:t>
            </a:fld>
            <a:endParaRPr lang="es-ES" sz="1200" dirty="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0FC00B-4466-46E2-88B2-FE05684B9F3C}" type="slidenum">
              <a:rPr lang="es-ES" sz="1200">
                <a:solidFill>
                  <a:prstClr val="black"/>
                </a:solidFill>
              </a:rPr>
              <a:pPr eaLnBrk="1" hangingPunct="1"/>
              <a:t>143</a:t>
            </a:fld>
            <a:endParaRPr lang="es-ES" sz="1200" dirty="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0E2B9DC-ED04-42CB-A5BA-778C96950FD6}" type="slidenum">
              <a:rPr lang="es-ES" sz="1200">
                <a:solidFill>
                  <a:prstClr val="black"/>
                </a:solidFill>
              </a:rPr>
              <a:pPr eaLnBrk="1" hangingPunct="1"/>
              <a:t>144</a:t>
            </a:fld>
            <a:endParaRPr lang="es-ES" sz="1200" dirty="0">
              <a:solidFill>
                <a:prstClr val="black"/>
              </a:solidFill>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D2EAEC-C012-4A65-A7C4-493F6780C63F}" type="slidenum">
              <a:rPr lang="es-ES" sz="1200">
                <a:solidFill>
                  <a:prstClr val="black"/>
                </a:solidFill>
              </a:rPr>
              <a:pPr eaLnBrk="1" hangingPunct="1"/>
              <a:t>145</a:t>
            </a:fld>
            <a:endParaRPr lang="es-ES" sz="1200" dirty="0">
              <a:solidFill>
                <a:prstClr val="black"/>
              </a:solidFill>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6A5252-129E-4FD5-B50C-8176794DB48A}" type="slidenum">
              <a:rPr lang="es-ES" sz="1200">
                <a:solidFill>
                  <a:prstClr val="black"/>
                </a:solidFill>
              </a:rPr>
              <a:pPr eaLnBrk="1" hangingPunct="1"/>
              <a:t>146</a:t>
            </a:fld>
            <a:endParaRPr lang="es-ES" sz="1200" dirty="0">
              <a:solidFill>
                <a:prstClr val="black"/>
              </a:solidFill>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2E4F2A2-18B9-4DBE-B91D-51EBEA0FDF88}" type="slidenum">
              <a:rPr lang="es-ES" sz="1200">
                <a:solidFill>
                  <a:prstClr val="black"/>
                </a:solidFill>
              </a:rPr>
              <a:pPr eaLnBrk="1" hangingPunct="1"/>
              <a:t>147</a:t>
            </a:fld>
            <a:endParaRPr lang="es-ES" sz="1200" dirty="0">
              <a:solidFill>
                <a:prstClr val="black"/>
              </a:solidFill>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5EC5F3-B221-4B99-9685-81E3D03F6E5B}" type="slidenum">
              <a:rPr lang="es-ES" sz="1200">
                <a:solidFill>
                  <a:prstClr val="black"/>
                </a:solidFill>
              </a:rPr>
              <a:pPr eaLnBrk="1" hangingPunct="1"/>
              <a:t>148</a:t>
            </a:fld>
            <a:endParaRPr lang="es-ES" sz="1200" dirty="0">
              <a:solidFill>
                <a:prstClr val="black"/>
              </a:solidFill>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e Marqueyssac</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C83114-22B3-47C7-89DC-CF66C595E8C1}" type="slidenum">
              <a:rPr lang="es-ES" sz="1200">
                <a:solidFill>
                  <a:prstClr val="black"/>
                </a:solidFill>
              </a:rPr>
              <a:pPr eaLnBrk="1" hangingPunct="1"/>
              <a:t>149</a:t>
            </a:fld>
            <a:endParaRPr lang="es-ES" sz="1200" dirty="0">
              <a:solidFill>
                <a:prstClr val="black"/>
              </a:solidFill>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Marqueyssac</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potager%2Bdes%2Bprinces%2Bwikipedia%26hl%3Des%26biw%3D1280%26bih%3D666%26prmd%3Divns&amp;rurl=translate.google.es&amp;sl=fr&amp;u=http://fr.wikipedia.org/wiki/1793&amp;usg=ALkJrhiA52QtDulkSxnqYmsRygxppjmfOQ"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upload.wikimedia.org/wikipedia/commons/0/02/Versailles_Potager_du_Roi1.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commons/3/32/Versailles_Potager_du_Roi2.jp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hyperlink" Target="http://upload.wikimedia.org/wikipedia/commons/b/b2/Versailles_Potager_du_Roi4.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upload.wikimedia.org/wikipedia/commons/b/b8/884_VER9010.JPG"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72.xml.rels><?xml version="1.0" encoding="UTF-8" standalone="yes"?>
<Relationships xmlns="http://schemas.openxmlformats.org/package/2006/relationships"><Relationship Id="rId3" Type="http://schemas.openxmlformats.org/officeDocument/2006/relationships/hyperlink" Target="http://upload.wikimedia.org/wikipedia/commons/9/9a/Villa_Ephrussi_de_Rothschild_03.jpg"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3" Type="http://schemas.openxmlformats.org/officeDocument/2006/relationships/hyperlink" Target="http://upload.wikimedia.org/wikipedia/commons/5/5d/Villa_Ephrussi_de_Rothschild_16.jpg"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4.xml.rels><?xml version="1.0" encoding="UTF-8" standalone="yes"?>
<Relationships xmlns="http://schemas.openxmlformats.org/package/2006/relationships"><Relationship Id="rId3" Type="http://schemas.openxmlformats.org/officeDocument/2006/relationships/hyperlink" Target="http://upload.wikimedia.org/wikipedia/commons/7/7e/Villa_Ephrussi_de_Rothschild_2.jpg"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99.xml.rels><?xml version="1.0" encoding="UTF-8" standalone="yes"?>
<Relationships xmlns="http://schemas.openxmlformats.org/package/2006/relationships"><Relationship Id="rId3" Type="http://schemas.openxmlformats.org/officeDocument/2006/relationships/hyperlink" Target="http://upload.wikimedia.org/wikipedia/commons/5/59/Menton_-_Villa_Serena_05.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00.xml.rels><?xml version="1.0" encoding="UTF-8" standalone="yes"?>
<Relationships xmlns="http://schemas.openxmlformats.org/package/2006/relationships"><Relationship Id="rId3" Type="http://schemas.openxmlformats.org/officeDocument/2006/relationships/hyperlink" Target="http://upload.wikimedia.org/wikipedia/commons/d/da/Menton_-_Villa_Serena_03.jp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hyperlink" Target="http://upload.wikimedia.org/wikipedia/commons/3/3a/Menton_-_Villa_Serena_02.jpg" TargetMode="External"/><Relationship Id="rId4" Type="http://schemas.openxmlformats.org/officeDocument/2006/relationships/image" Target="../media/image89.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90456" cy="2016224"/>
          </a:xfrm>
        </p:spPr>
        <p:txBody>
          <a:bodyPr>
            <a:noAutofit/>
          </a:bodyPr>
          <a:lstStyle/>
          <a:p>
            <a:r>
              <a:rPr lang="es-ES" sz="3200" dirty="0"/>
              <a:t>EUROPA.-LA VUELTA AL MUNDO EN 885 JARDINES.-</a:t>
            </a:r>
            <a:br>
              <a:rPr lang="es-ES" sz="3200" dirty="0"/>
            </a:br>
            <a:r>
              <a:rPr lang="es-ES" sz="3200" dirty="0"/>
              <a:t>JARDINES REMARCABLES DE FRANCIA.-A</a:t>
            </a:r>
          </a:p>
        </p:txBody>
      </p:sp>
      <p:sp>
        <p:nvSpPr>
          <p:cNvPr id="3" name="2 Subtítulo"/>
          <p:cNvSpPr>
            <a:spLocks noGrp="1"/>
          </p:cNvSpPr>
          <p:nvPr>
            <p:ph type="subTitle" idx="1"/>
          </p:nvPr>
        </p:nvSpPr>
        <p:spPr>
          <a:xfrm>
            <a:off x="2627785" y="4653136"/>
            <a:ext cx="4824536" cy="1371600"/>
          </a:xfrm>
        </p:spPr>
        <p:txBody>
          <a:bodyPr>
            <a:normAutofit/>
          </a:bodyPr>
          <a:lstStyle/>
          <a:p>
            <a:r>
              <a:rPr lang="es-ES" dirty="0"/>
              <a:t>Seleccion de textos y fotografias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Abaye de Royaumont</a:t>
            </a:r>
          </a:p>
        </p:txBody>
      </p:sp>
      <p:sp>
        <p:nvSpPr>
          <p:cNvPr id="7171" name="2 Marcador de contenido"/>
          <p:cNvSpPr>
            <a:spLocks noGrp="1"/>
          </p:cNvSpPr>
          <p:nvPr>
            <p:ph sz="quarter" idx="1"/>
          </p:nvPr>
        </p:nvSpPr>
        <p:spPr/>
        <p:txBody>
          <a:bodyPr/>
          <a:lstStyle/>
          <a:p>
            <a:pPr eaLnBrk="1" hangingPunct="1"/>
            <a:r>
              <a:rPr lang="es-ES" sz="2400" dirty="0"/>
              <a:t>La </a:t>
            </a:r>
            <a:r>
              <a:rPr lang="es-ES" sz="2400" b="1" dirty="0"/>
              <a:t>Abadía</a:t>
            </a:r>
            <a:r>
              <a:rPr lang="es-ES" sz="2400" dirty="0"/>
              <a:t>  </a:t>
            </a:r>
            <a:r>
              <a:rPr lang="es-ES" sz="2400" b="1" dirty="0"/>
              <a:t>de Royaumont</a:t>
            </a:r>
            <a:r>
              <a:rPr lang="es-ES" sz="2400" dirty="0"/>
              <a:t> (ahora abandonada),esta ubicada en la aldea de Bailey en Asnières-sur-Oise en Val-d'Oise , a unos cincuenta kilómetros al norte de París .</a:t>
            </a:r>
          </a:p>
          <a:p>
            <a:pPr eaLnBrk="1" hangingPunct="1"/>
            <a:r>
              <a:rPr lang="es-ES" sz="2400" dirty="0"/>
              <a:t>Es la abadia cisterciense más grande de la  Ile-de-France , construida entre 1228 y 1235 bajo los auspicios de Luis IX.</a:t>
            </a:r>
          </a:p>
          <a:p>
            <a:pPr eaLnBrk="1" hangingPunct="1"/>
            <a:r>
              <a:rPr lang="es-ES" sz="2400" dirty="0"/>
              <a:t> El primero es el jardín del claustro, cuya restauración acaba de ser terminada, y que ha reencontrado sus setos de boj, de grandes tejos y sus cipreses de origen. </a:t>
            </a:r>
          </a:p>
          <a:p>
            <a:pPr eaLnBrk="1" hangingPunct="1"/>
            <a:endParaRPr lang="es-ES" sz="2400" dirty="0"/>
          </a:p>
        </p:txBody>
      </p:sp>
    </p:spTree>
    <p:extLst>
      <p:ext uri="{BB962C8B-B14F-4D97-AF65-F5344CB8AC3E}">
        <p14:creationId xmlns:p14="http://schemas.microsoft.com/office/powerpoint/2010/main" val="2506622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13984" cy="5399087"/>
          </a:xfrm>
        </p:spPr>
        <p:txBody>
          <a:bodyPr>
            <a:normAutofit lnSpcReduction="10000"/>
          </a:bodyPr>
          <a:lstStyle/>
          <a:p>
            <a:pPr eaLnBrk="1" hangingPunct="1"/>
            <a:r>
              <a:rPr lang="es-ES" sz="2400" dirty="0"/>
              <a:t>Fue diseñado en 1912 en el estilo de los jardines compartimentados del Renacimiento por un gran admirador de Le Nôtre.</a:t>
            </a:r>
          </a:p>
          <a:p>
            <a:pPr eaLnBrk="1" hangingPunct="1"/>
            <a:r>
              <a:rPr lang="es-ES" sz="2400" dirty="0"/>
              <a:t>El segundo jardín, el llamado de los Nueve cuadrados, ha sido creado en 2004 por dos paisajistas de talento sobre 1000 m2. Acoge hoy su tercera colección de vegetales en torno al tema de la magia. </a:t>
            </a:r>
          </a:p>
          <a:p>
            <a:pPr eaLnBrk="1" hangingPunct="1"/>
            <a:r>
              <a:rPr lang="es-ES" sz="2400" dirty="0"/>
              <a:t>Ahí encontramos las plantas del amor (achicoria salvaje, hyoscyamus, violeta olorosa), plantas asociadas a la magia blanca (angélica silvestre) o la magia negra (mandrágora), plantas llamadas “hipócritas” (cáñamo, muguete de mayo) que al paso de las temporadas darán colores variados al lugar.</a:t>
            </a:r>
          </a:p>
        </p:txBody>
      </p:sp>
    </p:spTree>
    <p:extLst>
      <p:ext uri="{BB962C8B-B14F-4D97-AF65-F5344CB8AC3E}">
        <p14:creationId xmlns:p14="http://schemas.microsoft.com/office/powerpoint/2010/main" val="1149560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gardenvisit.com/assets/madge/abbaye_royaumont_cloisters/600x/abbaye_royaumont_cloisters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399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lh6.ggpht.com/_pQgJ7tqpO_I/R3WLz5GSj-E/AAAAAAAAB9w/sFsGv9yTicM/MBBAbbayeDeRoyaumo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63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atic.panoramio.com/photos/original/53193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32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C:\Documents and Settings\JOSE ELIAS\Escritorio\Jardins remarcables\Abbaye_de_Royaumont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212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all-free-photos.com/images/panoramiques-2/PA0285-h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597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museesparisiens.files.wordpress.com/2011/02/sam_220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508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457200" y="274638"/>
            <a:ext cx="7467600" cy="850106"/>
          </a:xfrm>
        </p:spPr>
        <p:txBody>
          <a:bodyPr/>
          <a:lstStyle/>
          <a:p>
            <a:pPr eaLnBrk="1" hangingPunct="1"/>
            <a:r>
              <a:rPr lang="es-ES" dirty="0"/>
              <a:t>Potager des Princes</a:t>
            </a:r>
          </a:p>
        </p:txBody>
      </p:sp>
      <p:sp>
        <p:nvSpPr>
          <p:cNvPr id="15363" name="2 Marcador de contenido"/>
          <p:cNvSpPr>
            <a:spLocks noGrp="1"/>
          </p:cNvSpPr>
          <p:nvPr>
            <p:ph sz="quarter" idx="1"/>
          </p:nvPr>
        </p:nvSpPr>
        <p:spPr>
          <a:xfrm>
            <a:off x="914400" y="1447800"/>
            <a:ext cx="7041976" cy="4718050"/>
          </a:xfrm>
        </p:spPr>
        <p:txBody>
          <a:bodyPr>
            <a:normAutofit lnSpcReduction="10000"/>
          </a:bodyPr>
          <a:lstStyle/>
          <a:p>
            <a:pPr eaLnBrk="1" hangingPunct="1"/>
            <a:r>
              <a:rPr lang="es-ES" sz="2400" dirty="0"/>
              <a:t>Le </a:t>
            </a:r>
            <a:r>
              <a:rPr lang="es-ES" sz="2400" b="1" dirty="0"/>
              <a:t>Potager des Princes,</a:t>
            </a:r>
            <a:r>
              <a:rPr lang="es-ES" sz="2400" dirty="0"/>
              <a:t> o Parque de los faisanes es un parque situado en Chantilly . </a:t>
            </a:r>
          </a:p>
          <a:p>
            <a:pPr eaLnBrk="1" hangingPunct="1"/>
            <a:r>
              <a:rPr lang="es-ES" sz="2400" dirty="0"/>
              <a:t>Está registrado como monumento histórico desde 1975 .</a:t>
            </a:r>
          </a:p>
          <a:p>
            <a:pPr eaLnBrk="1" hangingPunct="1"/>
            <a:r>
              <a:rPr lang="es-ES" sz="2400" dirty="0"/>
              <a:t>En 1682 , el Conde Gran construyó un huerto en los jardines del Castillo de Chantilly , y pide a Andre Le Notre para diseñar el jardín.</a:t>
            </a:r>
          </a:p>
          <a:p>
            <a:pPr eaLnBrk="1" hangingPunct="1"/>
            <a:r>
              <a:rPr lang="es-ES" sz="2400" dirty="0"/>
              <a:t>Este marca la ubicación de su huella de un equilibrio entre las perspectivas, las piscinas y terrazas. </a:t>
            </a:r>
          </a:p>
          <a:p>
            <a:pPr eaLnBrk="1" hangingPunct="1"/>
            <a:r>
              <a:rPr lang="es-ES" sz="2400" dirty="0"/>
              <a:t>. En </a:t>
            </a:r>
            <a:r>
              <a:rPr lang="es-ES" sz="2400" dirty="0">
                <a:hlinkClick r:id="rId2" tooltip="1793"/>
              </a:rPr>
              <a:t>1793</a:t>
            </a:r>
            <a:r>
              <a:rPr lang="es-ES" sz="2400" dirty="0"/>
              <a:t> , el huerto se vende como propiedad nacional y luego  durante 160 años fue de propiedad de la familia Chapard. </a:t>
            </a:r>
          </a:p>
          <a:p>
            <a:pPr eaLnBrk="1" hangingPunct="1"/>
            <a:endParaRPr lang="es-ES" dirty="0"/>
          </a:p>
        </p:txBody>
      </p:sp>
    </p:spTree>
    <p:extLst>
      <p:ext uri="{BB962C8B-B14F-4D97-AF65-F5344CB8AC3E}">
        <p14:creationId xmlns:p14="http://schemas.microsoft.com/office/powerpoint/2010/main" val="1232958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sz="2400" dirty="0"/>
              <a:t>A finales de siglo </a:t>
            </a:r>
            <a:r>
              <a:rPr lang="es-ES" sz="2400" baseline="30000" dirty="0"/>
              <a:t>XIX</a:t>
            </a:r>
            <a:r>
              <a:rPr lang="es-ES" sz="2400" dirty="0"/>
              <a:t> , se creó la primera clínica veterinaria equina que ha servido como modelo a la de Alfort.</a:t>
            </a:r>
          </a:p>
          <a:p>
            <a:pPr eaLnBrk="1" hangingPunct="1"/>
            <a:r>
              <a:rPr lang="es-ES" sz="2400" dirty="0"/>
              <a:t>A principios de la década de 1990 , un proyecto de planificación urbana para la construcción de 58 casas lucha por el barrio y la ciudad.</a:t>
            </a:r>
          </a:p>
          <a:p>
            <a:pPr eaLnBrk="1" hangingPunct="1"/>
            <a:r>
              <a:rPr lang="es-ES" sz="2400" dirty="0"/>
              <a:t> A través de múltiples búsquedas sobre los planes del siglo  XVIII y XVII, Yves Amado, asistida por el jardinero jefe, Serge Saje, restaura las perspectivas parque desaparecido con el tiempo, manteniendo su espíritu. </a:t>
            </a:r>
          </a:p>
          <a:p>
            <a:pPr eaLnBrk="1" hangingPunct="1"/>
            <a:r>
              <a:rPr lang="es-ES" sz="2400" dirty="0"/>
              <a:t>Ahora ofrece una nueva vocación "Faisán Park" apertura al público “El Potager de los Príncipes” </a:t>
            </a:r>
          </a:p>
          <a:p>
            <a:pPr eaLnBrk="1" hangingPunct="1"/>
            <a:r>
              <a:rPr lang="es-ES" sz="2400" b="1" dirty="0"/>
              <a:t>“ El jardín ha encontrado su alma</a:t>
            </a:r>
            <a:r>
              <a:rPr lang="es-ES" sz="2400" dirty="0"/>
              <a:t>",</a:t>
            </a:r>
          </a:p>
          <a:p>
            <a:pPr eaLnBrk="1" hangingPunct="1"/>
            <a:endParaRPr lang="es-ES" sz="2400" dirty="0"/>
          </a:p>
        </p:txBody>
      </p:sp>
    </p:spTree>
    <p:extLst>
      <p:ext uri="{BB962C8B-B14F-4D97-AF65-F5344CB8AC3E}">
        <p14:creationId xmlns:p14="http://schemas.microsoft.com/office/powerpoint/2010/main" val="3580726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2.bp.blogspot.com/_VC4BDvm11fM/S6oyIV3Up_I/AAAAAAAAAD4/E9EimUkOxgk/s1600/Chantilly+Le+Potager+des+Princ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1542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756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Documents and Settings\JOSE ELIAS\Escritorio\Jardins remarcables\Potager des Princes.-Chantl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836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1.bp.blogspot.com/_VC4BDvm11fM/S6oxCMxwUSI/AAAAAAAAADo/uJO81bxaM_c/s1600/b0450a49c230a78204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620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saphiresa.com/media/catalog/product/cache/1/image/5e06319eda06f020e43594a9c230972d/P/o/Potager-des-Princes2-chantil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80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tatic.panoramio.com/photos/original/245425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81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3.bp.blogspot.com/_VC4BDvm11fM/S6oxd7oPjnI/AAAAAAAAADw/eRbIc3jz5gE/s1600/IMG_74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795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http://www.saphiresa.com/media/catalog/product/cache/1/image/5e06319eda06f020e43594a9c230972d/P/o/Potager-des-Princes1-Chantil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252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pload.wikimedia.org/wikipedia/commons/5/58/Vueg%C3%A9n%C3%A9rale-PotagerdesPrinc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331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tatic.panoramio.com/photos/original/2561374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083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lh4.ggpht.com/_l5f-CVEXpWs/Rx4U9irzugI/AAAAAAAABHo/T4rHK50CAQ8/P81901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389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Jardins remarcables\PotagerPrinc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0"/>
            <a:ext cx="4419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C:\Documents and Settings\JOSE ELIAS\Escritorio\Jardins remarcables\PotagerPrinc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27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478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dirty="0"/>
              <a:t>Potager du Roi</a:t>
            </a:r>
          </a:p>
        </p:txBody>
      </p:sp>
      <p:sp>
        <p:nvSpPr>
          <p:cNvPr id="28675" name="2 Marcador de contenido"/>
          <p:cNvSpPr>
            <a:spLocks noGrp="1"/>
          </p:cNvSpPr>
          <p:nvPr>
            <p:ph sz="quarter" idx="1"/>
          </p:nvPr>
        </p:nvSpPr>
        <p:spPr/>
        <p:txBody>
          <a:bodyPr/>
          <a:lstStyle/>
          <a:p>
            <a:pPr eaLnBrk="1" hangingPunct="1"/>
            <a:r>
              <a:rPr lang="es-ES" sz="2400" b="1" dirty="0"/>
              <a:t>El</a:t>
            </a:r>
            <a:r>
              <a:rPr lang="es-ES" sz="2400" dirty="0"/>
              <a:t> huerto </a:t>
            </a:r>
            <a:r>
              <a:rPr lang="es-ES" sz="2400" b="1" dirty="0"/>
              <a:t>del rey</a:t>
            </a:r>
            <a:r>
              <a:rPr lang="es-ES" sz="2400" dirty="0"/>
              <a:t> es el jardín creado en 1683 en Versalles (el trabajo se extendió desde 1678 hasta 1683) para el rey Luis XIV por Jean-Baptiste de La Quintinie , entonces director del Real Jardín. </a:t>
            </a:r>
          </a:p>
          <a:p>
            <a:pPr eaLnBrk="1" hangingPunct="1"/>
            <a:r>
              <a:rPr lang="es-ES" sz="2400" dirty="0"/>
              <a:t>El jardín del Rey y el parque Balbi  están sujetos a clasificación como monumentos históricos por orden de 15 de marzo 1926.</a:t>
            </a:r>
          </a:p>
          <a:p>
            <a:pPr eaLnBrk="1" hangingPunct="1"/>
            <a:r>
              <a:rPr lang="fr-FR" sz="2400" dirty="0"/>
              <a:t>Este jardin se compone de dos partes: </a:t>
            </a:r>
          </a:p>
          <a:p>
            <a:pPr eaLnBrk="1" hangingPunct="1"/>
            <a:r>
              <a:rPr lang="fr-FR" sz="2400" dirty="0"/>
              <a:t>Una parte central dedicada al cultivo de hortalizas , la "gran plaza", un área de tres hectáreas.</a:t>
            </a:r>
            <a:endParaRPr lang="es-ES" sz="2400" dirty="0"/>
          </a:p>
        </p:txBody>
      </p:sp>
    </p:spTree>
    <p:extLst>
      <p:ext uri="{BB962C8B-B14F-4D97-AF65-F5344CB8AC3E}">
        <p14:creationId xmlns:p14="http://schemas.microsoft.com/office/powerpoint/2010/main" val="3583748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333375"/>
            <a:ext cx="7041976" cy="5686425"/>
          </a:xfrm>
        </p:spPr>
        <p:txBody>
          <a:bodyPr>
            <a:normAutofit fontScale="92500"/>
          </a:bodyPr>
          <a:lstStyle/>
          <a:p>
            <a:pPr eaLnBrk="1" hangingPunct="1"/>
            <a:r>
              <a:rPr lang="fr-FR" sz="2400" dirty="0"/>
              <a:t>Se divide en dieciséis plazas dispuestas alrededor de una gran piscina circular decorada con una fuente central, que sirve como reserva de agua de riego, y rodeado por cuatro terrazas levantadas que lo convierten en una especie de escena teatro. Las plazas están rodeadas de perales palissés contras-en espaldera</a:t>
            </a:r>
          </a:p>
          <a:p>
            <a:pPr eaLnBrk="1" hangingPunct="1"/>
            <a:r>
              <a:rPr lang="fr-FR" sz="2400" dirty="0"/>
              <a:t>A finales de siglo </a:t>
            </a:r>
            <a:r>
              <a:rPr lang="fr-FR" sz="2400" baseline="30000" dirty="0"/>
              <a:t>XVIII</a:t>
            </a:r>
            <a:r>
              <a:rPr lang="fr-FR" sz="2400" dirty="0"/>
              <a:t> , las terrazas del este y del oeste se convirtieron en las rampas para facilitar el movimiento de los carros. </a:t>
            </a:r>
          </a:p>
          <a:p>
            <a:pPr eaLnBrk="1" hangingPunct="1"/>
            <a:r>
              <a:rPr lang="fr-FR" sz="2400" dirty="0"/>
              <a:t>Repartidas por todo y cerrado por altos muros, una docena (veintinueve al origen) de los jardines, el hogar de los árboles frutales , de manzanos y perales, principalmente en espaldera parcialmente enrejados en las paredes.</a:t>
            </a:r>
          </a:p>
          <a:p>
            <a:pPr eaLnBrk="1" hangingPunct="1"/>
            <a:endParaRPr lang="fr-FR" sz="2400" dirty="0"/>
          </a:p>
        </p:txBody>
      </p:sp>
    </p:spTree>
    <p:extLst>
      <p:ext uri="{BB962C8B-B14F-4D97-AF65-F5344CB8AC3E}">
        <p14:creationId xmlns:p14="http://schemas.microsoft.com/office/powerpoint/2010/main" val="192116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76250"/>
            <a:ext cx="6969968" cy="5543550"/>
          </a:xfrm>
        </p:spPr>
        <p:txBody>
          <a:bodyPr/>
          <a:lstStyle/>
          <a:p>
            <a:pPr eaLnBrk="1" hangingPunct="1"/>
            <a:r>
              <a:rPr lang="fr-FR" sz="2400" dirty="0"/>
              <a:t>En 1785, seis paredes se han eliminado en la parte sur, muy húmedas y mal ventiladas, dejando sólo cinco jardines en lugar de once.</a:t>
            </a:r>
          </a:p>
          <a:p>
            <a:pPr eaLnBrk="1" hangingPunct="1"/>
            <a:r>
              <a:rPr lang="es-ES" sz="2400" dirty="0"/>
              <a:t>El jardín del rey, que tiene un huerto de unos 2.000 árboles frutales, año tras año produce alrededor de 50 toneladas de fruta y 20 toneladas de verduras, algunas de las cuales se venden en el hogar de la tienda. </a:t>
            </a:r>
          </a:p>
          <a:p>
            <a:pPr eaLnBrk="1" hangingPunct="1"/>
            <a:r>
              <a:rPr lang="es-ES" sz="2400" dirty="0"/>
              <a:t>El jardín del rey, está abierta al público desde un mil novecientos noventa y uno.</a:t>
            </a:r>
          </a:p>
          <a:p>
            <a:pPr eaLnBrk="1" hangingPunct="1"/>
            <a:endParaRPr lang="fr-FR" sz="2400" dirty="0"/>
          </a:p>
          <a:p>
            <a:pPr eaLnBrk="1" hangingPunct="1"/>
            <a:endParaRPr lang="fr-FR" sz="2400" dirty="0"/>
          </a:p>
          <a:p>
            <a:pPr eaLnBrk="1" hangingPunct="1"/>
            <a:endParaRPr lang="es-ES" dirty="0"/>
          </a:p>
          <a:p>
            <a:pPr eaLnBrk="1" hangingPunct="1"/>
            <a:endParaRPr lang="es-ES" dirty="0"/>
          </a:p>
        </p:txBody>
      </p:sp>
    </p:spTree>
    <p:extLst>
      <p:ext uri="{BB962C8B-B14F-4D97-AF65-F5344CB8AC3E}">
        <p14:creationId xmlns:p14="http://schemas.microsoft.com/office/powerpoint/2010/main" val="2274954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rchivo: Potager du Versalles Roi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827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otager_du_roi_Grand_Carre.-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0128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otager_du_roi_Flowerbeds.-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952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 Potager du Versalles Roi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043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rchivo: Potager du Versalles Roi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691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Jardins remarcables\Potager du Roi.-Versal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652588"/>
            <a:ext cx="15240000" cy="101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383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C:\Documents and Settings\JOSE ELIAS\Escritorio\Jardins remarcables\Versaille.-Potager du Ro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056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JOSE ELIAS\Escritorio\Jardins remarcables\Versailles Potager du Ro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325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JOSE ELIAS\Escritorio\Jardins remarcables\Versailles Potager du Ro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1417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JOSE ELIAS\Escritorio\Jardins remarcables\Versailles_Potager_du_Roi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567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JOSE ELIAS\Escritorio\Jardins remarcables\Potager du Roi.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95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ELIAS\Escritorio\Jardins remarcables\Potager_du_ro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87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a:xfrm>
            <a:off x="914400" y="274638"/>
            <a:ext cx="7772400" cy="777875"/>
          </a:xfrm>
        </p:spPr>
        <p:txBody>
          <a:bodyPr/>
          <a:lstStyle/>
          <a:p>
            <a:pPr eaLnBrk="1" hangingPunct="1"/>
            <a:r>
              <a:rPr lang="es-ES" dirty="0"/>
              <a:t>Serre de la Madone</a:t>
            </a:r>
          </a:p>
        </p:txBody>
      </p:sp>
      <p:sp>
        <p:nvSpPr>
          <p:cNvPr id="44035" name="2 Marcador de contenido"/>
          <p:cNvSpPr>
            <a:spLocks noGrp="1"/>
          </p:cNvSpPr>
          <p:nvPr>
            <p:ph sz="quarter" idx="1"/>
          </p:nvPr>
        </p:nvSpPr>
        <p:spPr>
          <a:xfrm>
            <a:off x="914400" y="1125538"/>
            <a:ext cx="6969968" cy="5399806"/>
          </a:xfrm>
        </p:spPr>
        <p:txBody>
          <a:bodyPr>
            <a:normAutofit fontScale="92500"/>
          </a:bodyPr>
          <a:lstStyle/>
          <a:p>
            <a:pPr eaLnBrk="1" hangingPunct="1"/>
            <a:r>
              <a:rPr lang="es-ES" sz="2400" dirty="0"/>
              <a:t>El </a:t>
            </a:r>
            <a:r>
              <a:rPr lang="es-ES" sz="2400" b="1" dirty="0"/>
              <a:t>Jardín Serre de la Madone</a:t>
            </a:r>
            <a:r>
              <a:rPr lang="es-ES" sz="2400" dirty="0"/>
              <a:t> (6 hectáreas), a menudo conocido simplemente como la </a:t>
            </a:r>
            <a:r>
              <a:rPr lang="es-ES" sz="2400" b="1" dirty="0"/>
              <a:t>Serre de la Madone</a:t>
            </a:r>
            <a:r>
              <a:rPr lang="es-ES" sz="2400" dirty="0"/>
              <a:t> (Cerro de la Virgen), es un jardín destaca por su diseño y plantaciones raras.</a:t>
            </a:r>
          </a:p>
          <a:p>
            <a:pPr eaLnBrk="1" hangingPunct="1"/>
            <a:r>
              <a:rPr lang="es-ES" sz="2400" dirty="0"/>
              <a:t> Se encuentra a 74, Route de Gorbio, Menton , Alpes-Maritimes , Provenza-Alpes-Côte d'Azur.. , Francia.</a:t>
            </a:r>
          </a:p>
          <a:p>
            <a:pPr eaLnBrk="1" hangingPunct="1"/>
            <a:r>
              <a:rPr lang="es-ES" sz="2400" dirty="0"/>
              <a:t>El jardín fue creado en 1924-1939 por Lawrence Johnston , creador del célebre Jardín Hidcote Manor (1907), en una colina en el Valle Gorbio con casa de campo a los que Johnston agregó dos alas grandes.. Johnston viajó por el mundo recolectando plantas, y Serre de la Madone ofrece un sitio excelente para las plantas de las regiones subtropicales.</a:t>
            </a:r>
          </a:p>
        </p:txBody>
      </p:sp>
    </p:spTree>
    <p:extLst>
      <p:ext uri="{BB962C8B-B14F-4D97-AF65-F5344CB8AC3E}">
        <p14:creationId xmlns:p14="http://schemas.microsoft.com/office/powerpoint/2010/main" val="2368906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erre de la Madon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75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erre de la Madone.-Bassin 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562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Serre de la Madone.-Plant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220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Jardins remarcables\Serre de la Mad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857250"/>
            <a:ext cx="11430000" cy="857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927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Jardins remarcables\Serre de la Madon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751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JOSE ELIAS\Escritorio\Jardins remarcables\serre_mad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776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JOSE ELIAS\Escritorio\Jardins remarcables\Serre de la Madone.-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142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descr="C:\Documents and Settings\JOSE ELIAS\Escritorio\Jardins remarcables\Serre de la Madon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1883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JOSE ELIAS\Escritorio\Jardins remarcables\Serre de la Madone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544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Escritorio\Jardins remarcables\Serre de la Madon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8928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JOSE ELIAS\Escritorio\Jardins remarcables\Serre de la Madone.-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259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Documents and Settings\JOSE ELIAS\Escritorio\Jardins remarcables\Serre de la Madone.-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7540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Escritorio\Jardins remarcables\Serre de la Madone.-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719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erre de la Madon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303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Escritorio\Jardins remarcables\Serre de la Madone.-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579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JOSE ELIAS\Escritorio\Jardins remarcables\Serre de la Madone.-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3" descr="C:\Documents and Settings\JOSE ELIAS\Escritorio\Jardins remarcables\Serre de la Madone.-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9637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Escritorio\Jardins remarcables\Serre e la Madone.-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281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Jardins remarcables\serre_madone_garden_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7896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Jardins remarcables\serre_madone_pool_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3519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erre Madone-.-Oreopanax-capitatus-et-Nolina-longifo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2860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eaLnBrk="1" hangingPunct="1"/>
            <a:r>
              <a:rPr lang="es-ES" dirty="0"/>
              <a:t>Chateau Vignal</a:t>
            </a:r>
          </a:p>
        </p:txBody>
      </p:sp>
      <p:sp>
        <p:nvSpPr>
          <p:cNvPr id="73731" name="2 Marcador de contenido"/>
          <p:cNvSpPr>
            <a:spLocks noGrp="1"/>
          </p:cNvSpPr>
          <p:nvPr>
            <p:ph sz="quarter" idx="1"/>
          </p:nvPr>
        </p:nvSpPr>
        <p:spPr>
          <a:xfrm>
            <a:off x="914400" y="1916113"/>
            <a:ext cx="7772400" cy="4103687"/>
          </a:xfrm>
        </p:spPr>
        <p:txBody>
          <a:bodyPr/>
          <a:lstStyle/>
          <a:p>
            <a:pPr eaLnBrk="1" hangingPunct="1"/>
            <a:r>
              <a:rPr lang="es-ES" sz="2400" b="1" dirty="0"/>
              <a:t>Categoría:</a:t>
            </a:r>
            <a:r>
              <a:rPr lang="es-ES" sz="2400" dirty="0"/>
              <a:t> Jardín </a:t>
            </a:r>
            <a:br>
              <a:rPr lang="es-ES" sz="2400" dirty="0"/>
            </a:br>
            <a:r>
              <a:rPr lang="es-ES" sz="2400" b="1" dirty="0"/>
              <a:t>A</a:t>
            </a:r>
            <a:r>
              <a:rPr lang="es-ES" sz="2400" dirty="0"/>
              <a:t>lpes-Maritimes </a:t>
            </a:r>
            <a:br>
              <a:rPr lang="es-ES" sz="2400" dirty="0"/>
            </a:br>
            <a:r>
              <a:rPr lang="es-ES" sz="2400" dirty="0"/>
              <a:t> </a:t>
            </a:r>
            <a:r>
              <a:rPr lang="es-ES" sz="2400" b="1" dirty="0"/>
              <a:t>Dirección:</a:t>
            </a:r>
            <a:r>
              <a:rPr lang="es-ES" sz="2400" dirty="0"/>
              <a:t> Berre-les-Alpes (por carretera) </a:t>
            </a:r>
            <a:br>
              <a:rPr lang="es-ES" sz="2400" dirty="0"/>
            </a:br>
            <a:r>
              <a:rPr lang="es-ES" sz="2400" b="1" dirty="0"/>
              <a:t>partes constitutivas:</a:t>
            </a:r>
            <a:r>
              <a:rPr lang="es-ES" sz="2400" dirty="0"/>
              <a:t> la cubierta del suelo, patio de tanques casa capilla; lago del jardín del templo, espejo de agua </a:t>
            </a:r>
            <a:br>
              <a:rPr lang="es-ES" sz="2400" dirty="0"/>
            </a:br>
            <a:r>
              <a:rPr lang="es-ES" sz="2400" dirty="0"/>
              <a:t> </a:t>
            </a:r>
            <a:r>
              <a:rPr lang="es-ES" sz="2400" b="1" dirty="0"/>
              <a:t>año:</a:t>
            </a:r>
            <a:r>
              <a:rPr lang="es-ES" sz="2400" dirty="0"/>
              <a:t> 1970 </a:t>
            </a:r>
            <a:br>
              <a:rPr lang="es-ES" dirty="0"/>
            </a:br>
            <a:endParaRPr lang="es-ES" dirty="0"/>
          </a:p>
        </p:txBody>
      </p:sp>
    </p:spTree>
    <p:extLst>
      <p:ext uri="{BB962C8B-B14F-4D97-AF65-F5344CB8AC3E}">
        <p14:creationId xmlns:p14="http://schemas.microsoft.com/office/powerpoint/2010/main" val="40323843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42.servimg.com/u/f42/09/02/38/94/depuis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6529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i42.servimg.com/u/f42/09/02/38/94/grande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934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Jardins remarcables\Vignal Chat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489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Jardins remarcables\Vignal chatea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9187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Jardins remarcables\Vignal.-bass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0121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Jardins remarcables\Vignal.-Jardin ent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0520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Jardins remarcables\Vignal.-Olivera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650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Jardins remarcables\Vignal.-terras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4736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Jardins remarcables\Vignal.-Te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889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eaLnBrk="1" hangingPunct="1"/>
            <a:r>
              <a:rPr lang="es-ES" dirty="0"/>
              <a:t>Villa Ephrusi de Rothschild</a:t>
            </a:r>
          </a:p>
        </p:txBody>
      </p:sp>
      <p:sp>
        <p:nvSpPr>
          <p:cNvPr id="83971" name="2 Marcador de contenido"/>
          <p:cNvSpPr>
            <a:spLocks noGrp="1"/>
          </p:cNvSpPr>
          <p:nvPr>
            <p:ph sz="quarter" idx="1"/>
          </p:nvPr>
        </p:nvSpPr>
        <p:spPr/>
        <p:txBody>
          <a:bodyPr>
            <a:normAutofit lnSpcReduction="10000"/>
          </a:bodyPr>
          <a:lstStyle/>
          <a:p>
            <a:pPr eaLnBrk="1" hangingPunct="1"/>
            <a:r>
              <a:rPr lang="es-ES" sz="2400" b="1" dirty="0"/>
              <a:t>Villa Ephrussi de Rothschild</a:t>
            </a:r>
            <a:r>
              <a:rPr lang="es-ES" sz="2400" dirty="0"/>
              <a:t> es un  palacio construido entre 1905 y 1912 en Saint-Jean-Cap-Ferrat, en la Riviera Francesa por Béatrice baronesa de Rothschild (1864-1934) en el Goût Rothschild .</a:t>
            </a:r>
          </a:p>
          <a:p>
            <a:pPr eaLnBrk="1" hangingPunct="1"/>
            <a:r>
              <a:rPr lang="es-ES" sz="2400" dirty="0"/>
              <a:t>Fue diseñado por el arquitecto belga Aaron Mesías  </a:t>
            </a:r>
          </a:p>
          <a:p>
            <a:pPr eaLnBrk="1" hangingPunct="1"/>
            <a:r>
              <a:rPr lang="es-ES" sz="2400" dirty="0"/>
              <a:t>Un miembro de la prominente familia de banqueros Rothschild y la esposa del rico banquero judío ruso-Barón de Ephrussi, Béatrice de Rothschild construyeron su casa de color rosa sobre un promontorio en el istmo de Cap Ferrat con vistas al mar Mediterráneo.</a:t>
            </a:r>
          </a:p>
        </p:txBody>
      </p:sp>
    </p:spTree>
    <p:extLst>
      <p:ext uri="{BB962C8B-B14F-4D97-AF65-F5344CB8AC3E}">
        <p14:creationId xmlns:p14="http://schemas.microsoft.com/office/powerpoint/2010/main" val="28400317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1341438"/>
            <a:ext cx="7113984" cy="4678362"/>
          </a:xfrm>
        </p:spPr>
        <p:txBody>
          <a:bodyPr/>
          <a:lstStyle/>
          <a:p>
            <a:pPr eaLnBrk="1" hangingPunct="1"/>
            <a:r>
              <a:rPr lang="es-ES" sz="2400" dirty="0"/>
              <a:t>La baronesa llena la mansión con muebles antiguos , viejo maestro pinturas, esculturas , </a:t>
            </a:r>
            <a:r>
              <a:rPr lang="es-ES" sz="2400" i="1" dirty="0"/>
              <a:t>objetos de arte,</a:t>
            </a:r>
            <a:r>
              <a:rPr lang="es-ES" sz="2400" dirty="0"/>
              <a:t> y reunió una amplia colección de raros de la porcelana </a:t>
            </a:r>
          </a:p>
          <a:p>
            <a:pPr eaLnBrk="1" hangingPunct="1"/>
            <a:r>
              <a:rPr lang="es-ES" sz="2400" dirty="0"/>
              <a:t>Los jardines están clasificados por el Ministerio francés de Cultura como uno de los jardines más notables de Francia . </a:t>
            </a:r>
          </a:p>
          <a:p>
            <a:pPr eaLnBrk="1" hangingPunct="1"/>
            <a:r>
              <a:rPr lang="es-ES" sz="2400" dirty="0"/>
              <a:t>A su muerte en 1934, la baronesa dono  caritativamente la propiedad y sus colecciones a la Academia de Bellas Artes  división del Instituto de Francia y ahora está abierta a la visita pública. </a:t>
            </a:r>
          </a:p>
          <a:p>
            <a:pPr eaLnBrk="1" hangingPunct="1"/>
            <a:endParaRPr lang="es-ES" dirty="0"/>
          </a:p>
        </p:txBody>
      </p:sp>
    </p:spTree>
    <p:extLst>
      <p:ext uri="{BB962C8B-B14F-4D97-AF65-F5344CB8AC3E}">
        <p14:creationId xmlns:p14="http://schemas.microsoft.com/office/powerpoint/2010/main" val="2020575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rchivo: 884 VER90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8618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Archivo: Villa Ephrussi de Rothschild 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0297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Archivo: Villa Ephrussi de Rothschild 1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9797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rchivo: Villa Ephrussi de Rothschild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9769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Escritorio\Jardins remarcables\Villa Ephrussi de Rothschi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8737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Escritorio\Jardins remarcables\Villa Ephrussi de Rothschild.-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2982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Escritorio\Jardins remarcables\Villa_Ephrussi_de_Rothschi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7015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Escritorio\Jardins remarcables\Villa_Ephrussi_de_Rothschild_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414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Jardins remarcables\Villa_Ephrussi_de_Rothschild.-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3327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Escritorio\Jardins remarcables\villa-ephrussi de Rothschi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27376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Escritorio\Jardins remarcables\Villa Ephrussi de Rothschild.-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5272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Jardins remarcables\Villa_Ephrussi_de_Rothschild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0804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Jardins remarcables\Villa_Ephrussi_de_Rothschild_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089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Villa Ephruss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4148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 Villa Ephruss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29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Ephrussi de Rothschil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3989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Villa Ephrussi de Rothschil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7912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illa Ephrussi de Rothschil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970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lla Ephrussi de Rothschild.-ñ4_redimensionar - cop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3853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lla Ephrussi de Rothschild - copi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1385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lla Ephrusy de Rothschil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6045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Villa Eprussy de Rotschil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6093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illa Epphrussi de Rothschild.-St.Je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637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a:xfrm>
            <a:off x="914400" y="274638"/>
            <a:ext cx="7772400" cy="561975"/>
          </a:xfrm>
        </p:spPr>
        <p:txBody>
          <a:bodyPr/>
          <a:lstStyle/>
          <a:p>
            <a:pPr eaLnBrk="1" hangingPunct="1"/>
            <a:r>
              <a:rPr lang="es-ES" dirty="0"/>
              <a:t>Villa Marina Serena</a:t>
            </a:r>
          </a:p>
        </p:txBody>
      </p:sp>
      <p:sp>
        <p:nvSpPr>
          <p:cNvPr id="109571" name="2 Marcador de contenido"/>
          <p:cNvSpPr>
            <a:spLocks noGrp="1"/>
          </p:cNvSpPr>
          <p:nvPr>
            <p:ph sz="quarter" idx="1"/>
          </p:nvPr>
        </p:nvSpPr>
        <p:spPr>
          <a:xfrm>
            <a:off x="914400" y="908050"/>
            <a:ext cx="7113984" cy="5111750"/>
          </a:xfrm>
        </p:spPr>
        <p:txBody>
          <a:bodyPr>
            <a:normAutofit lnSpcReduction="10000"/>
          </a:bodyPr>
          <a:lstStyle/>
          <a:p>
            <a:pPr eaLnBrk="1" hangingPunct="1"/>
            <a:r>
              <a:rPr lang="es-ES" sz="2400" dirty="0"/>
              <a:t>Con su parque y su amplia vista de la bahía de Garavan, la Villa Maria Serena es un ejemplo de villa construida por Charles Garnier a fines del siglo XIX para el promotor del canal de Suez y el canal de Panamá, Ferdinand de Lesseps. Protegido por los acantilados de Balzi Rossi, el jardín, con una hectárea y media de extensión, alberga especies vegetales tropicales y subtropicales, algunas de ellas alcanzando dimensiones excepcionales como las strelitziácea alba o curiosidades como el drago de las Canarias o el palo borracho. </a:t>
            </a:r>
          </a:p>
          <a:p>
            <a:pPr eaLnBrk="1" hangingPunct="1"/>
            <a:r>
              <a:rPr lang="es-ES" sz="2400" dirty="0"/>
              <a:t>Es patrimonio de la ciudad de Menton desde 1947 y se utiliza como marco para las recepciones municipales.</a:t>
            </a:r>
          </a:p>
        </p:txBody>
      </p:sp>
    </p:spTree>
    <p:extLst>
      <p:ext uri="{BB962C8B-B14F-4D97-AF65-F5344CB8AC3E}">
        <p14:creationId xmlns:p14="http://schemas.microsoft.com/office/powerpoint/2010/main" val="20921330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Jardins remarcables\Villa Maria Sere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1426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Jardins remarcables\Villa Maria Seren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0788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Jardins remarcables\Villa Maria Seren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0032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Jardins remarcables\Villa Maria Serena.-Ment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3" descr="C:\Documents and Settings\JOSE ELIAS\Escritorio\Jardins remarcables\Villa Maria Serena.-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8327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Archivo:Menton - Villa Serena 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5547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Archivo:Menton - Villa Serena 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1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Picture 4" descr="Archivo:Menton - Villa Serena 0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1450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Título"/>
          <p:cNvSpPr>
            <a:spLocks noGrp="1"/>
          </p:cNvSpPr>
          <p:nvPr>
            <p:ph type="title"/>
          </p:nvPr>
        </p:nvSpPr>
        <p:spPr/>
        <p:txBody>
          <a:bodyPr/>
          <a:lstStyle/>
          <a:p>
            <a:pPr eaLnBrk="1" hangingPunct="1"/>
            <a:r>
              <a:rPr lang="es-ES" dirty="0"/>
              <a:t>Chateau de Villandry </a:t>
            </a:r>
          </a:p>
        </p:txBody>
      </p:sp>
      <p:sp>
        <p:nvSpPr>
          <p:cNvPr id="116739" name="2 Marcador de contenido"/>
          <p:cNvSpPr>
            <a:spLocks noGrp="1"/>
          </p:cNvSpPr>
          <p:nvPr>
            <p:ph sz="quarter" idx="1"/>
          </p:nvPr>
        </p:nvSpPr>
        <p:spPr/>
        <p:txBody>
          <a:bodyPr/>
          <a:lstStyle/>
          <a:p>
            <a:pPr eaLnBrk="1" hangingPunct="1"/>
            <a:r>
              <a:rPr lang="es-ES" sz="2400" dirty="0"/>
              <a:t>El </a:t>
            </a:r>
            <a:r>
              <a:rPr lang="es-ES" sz="2400" b="1" dirty="0"/>
              <a:t>castillo de Villandry</a:t>
            </a:r>
            <a:r>
              <a:rPr lang="es-ES" sz="2400" dirty="0"/>
              <a:t> es un castillo en el Valle del Loira de la arquitectura renacentista situado a 15 km al oeste de Tours en Francia . </a:t>
            </a:r>
          </a:p>
          <a:p>
            <a:pPr eaLnBrk="1" hangingPunct="1"/>
            <a:r>
              <a:rPr lang="es-ES" sz="2400" dirty="0"/>
              <a:t>El castillo está situado en la carretera principal D7.</a:t>
            </a:r>
          </a:p>
          <a:p>
            <a:pPr eaLnBrk="1" hangingPunct="1"/>
            <a:r>
              <a:rPr lang="es-ES" sz="2400" dirty="0"/>
              <a:t>Fue restaurada por Joaquín Carvallo . </a:t>
            </a:r>
          </a:p>
          <a:p>
            <a:pPr eaLnBrk="1" hangingPunct="1"/>
            <a:r>
              <a:rPr lang="es-ES" sz="2400" dirty="0"/>
              <a:t>Es conocido por sus tres jardines , la torre que da a un jardín de decoración (1 ha), el jardín ornamental y jardín acuático. </a:t>
            </a:r>
          </a:p>
          <a:p>
            <a:pPr eaLnBrk="1" hangingPunct="1"/>
            <a:r>
              <a:rPr lang="es-ES" sz="2400" dirty="0"/>
              <a:t>Los jardines del castillo son la reconstrucción de los textos antiguos de un jardín francés del siglo </a:t>
            </a:r>
            <a:r>
              <a:rPr lang="es-ES" sz="2400" baseline="30000" dirty="0"/>
              <a:t>XIV.</a:t>
            </a:r>
            <a:endParaRPr lang="es-ES" sz="2400" dirty="0"/>
          </a:p>
        </p:txBody>
      </p:sp>
    </p:spTree>
    <p:extLst>
      <p:ext uri="{BB962C8B-B14F-4D97-AF65-F5344CB8AC3E}">
        <p14:creationId xmlns:p14="http://schemas.microsoft.com/office/powerpoint/2010/main" val="12775051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dirty="0"/>
              <a:t> </a:t>
            </a:r>
            <a:r>
              <a:rPr lang="es-ES" sz="2400" dirty="0"/>
              <a:t>Estos jardines se dividen en tres etapas: una terraza superior con </a:t>
            </a:r>
            <a:r>
              <a:rPr lang="es-ES" sz="2400" i="1" dirty="0"/>
              <a:t>el jardín</a:t>
            </a:r>
            <a:r>
              <a:rPr lang="es-ES" sz="2400" dirty="0"/>
              <a:t> de </a:t>
            </a:r>
            <a:r>
              <a:rPr lang="es-ES" sz="2400" i="1" dirty="0"/>
              <a:t>agua</a:t>
            </a:r>
            <a:r>
              <a:rPr lang="es-ES" sz="2400" dirty="0"/>
              <a:t> con cascadas enmarcados por setos , el </a:t>
            </a:r>
            <a:r>
              <a:rPr lang="es-ES" sz="2400" i="1" dirty="0"/>
              <a:t>jardín</a:t>
            </a:r>
            <a:r>
              <a:rPr lang="es-ES" sz="2400" dirty="0"/>
              <a:t> o </a:t>
            </a:r>
            <a:r>
              <a:rPr lang="es-ES" sz="2400" i="1" dirty="0"/>
              <a:t>jardines ornamentales bordados</a:t>
            </a:r>
            <a:r>
              <a:rPr lang="es-ES" sz="2400" dirty="0"/>
              <a:t> de boj recortado y tejos en jardinería ornamental </a:t>
            </a:r>
            <a:r>
              <a:rPr lang="es-ES" sz="2400" i="1" dirty="0"/>
              <a:t>de jardín</a:t>
            </a:r>
            <a:r>
              <a:rPr lang="es-ES" sz="2400" dirty="0"/>
              <a:t> y finalmente la parte inferior, también formando un diseño de bordado.</a:t>
            </a:r>
          </a:p>
          <a:p>
            <a:pPr eaLnBrk="1" hangingPunct="1"/>
            <a:r>
              <a:rPr lang="es-ES" sz="2400" dirty="0"/>
              <a:t>El jardín ornamental situado sobre el jardín se extiende los salones del castillo. </a:t>
            </a:r>
          </a:p>
          <a:p>
            <a:pPr eaLnBrk="1" hangingPunct="1"/>
            <a:r>
              <a:rPr lang="es-ES" sz="2400" dirty="0"/>
              <a:t> Consta </a:t>
            </a:r>
            <a:r>
              <a:rPr lang="es-ES" sz="2400" i="1" dirty="0"/>
              <a:t>de jardines amor</a:t>
            </a:r>
            <a:r>
              <a:rPr lang="es-ES" sz="2400" dirty="0"/>
              <a:t> dividido en 4 grupos: </a:t>
            </a:r>
            <a:br>
              <a:rPr lang="es-ES" sz="2400" dirty="0"/>
            </a:br>
            <a:r>
              <a:rPr lang="es-ES" sz="2400" dirty="0"/>
              <a:t>- </a:t>
            </a:r>
            <a:r>
              <a:rPr lang="es-ES" sz="2400" i="1" dirty="0"/>
              <a:t>El tierno amor</a:t>
            </a:r>
            <a:r>
              <a:rPr lang="es-ES" sz="2400" dirty="0"/>
              <a:t> simbolizado por corazones separados pequeñas llamas. </a:t>
            </a:r>
            <a:br>
              <a:rPr lang="es-ES" sz="2400" dirty="0"/>
            </a:br>
            <a:r>
              <a:rPr lang="es-ES" sz="2400" i="1" dirty="0"/>
              <a:t>El amor apasionado</a:t>
            </a:r>
            <a:r>
              <a:rPr lang="es-ES" sz="2400" dirty="0"/>
              <a:t> con el corazón roto por la pasión, tallada en un movimiento que recuerda de la danza. </a:t>
            </a:r>
          </a:p>
        </p:txBody>
      </p:sp>
    </p:spTree>
    <p:extLst>
      <p:ext uri="{BB962C8B-B14F-4D97-AF65-F5344CB8AC3E}">
        <p14:creationId xmlns:p14="http://schemas.microsoft.com/office/powerpoint/2010/main" val="31052262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476250"/>
            <a:ext cx="7041976" cy="5543550"/>
          </a:xfrm>
        </p:spPr>
        <p:txBody>
          <a:bodyPr>
            <a:normAutofit lnSpcReduction="10000"/>
          </a:bodyPr>
          <a:lstStyle/>
          <a:p>
            <a:r>
              <a:rPr lang="es-ES" sz="2400" dirty="0"/>
              <a:t>- </a:t>
            </a:r>
            <a:r>
              <a:rPr lang="es-ES" sz="2400" i="1" dirty="0"/>
              <a:t>Amor voluble</a:t>
            </a:r>
            <a:r>
              <a:rPr lang="es-ES" sz="2400" dirty="0"/>
              <a:t> con 4 ventiladores en las esquinas para representar el sentimiento de ligereza. </a:t>
            </a:r>
            <a:br>
              <a:rPr lang="es-ES" sz="2400" dirty="0"/>
            </a:br>
            <a:r>
              <a:rPr lang="es-ES" sz="2400" dirty="0"/>
              <a:t>-</a:t>
            </a:r>
            <a:r>
              <a:rPr lang="es-ES" sz="2400" i="1" dirty="0"/>
              <a:t>Amor tragico</a:t>
            </a:r>
            <a:r>
              <a:rPr lang="es-ES" sz="2400" dirty="0"/>
              <a:t> puñales y espadas con hojas para representar la rivalidad romántica. </a:t>
            </a:r>
          </a:p>
          <a:p>
            <a:pPr eaLnBrk="1" hangingPunct="1"/>
            <a:r>
              <a:rPr lang="es-ES" sz="2400" dirty="0"/>
              <a:t>El jardín del agua en el extremo sur de la asamblea se crea alrededor de un cuerpo de ancho convencional de agua representan un espejo de Luis XV y rodeado por un claustro de planta recortada. </a:t>
            </a:r>
          </a:p>
          <a:p>
            <a:pPr eaLnBrk="1" hangingPunct="1"/>
            <a:r>
              <a:rPr lang="es-ES" sz="2400" dirty="0"/>
              <a:t>Fuentes y pérgolas en el jardín fueron restaurados en 1994  . Los jardines forman un limite al norte por el camino de Tours, en el sur de la población rural Bergerie Nacional, al oeste por el muro a lo largo del laberinto.   </a:t>
            </a:r>
          </a:p>
          <a:p>
            <a:pPr eaLnBrk="1" hangingPunct="1"/>
            <a:endParaRPr lang="es-ES" dirty="0"/>
          </a:p>
        </p:txBody>
      </p:sp>
    </p:spTree>
    <p:extLst>
      <p:ext uri="{BB962C8B-B14F-4D97-AF65-F5344CB8AC3E}">
        <p14:creationId xmlns:p14="http://schemas.microsoft.com/office/powerpoint/2010/main" val="35675373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Mis documentos\Mis imágenes\1024x768\js1024_chateau_de_Villandry.-jardin-francai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1843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Mis documentos\Mis imágenes\1024x768\js1024_Chateau_villand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9978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Mis documentos\Mis imágenes\1024x768\js1024_Chateau_VillandryGarten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3765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Mis documentos\Mis imágenes\1024x768\js1024_Chateau_VillandryGarten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3918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JOSE ELIAS\Mis documentos\Mis imágenes\1024x768\js1024_Chateau_VillandryGarten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6343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Mis documentos\Mis imágenes\1024x768\js1024_Chateau_VillandryPota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2943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Mis documentos\Mis imágenes\1024x768\js1024_chateau-villandr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9264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Mis documentos\Mis imágenes\1024x768\js1024_Chateau_VillandryPota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0585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Mis documentos\Mis imágenes\1024x768\js1024_Villand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2693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2 Imagen" descr="Villandry.-1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5316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Villandry.-9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0626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Villandry.-17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4425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Villandry.-0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5178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Villandry.-ñ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3060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Villandry.-Jardins d´amou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271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Villandry.-ñ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4989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Villandry.-q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2877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teau de VillandryGarten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6976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Título"/>
          <p:cNvSpPr>
            <a:spLocks noGrp="1"/>
          </p:cNvSpPr>
          <p:nvPr>
            <p:ph type="title"/>
          </p:nvPr>
        </p:nvSpPr>
        <p:spPr/>
        <p:txBody>
          <a:bodyPr/>
          <a:lstStyle/>
          <a:p>
            <a:pPr eaLnBrk="1" hangingPunct="1"/>
            <a:r>
              <a:rPr lang="es-ES" dirty="0"/>
              <a:t>Chateau de Fontainebleau</a:t>
            </a:r>
          </a:p>
        </p:txBody>
      </p:sp>
      <p:sp>
        <p:nvSpPr>
          <p:cNvPr id="138243" name="2 Marcador de contenido"/>
          <p:cNvSpPr>
            <a:spLocks noGrp="1"/>
          </p:cNvSpPr>
          <p:nvPr>
            <p:ph sz="quarter" idx="1"/>
          </p:nvPr>
        </p:nvSpPr>
        <p:spPr/>
        <p:txBody>
          <a:bodyPr/>
          <a:lstStyle/>
          <a:p>
            <a:r>
              <a:rPr lang="es-ES" sz="2400" dirty="0"/>
              <a:t>El </a:t>
            </a:r>
            <a:r>
              <a:rPr lang="es-ES" sz="2400" b="1" dirty="0"/>
              <a:t>Palacio de Fontainebleau</a:t>
            </a:r>
            <a:r>
              <a:rPr lang="es-ES" sz="2400" dirty="0"/>
              <a:t>, en francés original </a:t>
            </a:r>
            <a:r>
              <a:rPr lang="es-ES" sz="2400" i="1" dirty="0"/>
              <a:t>Château de Fontainebleau</a:t>
            </a:r>
            <a:r>
              <a:rPr lang="es-ES" sz="2400" dirty="0"/>
              <a:t>, es unos de los mayores palacios reales franceses.</a:t>
            </a:r>
          </a:p>
          <a:p>
            <a:r>
              <a:rPr lang="es-ES" sz="2400" dirty="0"/>
              <a:t> Está localizado en la ciudad de Fontainebleau departamento de Sena y Marne en el norte de Francia.</a:t>
            </a:r>
          </a:p>
          <a:p>
            <a:r>
              <a:rPr lang="es-ES" sz="2400" dirty="0"/>
              <a:t>El palacio refleja, actualmente, las aportaciones constructivas y decorativas de varios monarcas franceses, a partir de una estructura inicial de Francisco I. </a:t>
            </a:r>
          </a:p>
          <a:p>
            <a:r>
              <a:rPr lang="es-ES" sz="2400" dirty="0"/>
              <a:t>El edificio se desarrolla alrededor de una serie de patios.</a:t>
            </a:r>
          </a:p>
          <a:p>
            <a:pPr eaLnBrk="1" hangingPunct="1"/>
            <a:endParaRPr lang="es-ES" dirty="0"/>
          </a:p>
        </p:txBody>
      </p:sp>
    </p:spTree>
    <p:extLst>
      <p:ext uri="{BB962C8B-B14F-4D97-AF65-F5344CB8AC3E}">
        <p14:creationId xmlns:p14="http://schemas.microsoft.com/office/powerpoint/2010/main" val="26033036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692150"/>
            <a:ext cx="6969968" cy="5832475"/>
          </a:xfrm>
        </p:spPr>
        <p:txBody>
          <a:bodyPr>
            <a:normAutofit fontScale="92500"/>
          </a:bodyPr>
          <a:lstStyle/>
          <a:p>
            <a:r>
              <a:rPr lang="es-ES" sz="2400" dirty="0"/>
              <a:t>La ciudad de Fontainebleau creció en su entorno y en lo que restaba de la </a:t>
            </a:r>
            <a:r>
              <a:rPr lang="es-ES" sz="2400" b="1" dirty="0"/>
              <a:t>Floresta de Fontainebleau</a:t>
            </a:r>
            <a:r>
              <a:rPr lang="es-ES" sz="2400" dirty="0"/>
              <a:t>, en español </a:t>
            </a:r>
            <a:r>
              <a:rPr lang="es-ES" sz="2400" b="1" dirty="0"/>
              <a:t>Bosque de Fontainebleau</a:t>
            </a:r>
            <a:r>
              <a:rPr lang="es-ES" sz="2400" dirty="0"/>
              <a:t>, un antiguo parque real de caza.</a:t>
            </a:r>
          </a:p>
          <a:p>
            <a:r>
              <a:rPr lang="es-ES" sz="2400" dirty="0"/>
              <a:t>Este palacio introdujo en Francia el Manierismo italiano, en la decoración de interiores y en los jardines, adaptándolo.</a:t>
            </a:r>
          </a:p>
          <a:p>
            <a:r>
              <a:rPr lang="es-ES" sz="2400" dirty="0"/>
              <a:t> El Manierismo francés en la decoración de interiores del siglo XVI es conocido como "Estilo Fontainebleau": combina escultura, forja, pintura, estuco y carpintería. </a:t>
            </a:r>
          </a:p>
          <a:p>
            <a:r>
              <a:rPr lang="es-ES" sz="2400" dirty="0"/>
              <a:t>En jardinería supuso la introducción del parterre</a:t>
            </a:r>
          </a:p>
          <a:p>
            <a:r>
              <a:rPr lang="es-ES" sz="2400" dirty="0"/>
              <a:t>. En 1981, el Château de Fontainebleau fue clasificado Patrimonio de la Humanidad por la Unesco.</a:t>
            </a:r>
          </a:p>
        </p:txBody>
      </p:sp>
    </p:spTree>
    <p:extLst>
      <p:ext uri="{BB962C8B-B14F-4D97-AF65-F5344CB8AC3E}">
        <p14:creationId xmlns:p14="http://schemas.microsoft.com/office/powerpoint/2010/main" val="37600332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Documents and Settings\JOSE ELIAS\Mis documentos\Mis imágenes\1024x768\js1024_Fontainebl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8596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Documents and Settings\JOSE ELIAS\Mis documentos\Mis imágenes\1024x768\js1024_Fontaineblea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9459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Mis documentos\Mis imágenes\1024x768\js1024_Fontainebleau.-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2221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Mis documentos\Mis imágenes\1024x768\js1024_Fontainebleau.-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28977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Mis documentos\Mis imágenes\1024x768\js1024_Fontainebleau.-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3088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Mis documentos\Mis imágenes\1024x768\js1024_Fontainebleau-Palais7-DistantView1-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497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Chateau de Fontainebl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8773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Fontainebleau.-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5765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Fontainebleau-El Parter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2364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Fontainebleau-Esquema de plantacione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0946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Fontainebleau-ElParterr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0069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Fontainebleau.-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77612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Fontainebleau-Jardin de Dian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2367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Título"/>
          <p:cNvSpPr>
            <a:spLocks noGrp="1"/>
          </p:cNvSpPr>
          <p:nvPr>
            <p:ph type="title"/>
          </p:nvPr>
        </p:nvSpPr>
        <p:spPr/>
        <p:txBody>
          <a:bodyPr/>
          <a:lstStyle/>
          <a:p>
            <a:pPr eaLnBrk="1" hangingPunct="1"/>
            <a:r>
              <a:rPr lang="es-ES" dirty="0"/>
              <a:t>Jardins de Marqueyssac</a:t>
            </a:r>
          </a:p>
        </p:txBody>
      </p:sp>
      <p:sp>
        <p:nvSpPr>
          <p:cNvPr id="153603" name="2 Marcador de contenido"/>
          <p:cNvSpPr>
            <a:spLocks noGrp="1"/>
          </p:cNvSpPr>
          <p:nvPr>
            <p:ph sz="quarter" idx="1"/>
          </p:nvPr>
        </p:nvSpPr>
        <p:spPr>
          <a:xfrm>
            <a:off x="914400" y="2133600"/>
            <a:ext cx="7185992" cy="3886200"/>
          </a:xfrm>
        </p:spPr>
        <p:txBody>
          <a:bodyPr/>
          <a:lstStyle/>
          <a:p>
            <a:pPr eaLnBrk="1" hangingPunct="1"/>
            <a:r>
              <a:rPr lang="es-ES" sz="2400" dirty="0"/>
              <a:t>Los </a:t>
            </a:r>
            <a:r>
              <a:rPr lang="es-ES" sz="2400" b="1" dirty="0"/>
              <a:t>jardines Marqueyssac - Belvédère de la Dordoña</a:t>
            </a:r>
            <a:r>
              <a:rPr lang="es-ES" sz="2400" dirty="0"/>
              <a:t> son los comunes Vézac en el departamento francés de Dordoña y la región de Aquitania . </a:t>
            </a:r>
          </a:p>
          <a:p>
            <a:r>
              <a:rPr lang="es-ES" sz="2400" dirty="0"/>
              <a:t>El castillo motivos Marqueyssac, lugar clasificado, es una entidad privada, nacida de una historia familiar que data del siglo XVII .</a:t>
            </a:r>
          </a:p>
          <a:p>
            <a:r>
              <a:rPr lang="es-ES" sz="2400" dirty="0"/>
              <a:t>Marqueyssac es uno de los mayores éxitos de los jardines del románticos del siglo XIX </a:t>
            </a:r>
            <a:r>
              <a:rPr lang="es-ES" dirty="0"/>
              <a:t>. . </a:t>
            </a:r>
          </a:p>
          <a:p>
            <a:pPr eaLnBrk="1" hangingPunct="1"/>
            <a:endParaRPr lang="es-ES" dirty="0"/>
          </a:p>
        </p:txBody>
      </p:sp>
    </p:spTree>
    <p:extLst>
      <p:ext uri="{BB962C8B-B14F-4D97-AF65-F5344CB8AC3E}">
        <p14:creationId xmlns:p14="http://schemas.microsoft.com/office/powerpoint/2010/main" val="6438929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2 Marcador de contenido"/>
          <p:cNvSpPr>
            <a:spLocks noGrp="1"/>
          </p:cNvSpPr>
          <p:nvPr>
            <p:ph sz="quarter" idx="1"/>
          </p:nvPr>
        </p:nvSpPr>
        <p:spPr>
          <a:xfrm>
            <a:off x="914400" y="549275"/>
            <a:ext cx="6897960" cy="5904061"/>
          </a:xfrm>
        </p:spPr>
        <p:txBody>
          <a:bodyPr>
            <a:normAutofit lnSpcReduction="10000"/>
          </a:bodyPr>
          <a:lstStyle/>
          <a:p>
            <a:r>
              <a:rPr lang="es-ES" sz="2400" dirty="0"/>
              <a:t>El sitio es clasificado por su parque histórico de 22 hectáreas,  que ofrece Marqueyssac en torno a un castillo del siglo XVIII , con más de 6 kilómetros de paseos arbolados, revestida de 150.000 bojes antiguos  tallados a mano y decorada con cenadores, jardines de rocas , cascadas y teatros verde. </a:t>
            </a:r>
          </a:p>
          <a:p>
            <a:r>
              <a:rPr lang="es-ES" sz="2400" dirty="0"/>
              <a:t>En Marqueyssac la topiaria pone  en el valor de la fantasía con un movimiento completo. </a:t>
            </a:r>
          </a:p>
          <a:p>
            <a:r>
              <a:rPr lang="es-ES" sz="2400" dirty="0"/>
              <a:t>El diseño del jardín con caminos sinuosos es típico de los acuerdos alcanzados en la Francia de Napoleón III . La redondez y tamaño de las bolas de boj dan a Marqueyssac suavidad y el romance así como contribuir a la coherencia del jardín con las colinas del valle de la Dordoña , de las cuales son inseparables.</a:t>
            </a:r>
          </a:p>
          <a:p>
            <a:endParaRPr lang="es-ES" sz="2400" dirty="0"/>
          </a:p>
        </p:txBody>
      </p:sp>
    </p:spTree>
    <p:extLst>
      <p:ext uri="{BB962C8B-B14F-4D97-AF65-F5344CB8AC3E}">
        <p14:creationId xmlns:p14="http://schemas.microsoft.com/office/powerpoint/2010/main" val="221835050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Documents and Settings\JOSE ELIAS\Mis documentos\Mis imágenes\1024x768\js1024_Jardina_de_Marqueyssac.-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48482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Documents and Settings\JOSE ELIAS\Mis documentos\Mis imágenes\1024x768\js1024_Jardins_de_Marqueysac.-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4394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Mis documentos\Mis imágenes\1024x768\js1024_Jardins_de_Marqueyss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67938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Mis documentos\Mis imágenes\1024x768\js1024_Jardins_de_Marqueyssa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59342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Mis documentos\Mis imágenes\1024x768\js1024_Jardins_de_Marqueyssac.-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3910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C:\Documents and Settings\JOSE ELIAS\Mis documentos\Mis imágenes\1024x768\js1024_Jardins_de_Marqueyssac.-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1027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C:\Documents and Settings\JOSE ELIAS\Mis documentos\Mis imágenes\1024x768\js1024_Jardins_de_Marqueyssac.-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5834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C:\Documents and Settings\JOSE ELIAS\Mis documentos\Mis imágenes\1024x768\js1024_Jardins_de_Marqueyssac.-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6979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C:\Documents and Settings\JOSE ELIAS\Mis documentos\Mis imágenes\1024x768\js1024_Jardins_de_Marqueyssac.-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6676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C:\Documents and Settings\JOSE ELIAS\Mis documentos\Mis imágenes\1024x768\js1024_Jardins_de_Marqueyssac.-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23483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C:\Documents and Settings\JOSE ELIAS\Mis documentos\Mis imágenes\1024x768\js1024_Jardins_de_Marqueyssac.-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7157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2240</Words>
  <Application>Microsoft Office PowerPoint</Application>
  <PresentationFormat>Presentación en pantalla (4:3)</PresentationFormat>
  <Paragraphs>327</Paragraphs>
  <Slides>149</Slides>
  <Notes>124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149</vt:i4>
      </vt:variant>
    </vt:vector>
  </HeadingPairs>
  <TitlesOfParts>
    <vt:vector size="155" baseType="lpstr">
      <vt:lpstr>Calibri</vt:lpstr>
      <vt:lpstr>Century Schoolbook</vt:lpstr>
      <vt:lpstr>Times New Roman</vt:lpstr>
      <vt:lpstr>Wingdings</vt:lpstr>
      <vt:lpstr>Wingdings 2</vt:lpstr>
      <vt:lpstr>Default Theme</vt:lpstr>
      <vt:lpstr>EUROPA.-LA VUELTA AL MUNDO EN 885 JARDINES.- JARDINES REMARCABLES DE FRANCIA.-A</vt:lpstr>
      <vt:lpstr>Abaye de Royaumont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Potager des Princes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Potager du Roi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Serre de la Madone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Vignal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Ephrusi de Rothschild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Marina Serena</vt:lpstr>
      <vt:lpstr>Presentación de PowerPoint</vt:lpstr>
      <vt:lpstr>Presentación de PowerPoint</vt:lpstr>
      <vt:lpstr>Presentación de PowerPoint</vt:lpstr>
      <vt:lpstr>Presentación de PowerPoint</vt:lpstr>
      <vt:lpstr>Presentación de PowerPoint</vt:lpstr>
      <vt:lpstr>Presentación de PowerPoint</vt:lpstr>
      <vt:lpstr>Chateau de Villandry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Fontainebleau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Marqueyssac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9</cp:revision>
  <dcterms:created xsi:type="dcterms:W3CDTF">2013-09-07T10:02:19Z</dcterms:created>
  <dcterms:modified xsi:type="dcterms:W3CDTF">2018-03-12T18:53:37Z</dcterms:modified>
</cp:coreProperties>
</file>