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418" r:id="rId25"/>
    <p:sldId id="280" r:id="rId26"/>
    <p:sldId id="281" r:id="rId27"/>
    <p:sldId id="282" r:id="rId28"/>
    <p:sldId id="283" r:id="rId29"/>
    <p:sldId id="284" r:id="rId30"/>
    <p:sldId id="285" r:id="rId31"/>
    <p:sldId id="286" r:id="rId32"/>
    <p:sldId id="287" r:id="rId33"/>
    <p:sldId id="288" r:id="rId34"/>
    <p:sldId id="419" r:id="rId35"/>
    <p:sldId id="289"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420"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9C374F-5436-4864-8C00-7489324343D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C3387B-00BD-4B19-A37C-34CFC04DB985}" type="slidenum">
              <a:rPr lang="es-ES" smtClean="0"/>
              <a:t>‹Nº›</a:t>
            </a:fld>
            <a:endParaRPr lang="es-ES" dirty="0"/>
          </a:p>
        </p:txBody>
      </p:sp>
    </p:spTree>
    <p:extLst>
      <p:ext uri="{BB962C8B-B14F-4D97-AF65-F5344CB8AC3E}">
        <p14:creationId xmlns:p14="http://schemas.microsoft.com/office/powerpoint/2010/main" val="1488773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8C5F3C8-A24B-456C-80B5-B63C967B2067}" type="slidenum">
              <a:rPr lang="es-ES" sz="1200">
                <a:solidFill>
                  <a:prstClr val="black"/>
                </a:solidFill>
              </a:rPr>
              <a:pPr eaLnBrk="1" hangingPunct="1"/>
              <a:t>3</a:t>
            </a:fld>
            <a:endParaRPr lang="es-E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D02C25C-8C13-4546-89E4-909CC530F61D}" type="slidenum">
              <a:rPr lang="es-ES" sz="1200">
                <a:solidFill>
                  <a:prstClr val="black"/>
                </a:solidFill>
              </a:rPr>
              <a:pPr eaLnBrk="1" hangingPunct="1"/>
              <a:t>4</a:t>
            </a:fld>
            <a:endParaRPr lang="es-ES"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Massey.-Orangerie</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99DFEF1-F9F3-4C49-96DF-8C65AA8D339D}" type="slidenum">
              <a:rPr lang="es-ES" sz="1200">
                <a:solidFill>
                  <a:prstClr val="black"/>
                </a:solidFill>
              </a:rPr>
              <a:pPr eaLnBrk="1" hangingPunct="1"/>
              <a:t>5</a:t>
            </a:fld>
            <a:endParaRPr lang="es-ES" sz="1200"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2943A7-5F57-4790-BFEB-430629EE2F1C}" type="slidenum">
              <a:rPr lang="es-ES" sz="1200">
                <a:solidFill>
                  <a:prstClr val="black"/>
                </a:solidFill>
              </a:rPr>
              <a:pPr eaLnBrk="1" hangingPunct="1"/>
              <a:t>6</a:t>
            </a:fld>
            <a:endParaRPr lang="es-ES" sz="1200"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A3F7D7-B39F-45FB-A102-8D788247E36F}" type="slidenum">
              <a:rPr lang="es-ES" sz="1200">
                <a:solidFill>
                  <a:prstClr val="black"/>
                </a:solidFill>
              </a:rPr>
              <a:pPr eaLnBrk="1" hangingPunct="1"/>
              <a:t>7</a:t>
            </a:fld>
            <a:endParaRPr lang="es-ES" sz="1200"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D724DE-8F90-4718-9326-B0727E67948A}" type="slidenum">
              <a:rPr lang="es-ES" sz="1200">
                <a:solidFill>
                  <a:prstClr val="black"/>
                </a:solidFill>
              </a:rPr>
              <a:pPr eaLnBrk="1" hangingPunct="1"/>
              <a:t>8</a:t>
            </a:fld>
            <a:endParaRPr lang="es-ES" sz="1200"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51796F-4345-466F-8C82-5A08E26C4A18}" type="slidenum">
              <a:rPr lang="es-ES" sz="1200">
                <a:solidFill>
                  <a:prstClr val="black"/>
                </a:solidFill>
              </a:rPr>
              <a:pPr eaLnBrk="1" hangingPunct="1"/>
              <a:t>9</a:t>
            </a:fld>
            <a:endParaRPr lang="es-ES" sz="1200"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FD8AF9-0A07-4826-9739-3EBAE20A2B0D}" type="slidenum">
              <a:rPr lang="es-ES" sz="1200">
                <a:solidFill>
                  <a:prstClr val="black"/>
                </a:solidFill>
              </a:rPr>
              <a:pPr eaLnBrk="1" hangingPunct="1"/>
              <a:t>10</a:t>
            </a:fld>
            <a:endParaRPr lang="es-ES" sz="1200"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18F49A-9102-48A3-9EBB-317FB7B1D545}" type="slidenum">
              <a:rPr lang="es-ES" sz="1200">
                <a:solidFill>
                  <a:prstClr val="black"/>
                </a:solidFill>
              </a:rPr>
              <a:pPr eaLnBrk="1" hangingPunct="1"/>
              <a:t>11</a:t>
            </a:fld>
            <a:endParaRPr lang="es-ES"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Massey.-Pavo Real</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9CBFA6-536A-4597-B77D-A4CD2E699AF9}" type="slidenum">
              <a:rPr lang="es-ES" sz="1200">
                <a:solidFill>
                  <a:prstClr val="black"/>
                </a:solidFill>
              </a:rPr>
              <a:pPr eaLnBrk="1" hangingPunct="1"/>
              <a:t>12</a:t>
            </a:fld>
            <a:endParaRPr lang="es-ES" sz="1200"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FBE782-6DF9-4AD8-889C-1FEB73154A28}" type="slidenum">
              <a:rPr lang="es-ES" sz="1200">
                <a:solidFill>
                  <a:prstClr val="black"/>
                </a:solidFill>
              </a:rPr>
              <a:pPr eaLnBrk="1" hangingPunct="1"/>
              <a:t>13</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Massey.-Tarbes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6584E6-147E-4A67-8343-AFBB8E3EA795}" type="slidenum">
              <a:rPr lang="es-ES" sz="1200">
                <a:solidFill>
                  <a:prstClr val="black"/>
                </a:solidFill>
              </a:rPr>
              <a:pPr eaLnBrk="1" hangingPunct="1"/>
              <a:t>14</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Massey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Royal a Toulouse</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577945-88DD-4CFF-9315-F1D1A191462B}" type="slidenum">
              <a:rPr lang="es-ES" sz="1200">
                <a:solidFill>
                  <a:prstClr val="black"/>
                </a:solidFill>
              </a:rPr>
              <a:pPr eaLnBrk="1" hangingPunct="1"/>
              <a:t>17</a:t>
            </a:fld>
            <a:endParaRPr lang="es-ES" sz="1200"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Jardinn Royal a Toulouse</a:t>
            </a: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67D530-CA6A-43EC-A79A-D6BBF0B00763}" type="slidenum">
              <a:rPr lang="es-ES" sz="1200">
                <a:solidFill>
                  <a:prstClr val="black"/>
                </a:solidFill>
              </a:rPr>
              <a:pPr eaLnBrk="1" hangingPunct="1"/>
              <a:t>18</a:t>
            </a:fld>
            <a:endParaRPr lang="es-ES" sz="1200"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D1FE75-F0EC-4125-8D09-2E1131E2D2E9}" type="slidenum">
              <a:rPr lang="es-ES" sz="1200">
                <a:solidFill>
                  <a:prstClr val="black"/>
                </a:solidFill>
              </a:rPr>
              <a:pPr eaLnBrk="1" hangingPunct="1"/>
              <a:t>19</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Royal a Toulouse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27D1C5-7CCE-43F7-B467-24AE7DA73FFB}" type="slidenum">
              <a:rPr lang="es-ES" sz="1200">
                <a:solidFill>
                  <a:prstClr val="black"/>
                </a:solidFill>
              </a:rPr>
              <a:pPr eaLnBrk="1" hangingPunct="1"/>
              <a:t>20</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Royal a Toulouse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A94EB7-3806-4DB5-8EE9-206176B29900}" type="slidenum">
              <a:rPr lang="es-ES" sz="1200">
                <a:solidFill>
                  <a:prstClr val="black"/>
                </a:solidFill>
              </a:rPr>
              <a:pPr eaLnBrk="1" hangingPunct="1"/>
              <a:t>21</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Royal a Toulouse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DA6E2-A141-4388-AEED-7D3AFACBABFD}" type="slidenum">
              <a:rPr lang="es-ES" sz="1200">
                <a:solidFill>
                  <a:prstClr val="black"/>
                </a:solidFill>
              </a:rPr>
              <a:pPr eaLnBrk="1" hangingPunct="1"/>
              <a:t>22</a:t>
            </a:fld>
            <a:endParaRPr 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Royal a Toulouse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Catherine de Medicis</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6E4751-8C64-4F43-AC97-EFF9DA17D840}" type="slidenum">
              <a:rPr lang="es-ES" sz="1200">
                <a:solidFill>
                  <a:prstClr val="black"/>
                </a:solidFill>
              </a:rPr>
              <a:pPr eaLnBrk="1" hangingPunct="1"/>
              <a:t>26</a:t>
            </a:fld>
            <a:endParaRPr 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Catherine de Medicis</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9D1730-42CF-4525-8981-4D60F7C2639D}" type="slidenum">
              <a:rPr lang="es-ES" sz="1200">
                <a:solidFill>
                  <a:prstClr val="black"/>
                </a:solidFill>
              </a:rPr>
              <a:pPr eaLnBrk="1" hangingPunct="1"/>
              <a:t>27</a:t>
            </a:fld>
            <a:endParaRPr 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Catherine de Medicis</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E60EF3-F1AE-477C-BD5A-8CFFD512B2A1}" type="slidenum">
              <a:rPr lang="es-ES" sz="1200">
                <a:solidFill>
                  <a:prstClr val="black"/>
                </a:solidFill>
              </a:rPr>
              <a:pPr eaLnBrk="1" hangingPunct="1"/>
              <a:t>28</a:t>
            </a:fld>
            <a:endParaRPr lang="es-ES" sz="1200"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Catherine de Medicis</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04E898-998A-4BC0-8FC7-F2C401C18BB0}" type="slidenum">
              <a:rPr lang="es-ES" sz="1200">
                <a:solidFill>
                  <a:prstClr val="black"/>
                </a:solidFill>
              </a:rPr>
              <a:pPr eaLnBrk="1" hangingPunct="1"/>
              <a:t>29</a:t>
            </a:fld>
            <a:endParaRPr lang="es-ES" sz="1200"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Catherine de Medicis</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E7EF4C-26B9-44FD-8A37-91951FE2C688}" type="slidenum">
              <a:rPr lang="es-ES" sz="1200">
                <a:solidFill>
                  <a:prstClr val="black"/>
                </a:solidFill>
              </a:rPr>
              <a:pPr eaLnBrk="1" hangingPunct="1"/>
              <a:t>30</a:t>
            </a:fld>
            <a:endParaRPr lang="es-ES" sz="1200"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Catherine de Medicis</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C32FBA3-4602-4ACE-A0FF-6D67FE3CDE22}" type="slidenum">
              <a:rPr lang="es-ES" sz="1200">
                <a:solidFill>
                  <a:prstClr val="black"/>
                </a:solidFill>
              </a:rPr>
              <a:pPr eaLnBrk="1" hangingPunct="1"/>
              <a:t>31</a:t>
            </a:fld>
            <a:endParaRPr lang="es-ES" sz="1200"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7EFF13-67E7-4C5F-9D7A-573E2E6A4A69}" type="slidenum">
              <a:rPr lang="es-ES" sz="1200">
                <a:solidFill>
                  <a:prstClr val="black"/>
                </a:solidFill>
              </a:rPr>
              <a:pPr eaLnBrk="1" hangingPunct="1"/>
              <a:t>32</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Catherine de Medicis.-Chenonceau</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Nantes</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D52E2E-ACDD-4D56-8FE0-239820390A61}" type="slidenum">
              <a:rPr lang="es-ES" sz="1200">
                <a:solidFill>
                  <a:prstClr val="black"/>
                </a:solidFill>
              </a:rPr>
              <a:pPr eaLnBrk="1" hangingPunct="1"/>
              <a:t>36</a:t>
            </a:fld>
            <a:endParaRPr 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Nantes</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E573EF-7A97-4495-99BB-2C566AB36C07}" type="slidenum">
              <a:rPr lang="es-ES" sz="1200">
                <a:solidFill>
                  <a:prstClr val="black"/>
                </a:solidFill>
              </a:rPr>
              <a:pPr eaLnBrk="1" hangingPunct="1"/>
              <a:t>37</a:t>
            </a:fld>
            <a:endParaRPr 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Nantes</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E5F3C2-3A81-4A88-AF34-566F60D1AEAA}" type="slidenum">
              <a:rPr lang="es-ES" sz="1200">
                <a:solidFill>
                  <a:prstClr val="black"/>
                </a:solidFill>
              </a:rPr>
              <a:pPr eaLnBrk="1" hangingPunct="1"/>
              <a:t>38</a:t>
            </a:fld>
            <a:endParaRPr 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Nantes.-Cedrus atlantica</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8D9CFF1-74C0-4EED-A241-4AF1DE4FF6B7}" type="slidenum">
              <a:rPr lang="es-ES" sz="1200">
                <a:solidFill>
                  <a:prstClr val="black"/>
                </a:solidFill>
              </a:rPr>
              <a:pPr eaLnBrk="1" hangingPunct="1"/>
              <a:t>39</a:t>
            </a:fld>
            <a:endParaRPr lang="es-ES" sz="1200"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Nantes .-Mosaiulture</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83AF25-C58C-4F1F-93BA-FAC7C0E3E7AD}" type="slidenum">
              <a:rPr lang="es-ES" sz="1200">
                <a:solidFill>
                  <a:prstClr val="black"/>
                </a:solidFill>
              </a:rPr>
              <a:pPr eaLnBrk="1" hangingPunct="1"/>
              <a:t>40</a:t>
            </a:fld>
            <a:endParaRPr 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Nartes.-Jardin des Plantes</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F15E81-61E9-483B-B2D3-983C21E201AE}" type="slidenum">
              <a:rPr lang="es-ES" sz="1200">
                <a:solidFill>
                  <a:prstClr val="black"/>
                </a:solidFill>
              </a:rPr>
              <a:pPr eaLnBrk="1" hangingPunct="1"/>
              <a:t>41</a:t>
            </a:fld>
            <a:endParaRPr 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79A737-AF38-4121-A65F-40183364AFD3}" type="slidenum">
              <a:rPr lang="es-ES" sz="1200">
                <a:solidFill>
                  <a:prstClr val="black"/>
                </a:solidFill>
              </a:rPr>
              <a:pPr eaLnBrk="1" hangingPunct="1"/>
              <a:t>42</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 a Nantes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F828EA-47CB-46A0-8EF7-3E0B7C80ED5B}" type="slidenum">
              <a:rPr lang="es-ES" sz="1200">
                <a:solidFill>
                  <a:prstClr val="black"/>
                </a:solidFill>
              </a:rPr>
              <a:pPr eaLnBrk="1" hangingPunct="1"/>
              <a:t>43</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 a Nantes.-Magnolia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5D25C5-7339-4197-8A8F-1F25ADCE436E}" type="slidenum">
              <a:rPr lang="es-ES" sz="1200">
                <a:solidFill>
                  <a:prstClr val="black"/>
                </a:solidFill>
              </a:rPr>
              <a:pPr eaLnBrk="1" hangingPunct="1"/>
              <a:t>44</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 a Nantes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Valloires.-Jardin a la Francesa</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C2C653-C653-4A19-AA48-DF4E2E556C84}" type="slidenum">
              <a:rPr lang="es-ES" sz="1200">
                <a:solidFill>
                  <a:prstClr val="black"/>
                </a:solidFill>
              </a:rPr>
              <a:pPr eaLnBrk="1" hangingPunct="1"/>
              <a:t>47</a:t>
            </a:fld>
            <a:endParaRPr lang="es-ES" sz="1200"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Abadia de Valloires</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496E6CD-6D5E-4C8E-8381-F2F71DAF8A2E}" type="slidenum">
              <a:rPr lang="es-ES" sz="1200">
                <a:solidFill>
                  <a:prstClr val="black"/>
                </a:solidFill>
              </a:rPr>
              <a:pPr eaLnBrk="1" hangingPunct="1"/>
              <a:t>48</a:t>
            </a:fld>
            <a:endParaRPr lang="es-ES" sz="1200"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Valloires.-Jardin a la francesa</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F4AA78-023D-4682-8D57-4AF2F34C94E5}" type="slidenum">
              <a:rPr lang="es-ES" sz="1200">
                <a:solidFill>
                  <a:prstClr val="black"/>
                </a:solidFill>
              </a:rPr>
              <a:pPr eaLnBrk="1" hangingPunct="1"/>
              <a:t>49</a:t>
            </a:fld>
            <a:endParaRPr lang="es-ES" sz="1200"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16B21D-243B-4F68-8AE5-A3432CC2F24A}" type="slidenum">
              <a:rPr lang="es-ES" sz="1200">
                <a:solidFill>
                  <a:prstClr val="black"/>
                </a:solidFill>
              </a:rPr>
              <a:pPr eaLnBrk="1" hangingPunct="1"/>
              <a:t>50</a:t>
            </a:fld>
            <a:endParaRPr 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604E3C-D548-4EF6-B193-EF47386A5139}" type="slidenum">
              <a:rPr lang="es-ES" sz="1200">
                <a:solidFill>
                  <a:prstClr val="black"/>
                </a:solidFill>
              </a:rPr>
              <a:pPr eaLnBrk="1" hangingPunct="1"/>
              <a:t>51</a:t>
            </a:fld>
            <a:endParaRPr 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Valloires.-Jardin a la Francesa</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3CC93C-424F-4DF8-B9E1-208AE1590879}" type="slidenum">
              <a:rPr lang="es-ES" sz="1200">
                <a:solidFill>
                  <a:prstClr val="black"/>
                </a:solidFill>
              </a:rPr>
              <a:pPr eaLnBrk="1" hangingPunct="1"/>
              <a:t>52</a:t>
            </a:fld>
            <a:endParaRPr 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a:t>
            </a: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AA106D-A9F8-4258-8138-7053B9477D75}" type="slidenum">
              <a:rPr lang="es-ES" sz="1200">
                <a:solidFill>
                  <a:prstClr val="black"/>
                </a:solidFill>
              </a:rPr>
              <a:pPr eaLnBrk="1" hangingPunct="1"/>
              <a:t>53</a:t>
            </a:fld>
            <a:endParaRPr lang="es-ES" sz="1200"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	Vallories</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C54CDC-A004-4872-BCC2-E4689B0D6CEA}" type="slidenum">
              <a:rPr lang="es-ES" sz="1200">
                <a:solidFill>
                  <a:prstClr val="black"/>
                </a:solidFill>
              </a:rPr>
              <a:pPr eaLnBrk="1" hangingPunct="1"/>
              <a:t>54</a:t>
            </a:fld>
            <a:endParaRPr lang="es-ES" sz="1200"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Vallories</a:t>
            </a: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D57DBA-C6AA-4A81-B53B-C031BC53C001}" type="slidenum">
              <a:rPr lang="es-ES" sz="1200">
                <a:solidFill>
                  <a:prstClr val="black"/>
                </a:solidFill>
              </a:rPr>
              <a:pPr eaLnBrk="1" hangingPunct="1"/>
              <a:t>55</a:t>
            </a:fld>
            <a:endParaRPr lang="es-ES" sz="1200"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Valloires</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42450F-4B85-4508-B8EF-330E5CE776D7}" type="slidenum">
              <a:rPr lang="es-ES" sz="1200">
                <a:solidFill>
                  <a:prstClr val="black"/>
                </a:solidFill>
              </a:rPr>
              <a:pPr eaLnBrk="1" hangingPunct="1"/>
              <a:t>56</a:t>
            </a:fld>
            <a:endParaRPr lang="es-ES" sz="1200"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DD740EE-FEC7-4190-88CD-EED11D37F290}" type="slidenum">
              <a:rPr lang="es-ES" sz="1200">
                <a:solidFill>
                  <a:prstClr val="black"/>
                </a:solidFill>
              </a:rPr>
              <a:pPr eaLnBrk="1" hangingPunct="1"/>
              <a:t>57</a:t>
            </a:fld>
            <a:endParaRPr 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Valloires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601D9C2-5085-42C1-ABDB-360F8100AFAA}" type="slidenum">
              <a:rPr lang="es-ES" sz="1200">
                <a:solidFill>
                  <a:prstClr val="black"/>
                </a:solidFill>
              </a:rPr>
              <a:pPr eaLnBrk="1" hangingPunct="1"/>
              <a:t>58</a:t>
            </a:fld>
            <a:endParaRPr 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Valloires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05E2B8-6AAF-49E8-921D-F1C2C9627FB0}" type="slidenum">
              <a:rPr lang="es-ES" sz="1200">
                <a:solidFill>
                  <a:prstClr val="black"/>
                </a:solidFill>
              </a:rPr>
              <a:pPr eaLnBrk="1" hangingPunct="1"/>
              <a:t>59</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Valloires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E34B069-8A48-4F91-AED9-9CE83DF2638D}" type="slidenum">
              <a:rPr lang="es-ES" sz="1200">
                <a:solidFill>
                  <a:prstClr val="black"/>
                </a:solidFill>
              </a:rPr>
              <a:pPr eaLnBrk="1" hangingPunct="1"/>
              <a:t>60</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Valloires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Callunes</a:t>
            </a: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B2D439-A93B-4E58-BE8F-7E0639A296EE}" type="slidenum">
              <a:rPr lang="es-ES" sz="1200">
                <a:solidFill>
                  <a:prstClr val="black"/>
                </a:solidFill>
              </a:rPr>
              <a:pPr eaLnBrk="1" hangingPunct="1"/>
              <a:t>62</a:t>
            </a:fld>
            <a:endParaRPr lang="es-ES" sz="1200"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48481D-D5FA-4F20-A783-62AA836CD514}" type="slidenum">
              <a:rPr lang="es-ES" sz="1200">
                <a:solidFill>
                  <a:prstClr val="black"/>
                </a:solidFill>
              </a:rPr>
              <a:pPr eaLnBrk="1" hangingPunct="1"/>
              <a:t>63</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Callunes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9B02E2-9659-4480-9505-32EBAD9E44C2}" type="slidenum">
              <a:rPr lang="es-ES" sz="1200">
                <a:solidFill>
                  <a:prstClr val="black"/>
                </a:solidFill>
              </a:rPr>
              <a:pPr eaLnBrk="1" hangingPunct="1"/>
              <a:t>64</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Callunes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2E5E91-55C6-44E2-A1E4-1775F6AC358C}" type="slidenum">
              <a:rPr lang="es-ES" sz="1200">
                <a:solidFill>
                  <a:prstClr val="black"/>
                </a:solidFill>
              </a:rPr>
              <a:pPr eaLnBrk="1" hangingPunct="1"/>
              <a:t>65</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Callunes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15F4B1-6258-4ED4-8226-2D95AF052FA8}" type="slidenum">
              <a:rPr lang="es-ES" sz="1200">
                <a:solidFill>
                  <a:prstClr val="black"/>
                </a:solidFill>
              </a:rPr>
              <a:pPr eaLnBrk="1" hangingPunct="1"/>
              <a:t>66</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 Callunes.-Vosges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0351D1-2EC7-4C75-BE92-761C79F9824C}" type="slidenum">
              <a:rPr lang="es-ES" sz="1200">
                <a:solidFill>
                  <a:prstClr val="black"/>
                </a:solidFill>
              </a:rPr>
              <a:pPr eaLnBrk="1" hangingPunct="1"/>
              <a:t>68</a:t>
            </a:fld>
            <a:endParaRPr lang="es-ES" sz="1200"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0616BD-F093-4C6F-9428-F7ECB26EB5B4}" type="slidenum">
              <a:rPr lang="es-ES" sz="1200">
                <a:solidFill>
                  <a:prstClr val="black"/>
                </a:solidFill>
              </a:rPr>
              <a:pPr eaLnBrk="1" hangingPunct="1"/>
              <a:t>69</a:t>
            </a:fld>
            <a:endParaRPr lang="es-ES" sz="1200"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D798E57-A69C-416F-8389-FE6A8F121CDC}" type="slidenum">
              <a:rPr lang="es-ES" sz="1200">
                <a:solidFill>
                  <a:prstClr val="black"/>
                </a:solidFill>
              </a:rPr>
              <a:pPr eaLnBrk="1" hangingPunct="1"/>
              <a:t>70</a:t>
            </a:fld>
            <a:endParaRPr lang="es-ES" sz="1200"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CDD27D-4378-4A3B-BF3D-AB627AC92DE4}" type="slidenum">
              <a:rPr lang="es-ES" sz="1200">
                <a:solidFill>
                  <a:prstClr val="black"/>
                </a:solidFill>
              </a:rPr>
              <a:pPr eaLnBrk="1" hangingPunct="1"/>
              <a:t>71</a:t>
            </a:fld>
            <a:endParaRPr lang="es-ES" sz="1200"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A0EABA-83D9-4323-BFA5-8C9D04D37909}" type="slidenum">
              <a:rPr lang="es-ES" sz="1200">
                <a:solidFill>
                  <a:prstClr val="black"/>
                </a:solidFill>
              </a:rPr>
              <a:pPr eaLnBrk="1" hangingPunct="1"/>
              <a:t>72</a:t>
            </a:fld>
            <a:endParaRPr lang="es-ES" sz="1200"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FF084E-8A26-432E-AF3E-0B342CA3CA6C}" type="slidenum">
              <a:rPr lang="es-ES" sz="1200">
                <a:solidFill>
                  <a:prstClr val="black"/>
                </a:solidFill>
              </a:rPr>
              <a:pPr eaLnBrk="1" hangingPunct="1"/>
              <a:t>73</a:t>
            </a:fld>
            <a:endParaRPr lang="es-ES" sz="1200"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878DEC4-BFE8-48FC-B87B-F6BF8603545B}" type="slidenum">
              <a:rPr lang="es-ES" sz="1200">
                <a:solidFill>
                  <a:prstClr val="black"/>
                </a:solidFill>
              </a:rPr>
              <a:pPr eaLnBrk="1" hangingPunct="1"/>
              <a:t>74</a:t>
            </a:fld>
            <a:endParaRPr lang="es-ES" sz="1200"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EC1020C-5044-4AFB-9D64-903462F03FD2}" type="slidenum">
              <a:rPr lang="es-ES" sz="1200">
                <a:solidFill>
                  <a:prstClr val="black"/>
                </a:solidFill>
              </a:rPr>
              <a:pPr eaLnBrk="1" hangingPunct="1"/>
              <a:t>75</a:t>
            </a:fld>
            <a:endParaRPr lang="es-ES" sz="1200"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CB46F1-1ADC-4242-A944-AFE9D91D4394}" type="slidenum">
              <a:rPr lang="es-ES" sz="1200">
                <a:solidFill>
                  <a:prstClr val="black"/>
                </a:solidFill>
              </a:rPr>
              <a:pPr eaLnBrk="1" hangingPunct="1"/>
              <a:t>76</a:t>
            </a:fld>
            <a:endParaRPr lang="es-ES" sz="1200"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33490B-35DC-4CC3-B016-CE00E34CF4C5}" type="slidenum">
              <a:rPr lang="es-ES" sz="1200">
                <a:solidFill>
                  <a:prstClr val="black"/>
                </a:solidFill>
              </a:rPr>
              <a:pPr eaLnBrk="1" hangingPunct="1"/>
              <a:t>77</a:t>
            </a:fld>
            <a:endParaRPr lang="es-ES" sz="1200"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Kerdalo</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4B7518-51A7-4A20-B0F1-DA6FE17C534E}" type="slidenum">
              <a:rPr lang="es-ES" sz="1200">
                <a:solidFill>
                  <a:prstClr val="black"/>
                </a:solidFill>
              </a:rPr>
              <a:pPr eaLnBrk="1" hangingPunct="1"/>
              <a:t>78</a:t>
            </a:fld>
            <a:endParaRPr lang="es-ES" sz="1200"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3950D8-F6E3-4C85-BF50-C3D574020548}" type="slidenum">
              <a:rPr lang="es-ES" sz="1200">
                <a:solidFill>
                  <a:prstClr val="black"/>
                </a:solidFill>
              </a:rPr>
              <a:pPr eaLnBrk="1" hangingPunct="1"/>
              <a:t>79</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Kerdalo</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02156E-C66A-4174-892F-5F727A715C3C}" type="slidenum">
              <a:rPr lang="es-ES" sz="1200">
                <a:solidFill>
                  <a:prstClr val="black"/>
                </a:solidFill>
              </a:rPr>
              <a:pPr eaLnBrk="1" hangingPunct="1"/>
              <a:t>80</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Kerdalo</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C40209-3665-4860-9319-32BCF4FD0839}" type="slidenum">
              <a:rPr lang="es-ES" sz="1200">
                <a:solidFill>
                  <a:prstClr val="black"/>
                </a:solidFill>
              </a:rPr>
              <a:pPr eaLnBrk="1" hangingPunct="1"/>
              <a:t>82</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Sardy</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687480-1895-4255-84C9-A77ADF543FDA}" type="slidenum">
              <a:rPr lang="es-ES" sz="1200">
                <a:solidFill>
                  <a:prstClr val="black"/>
                </a:solidFill>
              </a:rPr>
              <a:pPr eaLnBrk="1" hangingPunct="1"/>
              <a:t>83</a:t>
            </a:fld>
            <a:endParaRPr 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Sardy</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A66E4A-FC8D-4BBD-98B5-8B522E64F372}" type="slidenum">
              <a:rPr lang="es-ES" sz="1200">
                <a:solidFill>
                  <a:prstClr val="black"/>
                </a:solidFill>
              </a:rPr>
              <a:pPr eaLnBrk="1" hangingPunct="1"/>
              <a:t>84</a:t>
            </a:fld>
            <a:endParaRPr 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Sardy</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CD5912-2EB6-4506-903A-494E5A770996}" type="slidenum">
              <a:rPr lang="es-ES" sz="1200">
                <a:solidFill>
                  <a:prstClr val="black"/>
                </a:solidFill>
              </a:rPr>
              <a:pPr eaLnBrk="1" hangingPunct="1"/>
              <a:t>85</a:t>
            </a:fld>
            <a:endParaRPr 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Sardy</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B8D4C7A-5C7A-4D7B-A8A3-DF7D28F1B69C}" type="slidenum">
              <a:rPr lang="es-ES" sz="1200">
                <a:solidFill>
                  <a:prstClr val="black"/>
                </a:solidFill>
              </a:rPr>
              <a:pPr eaLnBrk="1" hangingPunct="1"/>
              <a:t>86</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Sardy</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Sardy</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14187D-95F6-4728-B352-A93CD923DF72}" type="slidenum">
              <a:rPr lang="es-ES" sz="1200">
                <a:solidFill>
                  <a:prstClr val="black"/>
                </a:solidFill>
              </a:rPr>
              <a:pPr eaLnBrk="1" hangingPunct="1"/>
              <a:t>87</a:t>
            </a:fld>
            <a:endParaRPr lang="es-ES" sz="1200"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9EA46B-C78E-464B-A64A-872FCF6A9B61}" type="slidenum">
              <a:rPr lang="es-ES" sz="1200">
                <a:solidFill>
                  <a:prstClr val="black"/>
                </a:solidFill>
              </a:rPr>
              <a:pPr eaLnBrk="1" hangingPunct="1"/>
              <a:t>89</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Marsella.-Jardin des Vestiges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des Vestiges</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8E56FBA-9EE9-4A46-BE71-AB71ED8AC1D6}" type="slidenum">
              <a:rPr lang="es-ES" sz="1200">
                <a:solidFill>
                  <a:prstClr val="black"/>
                </a:solidFill>
              </a:rPr>
              <a:pPr eaLnBrk="1" hangingPunct="1"/>
              <a:t>90</a:t>
            </a:fld>
            <a:endParaRPr lang="es-ES" sz="1200"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des Vestiges</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C17FD8-A8B4-4156-8190-BD185BAE1CD0}" type="slidenum">
              <a:rPr lang="es-ES" sz="1200">
                <a:solidFill>
                  <a:prstClr val="black"/>
                </a:solidFill>
              </a:rPr>
              <a:pPr eaLnBrk="1" hangingPunct="1"/>
              <a:t>91</a:t>
            </a:fld>
            <a:endParaRPr lang="es-ES" sz="1200"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des Vestiges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A7CB424-632D-429A-A4B0-738DB1F36CBB}" type="slidenum">
              <a:rPr lang="es-ES" sz="1200">
                <a:solidFill>
                  <a:prstClr val="black"/>
                </a:solidFill>
              </a:rPr>
              <a:pPr eaLnBrk="1" hangingPunct="1"/>
              <a:t>92</a:t>
            </a:fld>
            <a:endParaRPr lang="es-ES" sz="1200"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des Vestiges</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5EC51C-2F43-4E32-A752-58CC2835F230}" type="slidenum">
              <a:rPr lang="es-ES" sz="1200">
                <a:solidFill>
                  <a:prstClr val="black"/>
                </a:solidFill>
              </a:rPr>
              <a:pPr eaLnBrk="1" hangingPunct="1"/>
              <a:t>93</a:t>
            </a:fld>
            <a:endParaRPr lang="es-ES" sz="1200"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 des Vestiges</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449C5C-8B70-4591-8AC6-DECB99D62D4B}" type="slidenum">
              <a:rPr lang="es-ES" sz="1200">
                <a:solidFill>
                  <a:prstClr val="black"/>
                </a:solidFill>
              </a:rPr>
              <a:pPr eaLnBrk="1" hangingPunct="1"/>
              <a:t>94</a:t>
            </a:fld>
            <a:endParaRPr lang="es-ES" sz="1200"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050E1F-3DBE-41E3-A404-99943C01ED29}" type="slidenum">
              <a:rPr lang="es-ES" sz="1200">
                <a:solidFill>
                  <a:prstClr val="black"/>
                </a:solidFill>
              </a:rPr>
              <a:pPr eaLnBrk="1" hangingPunct="1"/>
              <a:t>99</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Marsella.-Parc du Centenaire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51C6D7-7991-4CC5-BA37-3509BE0A5CBF}" type="slidenum">
              <a:rPr lang="es-ES" sz="1200">
                <a:solidFill>
                  <a:prstClr val="black"/>
                </a:solidFill>
              </a:rPr>
              <a:pPr eaLnBrk="1" hangingPunct="1"/>
              <a:t>100</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Marsella.-Parc du Centenaire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u Centenaire</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4E23CFA-8708-4111-832A-1226A2255932}" type="slidenum">
              <a:rPr lang="es-ES" sz="1200">
                <a:solidFill>
                  <a:prstClr val="black"/>
                </a:solidFill>
              </a:rPr>
              <a:pPr eaLnBrk="1" hangingPunct="1"/>
              <a:t>101</a:t>
            </a:fld>
            <a:endParaRPr lang="es-ES" sz="1200"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Cenntenaire</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10AF1ED-2810-4FBF-8A5F-616FA8AAF4C1}" type="slidenum">
              <a:rPr lang="es-ES" sz="1200">
                <a:solidFill>
                  <a:prstClr val="black"/>
                </a:solidFill>
              </a:rPr>
              <a:pPr eaLnBrk="1" hangingPunct="1"/>
              <a:t>102</a:t>
            </a:fld>
            <a:endParaRPr lang="es-ES" sz="1200"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Centenaire</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65468F-72C9-41F8-BC07-5EE4230304F9}" type="slidenum">
              <a:rPr lang="es-ES" sz="1200">
                <a:solidFill>
                  <a:prstClr val="black"/>
                </a:solidFill>
              </a:rPr>
              <a:pPr eaLnBrk="1" hangingPunct="1"/>
              <a:t>103</a:t>
            </a:fld>
            <a:endParaRPr lang="es-ES" sz="1200"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 enteneire</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D5E933-E32C-4328-8A09-D44D14EE5A27}" type="slidenum">
              <a:rPr lang="es-ES" sz="1200">
                <a:solidFill>
                  <a:prstClr val="black"/>
                </a:solidFill>
              </a:rPr>
              <a:pPr eaLnBrk="1" hangingPunct="1"/>
              <a:t>104</a:t>
            </a:fld>
            <a:endParaRPr lang="es-ES" sz="1200"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Centenaire</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3D7DE1-DBFA-4AEB-9C80-719CCFE81804}" type="slidenum">
              <a:rPr lang="es-ES" sz="1200">
                <a:solidFill>
                  <a:prstClr val="black"/>
                </a:solidFill>
              </a:rPr>
              <a:pPr eaLnBrk="1" hangingPunct="1"/>
              <a:t>105</a:t>
            </a:fld>
            <a:endParaRPr lang="es-ES" sz="1200"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 entennaire</a:t>
            </a: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B86F73-21B1-42C6-A4D6-23A431BCAD62}" type="slidenum">
              <a:rPr lang="es-ES" sz="1200">
                <a:solidFill>
                  <a:prstClr val="black"/>
                </a:solidFill>
              </a:rPr>
              <a:pPr eaLnBrk="1" hangingPunct="1"/>
              <a:t>106</a:t>
            </a:fld>
            <a:endParaRPr lang="es-ES" sz="1200"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Centenaire</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51E38F-3F2F-4EB4-B690-7D820B8F4103}" type="slidenum">
              <a:rPr lang="es-ES" sz="1200">
                <a:solidFill>
                  <a:prstClr val="black"/>
                </a:solidFill>
              </a:rPr>
              <a:pPr eaLnBrk="1" hangingPunct="1"/>
              <a:t>107</a:t>
            </a:fld>
            <a:endParaRPr lang="es-ES" sz="1200"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Centennaire</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4F1ABE-C3B2-481A-9FB6-CED2E8CBE4B8}" type="slidenum">
              <a:rPr lang="es-ES" sz="1200">
                <a:solidFill>
                  <a:prstClr val="black"/>
                </a:solidFill>
              </a:rPr>
              <a:pPr eaLnBrk="1" hangingPunct="1"/>
              <a:t>108</a:t>
            </a:fld>
            <a:endParaRPr lang="es-ES" sz="1200"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Centennaire</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A38FF3-0C42-41C9-A36B-661EA0783DF9}" type="slidenum">
              <a:rPr lang="es-ES" sz="1200">
                <a:solidFill>
                  <a:prstClr val="black"/>
                </a:solidFill>
              </a:rPr>
              <a:pPr eaLnBrk="1" hangingPunct="1"/>
              <a:t>109</a:t>
            </a:fld>
            <a:endParaRPr lang="es-ES" sz="1200"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Centennaire</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4D6F6F-8227-48D4-82E5-3701749483A0}" type="slidenum">
              <a:rPr lang="es-ES" sz="1200">
                <a:solidFill>
                  <a:prstClr val="black"/>
                </a:solidFill>
              </a:rPr>
              <a:pPr eaLnBrk="1" hangingPunct="1"/>
              <a:t>110</a:t>
            </a:fld>
            <a:endParaRPr lang="es-ES" sz="1200"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Centennaire.-El arbol de la Esperanza</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32BE15-7F46-4B6C-9E58-8853AF088B7C}" type="slidenum">
              <a:rPr lang="es-ES" sz="1200">
                <a:solidFill>
                  <a:prstClr val="black"/>
                </a:solidFill>
              </a:rPr>
              <a:pPr eaLnBrk="1" hangingPunct="1"/>
              <a:t>111</a:t>
            </a:fld>
            <a:endParaRPr lang="es-ES" sz="1200"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du Centennaire</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02A583-DD63-4FF8-B910-20E2B6DD4D53}" type="slidenum">
              <a:rPr lang="es-ES" sz="1200">
                <a:solidFill>
                  <a:prstClr val="black"/>
                </a:solidFill>
              </a:rPr>
              <a:pPr eaLnBrk="1" hangingPunct="1"/>
              <a:t>112</a:t>
            </a:fld>
            <a:endParaRPr lang="es-ES" sz="1200"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Fête du Citron</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C1A4F8-80AC-444A-90CE-B01CDCC13391}" type="slidenum">
              <a:rPr lang="es-ES" sz="1200">
                <a:solidFill>
                  <a:prstClr val="black"/>
                </a:solidFill>
              </a:rPr>
              <a:pPr eaLnBrk="1" hangingPunct="1"/>
              <a:t>116</a:t>
            </a:fld>
            <a:endParaRPr lang="es-ES" sz="1200"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Fete du Citron</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2EA553-FF76-45FB-BCE7-EF46FEF220B8}" type="slidenum">
              <a:rPr lang="es-ES" sz="1200">
                <a:solidFill>
                  <a:prstClr val="black"/>
                </a:solidFill>
              </a:rPr>
              <a:pPr eaLnBrk="1" hangingPunct="1"/>
              <a:t>117</a:t>
            </a:fld>
            <a:endParaRPr lang="es-ES" sz="1200"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a:ln/>
        </p:spPr>
      </p:sp>
      <p:sp>
        <p:nvSpPr>
          <p:cNvPr id="268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Fête du Citron</a:t>
            </a:r>
          </a:p>
        </p:txBody>
      </p:sp>
      <p:sp>
        <p:nvSpPr>
          <p:cNvPr id="268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EB169D-B858-48BA-B141-43A2D8B591E1}" type="slidenum">
              <a:rPr lang="es-ES" sz="1200">
                <a:solidFill>
                  <a:prstClr val="black"/>
                </a:solidFill>
              </a:rPr>
              <a:pPr eaLnBrk="1" hangingPunct="1"/>
              <a:t>118</a:t>
            </a:fld>
            <a:endParaRPr lang="es-ES" sz="1200"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0E7E15-9471-47B7-836E-658D33360FA5}" type="slidenum">
              <a:rPr lang="es-ES" sz="1200">
                <a:solidFill>
                  <a:prstClr val="black"/>
                </a:solidFill>
              </a:rPr>
              <a:pPr eaLnBrk="1" hangingPunct="1"/>
              <a:t>119</a:t>
            </a:fld>
            <a:endParaRPr 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0B8CDE-E828-4F8A-A3F2-E36349E1BDEC}" type="slidenum">
              <a:rPr lang="es-ES" sz="1200">
                <a:solidFill>
                  <a:prstClr val="black"/>
                </a:solidFill>
              </a:rPr>
              <a:pPr eaLnBrk="1" hangingPunct="1"/>
              <a:t>120</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307EAB2-75A6-4AB2-9121-8A46B108E7BF}" type="slidenum">
              <a:rPr lang="es-ES" sz="1200">
                <a:solidFill>
                  <a:prstClr val="black"/>
                </a:solidFill>
              </a:rPr>
              <a:pPr eaLnBrk="1" hangingPunct="1"/>
              <a:t>121</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366234-75DF-4A76-854B-A53FAC6E258C}" type="slidenum">
              <a:rPr lang="es-ES" sz="1200">
                <a:solidFill>
                  <a:prstClr val="black"/>
                </a:solidFill>
              </a:rPr>
              <a:pPr eaLnBrk="1" hangingPunct="1"/>
              <a:t>122</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340E30-4CD3-4792-8AC0-9E51229FDF03}" type="slidenum">
              <a:rPr lang="es-ES" sz="1200">
                <a:solidFill>
                  <a:prstClr val="black"/>
                </a:solidFill>
              </a:rPr>
              <a:pPr eaLnBrk="1" hangingPunct="1"/>
              <a:t>123</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62F8DA-88CE-4F53-B0C5-7F5EBD669049}" type="slidenum">
              <a:rPr lang="es-ES" sz="1200">
                <a:solidFill>
                  <a:prstClr val="black"/>
                </a:solidFill>
              </a:rPr>
              <a:pPr eaLnBrk="1" hangingPunct="1"/>
              <a:t>124</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Menton.-Fete du Citrón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Floral dÁpremont</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42EDA8-A88D-4579-8582-9D98C5139044}" type="slidenum">
              <a:rPr lang="es-ES" sz="1200">
                <a:solidFill>
                  <a:prstClr val="black"/>
                </a:solidFill>
              </a:rPr>
              <a:pPr eaLnBrk="1" hangingPunct="1"/>
              <a:t>127</a:t>
            </a:fld>
            <a:endParaRPr lang="es-ES" sz="1200"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Puente Chino</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354EAB-5E36-4FED-9633-4487370D1D96}" type="slidenum">
              <a:rPr lang="es-ES" sz="1200">
                <a:solidFill>
                  <a:prstClr val="black"/>
                </a:solidFill>
              </a:rPr>
              <a:pPr eaLnBrk="1" hangingPunct="1"/>
              <a:t>128</a:t>
            </a:fld>
            <a:endParaRPr lang="es-ES" sz="1200"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Floral d´Agremont</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DD9CAE-2788-492C-8FC5-36585ECADA8A}" type="slidenum">
              <a:rPr lang="es-ES" sz="1200">
                <a:solidFill>
                  <a:prstClr val="black"/>
                </a:solidFill>
              </a:rPr>
              <a:pPr eaLnBrk="1" hangingPunct="1"/>
              <a:t>129</a:t>
            </a:fld>
            <a:endParaRPr lang="es-ES" sz="1200"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a:ln/>
        </p:spPr>
      </p:sp>
      <p:sp>
        <p:nvSpPr>
          <p:cNvPr id="278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Floral d´Apremont</a:t>
            </a:r>
          </a:p>
        </p:txBody>
      </p:sp>
      <p:sp>
        <p:nvSpPr>
          <p:cNvPr id="278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4622FEB-9ADF-42CE-8972-150E9B8C0E25}" type="slidenum">
              <a:rPr lang="es-ES" sz="1200">
                <a:solidFill>
                  <a:prstClr val="black"/>
                </a:solidFill>
              </a:rPr>
              <a:pPr eaLnBrk="1" hangingPunct="1"/>
              <a:t>130</a:t>
            </a:fld>
            <a:endParaRPr lang="es-ES" sz="1200"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d´Apremont</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F46EED-3460-423C-AFD8-554A21383A50}" type="slidenum">
              <a:rPr lang="es-ES" sz="1200">
                <a:solidFill>
                  <a:prstClr val="black"/>
                </a:solidFill>
              </a:rPr>
              <a:pPr eaLnBrk="1" hangingPunct="1"/>
              <a:t>131</a:t>
            </a:fld>
            <a:endParaRPr lang="es-ES" sz="1200"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d´Apremont</a:t>
            </a: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85F63E-C6D8-41ED-8BB6-B216A396E682}" type="slidenum">
              <a:rPr lang="es-ES" sz="1200">
                <a:solidFill>
                  <a:prstClr val="black"/>
                </a:solidFill>
              </a:rPr>
              <a:pPr eaLnBrk="1" hangingPunct="1"/>
              <a:t>132</a:t>
            </a:fld>
            <a:endParaRPr lang="es-ES" sz="1200"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d´Apremont</a:t>
            </a: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4BD85F-491D-4DCE-AE30-72D2EB79796A}" type="slidenum">
              <a:rPr lang="es-ES" sz="1200">
                <a:solidFill>
                  <a:prstClr val="black"/>
                </a:solidFill>
              </a:rPr>
              <a:pPr eaLnBrk="1" hangingPunct="1"/>
              <a:t>133</a:t>
            </a:fld>
            <a:endParaRPr lang="es-ES" sz="1200"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Floral d´Apremont</a:t>
            </a: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ACA1EE-040D-4A48-9E2C-1A7FE098567D}" type="slidenum">
              <a:rPr lang="es-ES" sz="1200">
                <a:solidFill>
                  <a:prstClr val="black"/>
                </a:solidFill>
              </a:rPr>
              <a:pPr eaLnBrk="1" hangingPunct="1"/>
              <a:t>134</a:t>
            </a:fld>
            <a:endParaRPr lang="es-ES" sz="1200"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EC509D-E84E-4A20-8931-2B3DED8AE160}" type="slidenum">
              <a:rPr lang="es-ES" sz="1200">
                <a:solidFill>
                  <a:prstClr val="black"/>
                </a:solidFill>
              </a:rPr>
              <a:pPr eaLnBrk="1" hangingPunct="1"/>
              <a:t>135</a:t>
            </a:fld>
            <a:endParaRPr 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1FB612-D74A-4311-B0BF-4FFE0E475B00}" type="slidenum">
              <a:rPr lang="es-ES" sz="1200">
                <a:solidFill>
                  <a:prstClr val="black"/>
                </a:solidFill>
              </a:rPr>
              <a:pPr eaLnBrk="1" hangingPunct="1"/>
              <a:t>136</a:t>
            </a:fld>
            <a:endParaRPr 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0907F3-3253-4284-B6C6-31141EB79917}" type="slidenum">
              <a:rPr lang="es-ES" sz="1200">
                <a:solidFill>
                  <a:prstClr val="black"/>
                </a:solidFill>
              </a:rPr>
              <a:pPr eaLnBrk="1" hangingPunct="1"/>
              <a:t>137</a:t>
            </a:fld>
            <a:endParaRPr 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95398E0-9FA9-403F-9BF7-8267BAC22FAE}" type="slidenum">
              <a:rPr lang="es-ES" sz="1200">
                <a:solidFill>
                  <a:prstClr val="black"/>
                </a:solidFill>
              </a:rPr>
              <a:pPr eaLnBrk="1" hangingPunct="1"/>
              <a:t>138</a:t>
            </a:fld>
            <a:endParaRPr 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4C3DDA-BC86-4AA3-AD2E-F625D0F56DD4}" type="slidenum">
              <a:rPr lang="es-ES" sz="1200">
                <a:solidFill>
                  <a:prstClr val="black"/>
                </a:solidFill>
              </a:rPr>
              <a:pPr eaLnBrk="1" hangingPunct="1"/>
              <a:t>139</a:t>
            </a:fld>
            <a:endParaRPr lang="es-ES" sz="1200" dirty="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2EAE65-3E14-4E20-B998-8DA00FE0DE45}" type="slidenum">
              <a:rPr lang="es-ES" sz="1200">
                <a:solidFill>
                  <a:prstClr val="black"/>
                </a:solidFill>
              </a:rPr>
              <a:pPr eaLnBrk="1" hangingPunct="1"/>
              <a:t>140</a:t>
            </a:fld>
            <a:endParaRPr lang="es-E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AE1203-9758-493F-91CA-84DECBBC8253}" type="slidenum">
              <a:rPr lang="es-ES" sz="1200">
                <a:solidFill>
                  <a:prstClr val="black"/>
                </a:solidFill>
              </a:rPr>
              <a:pPr eaLnBrk="1" hangingPunct="1"/>
              <a:t>141</a:t>
            </a:fld>
            <a:endParaRPr lang="es-ES" sz="1200" dirty="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5F2DA9-0981-4A21-8942-3699512F1A99}" type="slidenum">
              <a:rPr lang="es-ES" sz="1200">
                <a:solidFill>
                  <a:prstClr val="black"/>
                </a:solidFill>
              </a:rPr>
              <a:pPr eaLnBrk="1" hangingPunct="1"/>
              <a:t>142</a:t>
            </a:fld>
            <a:endParaRPr 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d´Apremont</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C9747D-54F7-4455-BF68-E3C999D1511E}" type="slidenum">
              <a:rPr lang="es-ES" sz="1200">
                <a:solidFill>
                  <a:prstClr val="black"/>
                </a:solidFill>
              </a:rPr>
              <a:pPr eaLnBrk="1" hangingPunct="1"/>
              <a:t>143</a:t>
            </a:fld>
            <a:endParaRPr 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Gerland a Lyon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257E92-DC3F-4203-8C6D-CAF7EB27648A}" type="slidenum">
              <a:rPr lang="es-ES" sz="1200">
                <a:solidFill>
                  <a:prstClr val="black"/>
                </a:solidFill>
              </a:rPr>
              <a:pPr eaLnBrk="1" hangingPunct="1"/>
              <a:t>146</a:t>
            </a:fld>
            <a:endParaRPr 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Jardin de Marguerite.-Plobsheim</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475714-FE32-4160-AB08-97F203DF5B7E}" type="slidenum">
              <a:rPr lang="es-ES" sz="1200">
                <a:solidFill>
                  <a:prstClr val="black"/>
                </a:solidFill>
              </a:rPr>
              <a:pPr eaLnBrk="1" hangingPunct="1"/>
              <a:t>147</a:t>
            </a:fld>
            <a:endParaRPr 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642071-965B-4DC9-A7F9-968D5494D69F}" type="slidenum">
              <a:rPr lang="es-ES" sz="1200">
                <a:solidFill>
                  <a:prstClr val="black"/>
                </a:solidFill>
              </a:rPr>
              <a:pPr eaLnBrk="1" hangingPunct="1"/>
              <a:t>148</a:t>
            </a:fld>
            <a:endParaRPr 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A6F8CC-7539-4749-BDD1-7CBB9D6409BA}" type="slidenum">
              <a:rPr lang="es-ES" sz="1200">
                <a:solidFill>
                  <a:prstClr val="black"/>
                </a:solidFill>
              </a:rPr>
              <a:pPr eaLnBrk="1" hangingPunct="1"/>
              <a:t>149</a:t>
            </a:fld>
            <a:endParaRPr lang="es-ES" sz="1200" dirty="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Marquerite</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4F137E-50A4-45C1-89BB-0084EEE9C450}" type="slidenum">
              <a:rPr lang="es-ES" sz="1200">
                <a:solidFill>
                  <a:prstClr val="black"/>
                </a:solidFill>
              </a:rPr>
              <a:pPr eaLnBrk="1" hangingPunct="1"/>
              <a:t>150</a:t>
            </a:fld>
            <a:endParaRPr lang="es-ES" sz="1200" dirty="0">
              <a:solidFill>
                <a:prstClr val="black"/>
              </a:solidFill>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3A156B-098A-4891-A23F-B59EB6AFA978}" type="slidenum">
              <a:rPr lang="es-ES" sz="1200">
                <a:solidFill>
                  <a:prstClr val="black"/>
                </a:solidFill>
              </a:rPr>
              <a:pPr eaLnBrk="1" hangingPunct="1"/>
              <a:t>151</a:t>
            </a:fld>
            <a:endParaRPr lang="es-ES" sz="1200" dirty="0">
              <a:solidFill>
                <a:prstClr val="black"/>
              </a:solidFill>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848AEC9-6512-4BE2-B5DD-B8CE3C7C6A02}" type="slidenum">
              <a:rPr lang="es-ES" sz="1200">
                <a:solidFill>
                  <a:prstClr val="black"/>
                </a:solidFill>
              </a:rPr>
              <a:pPr eaLnBrk="1" hangingPunct="1"/>
              <a:t>152</a:t>
            </a:fld>
            <a:endParaRPr lang="es-ES" sz="1200" dirty="0">
              <a:solidFill>
                <a:prstClr val="black"/>
              </a:solidFill>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7B8247-0039-4899-B083-C4455FD2181D}" type="slidenum">
              <a:rPr lang="es-ES" sz="1200">
                <a:solidFill>
                  <a:prstClr val="black"/>
                </a:solidFill>
              </a:rPr>
              <a:pPr eaLnBrk="1" hangingPunct="1"/>
              <a:t>153</a:t>
            </a:fld>
            <a:endParaRPr lang="es-ES" sz="1200" dirty="0">
              <a:solidFill>
                <a:prstClr val="black"/>
              </a:solidFill>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Le jardín de Marguerite</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767879D-3935-488E-9AB7-F885395B4A0B}" type="slidenum">
              <a:rPr lang="es-ES" sz="1200">
                <a:solidFill>
                  <a:prstClr val="black"/>
                </a:solidFill>
              </a:rPr>
              <a:pPr eaLnBrk="1" hangingPunct="1"/>
              <a:t>154</a:t>
            </a:fld>
            <a:endParaRPr lang="es-ES" sz="1200" dirty="0">
              <a:solidFill>
                <a:prstClr val="black"/>
              </a:solidFill>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Marguerite</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B4B146-247F-482F-AC82-1FB151B0C8F4}" type="slidenum">
              <a:rPr lang="es-ES" sz="1200">
                <a:solidFill>
                  <a:prstClr val="black"/>
                </a:solidFill>
              </a:rPr>
              <a:pPr eaLnBrk="1" hangingPunct="1"/>
              <a:t>155</a:t>
            </a:fld>
            <a:endParaRPr lang="es-ES" sz="1200" dirty="0">
              <a:solidFill>
                <a:prstClr val="black"/>
              </a:solidFill>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Marguerite</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6824CF-775E-4439-8608-EBE76F1CD64F}" type="slidenum">
              <a:rPr lang="es-ES" sz="1200">
                <a:solidFill>
                  <a:prstClr val="black"/>
                </a:solidFill>
              </a:rPr>
              <a:pPr eaLnBrk="1" hangingPunct="1"/>
              <a:t>156</a:t>
            </a:fld>
            <a:endParaRPr lang="es-ES" sz="1200" dirty="0">
              <a:solidFill>
                <a:prstClr val="black"/>
              </a:solidFill>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Marguerite</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7DC7008-5989-4A23-A242-A0A186877756}" type="slidenum">
              <a:rPr lang="es-ES" sz="1200">
                <a:solidFill>
                  <a:prstClr val="black"/>
                </a:solidFill>
              </a:rPr>
              <a:pPr eaLnBrk="1" hangingPunct="1"/>
              <a:t>157</a:t>
            </a:fld>
            <a:endParaRPr lang="es-ES" sz="1200" dirty="0">
              <a:solidFill>
                <a:prstClr val="black"/>
              </a:solidFill>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Marguerite</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9641CD-3DC2-44C3-8ED5-649D2EAEA9FC}" type="slidenum">
              <a:rPr lang="es-ES" sz="1200">
                <a:solidFill>
                  <a:prstClr val="black"/>
                </a:solidFill>
              </a:rPr>
              <a:pPr eaLnBrk="1" hangingPunct="1"/>
              <a:t>158</a:t>
            </a:fld>
            <a:endParaRPr lang="es-ES" sz="1200" dirty="0">
              <a:solidFill>
                <a:prstClr val="black"/>
              </a:solidFill>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 arguerite</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EC3972-C53F-4824-A6AE-A86CC070B3A3}" type="slidenum">
              <a:rPr lang="es-ES" sz="1200">
                <a:solidFill>
                  <a:prstClr val="black"/>
                </a:solidFill>
              </a:rPr>
              <a:pPr eaLnBrk="1" hangingPunct="1"/>
              <a:t>159</a:t>
            </a:fld>
            <a:endParaRPr lang="es-ES" sz="1200" dirty="0">
              <a:solidFill>
                <a:prstClr val="black"/>
              </a:solidFill>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Marguerite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67ADEC-A07B-44E3-B92C-5B2FE6397101}" type="slidenum">
              <a:rPr lang="es-ES" sz="1200">
                <a:solidFill>
                  <a:prstClr val="black"/>
                </a:solidFill>
              </a:rPr>
              <a:pPr eaLnBrk="1" hangingPunct="1"/>
              <a:t>160</a:t>
            </a:fld>
            <a:endParaRPr lang="es-ES" sz="1200" dirty="0">
              <a:solidFill>
                <a:prstClr val="black"/>
              </a:solidFill>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Marguerite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0CE2842-EAE5-4820-90D6-3AB6A430068A}" type="slidenum">
              <a:rPr lang="es-ES" sz="1200">
                <a:solidFill>
                  <a:prstClr val="black"/>
                </a:solidFill>
              </a:rPr>
              <a:pPr eaLnBrk="1" hangingPunct="1"/>
              <a:t>161</a:t>
            </a:fld>
            <a:endParaRPr lang="es-ES" sz="1200" dirty="0">
              <a:solidFill>
                <a:prstClr val="black"/>
              </a:solidFill>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Marguerite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E14C37-C64A-4283-821F-EC8CE4472DE1}" type="slidenum">
              <a:rPr lang="es-ES" sz="1200">
                <a:solidFill>
                  <a:prstClr val="black"/>
                </a:solidFill>
              </a:rPr>
              <a:pPr eaLnBrk="1" hangingPunct="1"/>
              <a:t>162</a:t>
            </a:fld>
            <a:endParaRPr lang="es-ES" sz="1200" dirty="0">
              <a:solidFill>
                <a:prstClr val="black"/>
              </a:solidFill>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Marguerite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8BA0EC-CE1A-4569-89B9-747DD18B32C3}" type="slidenum">
              <a:rPr lang="es-ES" sz="1200">
                <a:solidFill>
                  <a:prstClr val="black"/>
                </a:solidFill>
              </a:rPr>
              <a:pPr eaLnBrk="1" hangingPunct="1"/>
              <a:t>163</a:t>
            </a:fld>
            <a:endParaRPr lang="es-ES" sz="1200" dirty="0">
              <a:solidFill>
                <a:prstClr val="black"/>
              </a:solidFill>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Marguerite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a/aa/Jardin_massey_tarbes_6.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pyreneesinfo.fr/actu/tarbes-rendez-vous-au-jardin/attachment/tarbes-jardin-massey/"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visoflora.com/images/original/paon-visoflora-36906.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upload.wikimedia.org/wikipedia/commons/f/fe/Toulouse_jardin_royale_05191.jp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hyperlink" Target="http://upload.wikimedia.org/wikipedia/commons/c/cf/Jardin-royal_vue.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upload.wikimedia.org/wikipedia/commons/7/76/Valloires_24-09-2008_14-08-11.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hyperlink" Target="http://upload.wikimedia.org/wikipedia/commons/1/1f/Abbaye_de_Valloires.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upload.wikimedia.org/wikipedia/commons/c/c7/Abbaye_de_Valloires_et_jardins.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http://upload.wikimedia.org/wikipedia/commons/4/4d/Grand_bassin_de_Sardy_(V%C3%A9lines).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8.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3DJardin%2Bdes%2BVestiges%2BMarseille%26hl%3Des%26prmd%3Divnsm&amp;rurl=translate.google.es&amp;sl=fr&amp;u=http://fr.wikipedia.org/wiki/Vestige&amp;usg=ALkJrhiI3guuHZin5Pc-uav4xie1XqbpFQ" TargetMode="External"/><Relationship Id="rId2" Type="http://schemas.openxmlformats.org/officeDocument/2006/relationships/hyperlink" Target="http://translate.googleusercontent.com/translate_c?hl=es&amp;prev=/search?q%3DJardin%2Bdes%2BVestiges%2BMarseille%26hl%3Des%26prmd%3Divnsm&amp;rurl=translate.google.es&amp;sl=fr&amp;u=http://fr.wikipedia.org/w/index.php?title%3DCentre_Bourse%26action%3Dedit%26redlink%3D1&amp;usg=ALkJrhizUd6w5e1az6VsZwxiwgMiGJJ1nQ"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upload.wikimedia.org/wikipedia/commons/c/c6/Fete_du_Citron.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hyperlink" Target="http://upload.wikimedia.org/wikipedia/commons/3/3a/Lemon_head_in_Menton.jpg" TargetMode="External"/><Relationship Id="rId4" Type="http://schemas.openxmlformats.org/officeDocument/2006/relationships/image" Target="../media/image103.jpeg"/></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hyperlink" Target="http://upload.wikimedia.org/wikipedia/fr/f/f9/Menton_citron.jpg" TargetMode="External"/><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hyperlink" Target="http://upload.wikimedia.org/wikipedia/commons/e/e8/Apremont-sur-allier-parc_floral-2.jpg" TargetMode="External"/><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3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620688"/>
            <a:ext cx="6406480" cy="3384376"/>
          </a:xfrm>
        </p:spPr>
        <p:txBody>
          <a:bodyPr>
            <a:normAutofit/>
          </a:bodyPr>
          <a:lstStyle/>
          <a:p>
            <a:r>
              <a:rPr lang="es-ES" sz="3200" dirty="0"/>
              <a:t>EUROPA.-LA VUELTA AL MUNDO EN 885 JARDINES.-</a:t>
            </a:r>
            <a:br>
              <a:rPr lang="es-ES" sz="3200" dirty="0"/>
            </a:br>
            <a:r>
              <a:rPr lang="es-ES" sz="3200" dirty="0"/>
              <a:t>JARDINES REMARCABLES DE FRANCIA.-C</a:t>
            </a:r>
          </a:p>
        </p:txBody>
      </p:sp>
      <p:sp>
        <p:nvSpPr>
          <p:cNvPr id="3" name="2 Subtítulo"/>
          <p:cNvSpPr>
            <a:spLocks noGrp="1"/>
          </p:cNvSpPr>
          <p:nvPr>
            <p:ph type="subTitle" idx="1"/>
          </p:nvPr>
        </p:nvSpPr>
        <p:spPr>
          <a:xfrm>
            <a:off x="2627784" y="4437112"/>
            <a:ext cx="4968552" cy="1937810"/>
          </a:xfrm>
        </p:spPr>
        <p:txBody>
          <a:bodyPr>
            <a:normAutofit/>
          </a:bodyPr>
          <a:lstStyle/>
          <a:p>
            <a:r>
              <a:rPr lang="fr-FR" dirty="0"/>
              <a:t>Seleccion de textos  y fotografias por</a:t>
            </a:r>
          </a:p>
          <a:p>
            <a:r>
              <a:rPr lang="fr-FR" sz="2800" dirty="0"/>
              <a:t>JOSE ELIAS BONELLS</a:t>
            </a:r>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922337"/>
          </a:xfrm>
        </p:spPr>
        <p:txBody>
          <a:bodyPr/>
          <a:lstStyle/>
          <a:p>
            <a:pPr eaLnBrk="1" hangingPunct="1"/>
            <a:r>
              <a:rPr lang="es-ES" dirty="0"/>
              <a:t>Jardin Massey</a:t>
            </a:r>
          </a:p>
        </p:txBody>
      </p:sp>
      <p:sp>
        <p:nvSpPr>
          <p:cNvPr id="7171" name="2 Marcador de contenido"/>
          <p:cNvSpPr>
            <a:spLocks noGrp="1"/>
          </p:cNvSpPr>
          <p:nvPr>
            <p:ph sz="quarter" idx="1"/>
          </p:nvPr>
        </p:nvSpPr>
        <p:spPr>
          <a:xfrm>
            <a:off x="914400" y="1125538"/>
            <a:ext cx="7185992" cy="5471814"/>
          </a:xfrm>
        </p:spPr>
        <p:txBody>
          <a:bodyPr>
            <a:normAutofit/>
          </a:bodyPr>
          <a:lstStyle/>
          <a:p>
            <a:pPr eaLnBrk="1" hangingPunct="1"/>
            <a:r>
              <a:rPr lang="es-ES" sz="2400" b="1" dirty="0"/>
              <a:t>Tarbes</a:t>
            </a:r>
            <a:r>
              <a:rPr lang="es-ES" sz="2400" dirty="0"/>
              <a:t> (en occitano </a:t>
            </a:r>
            <a:r>
              <a:rPr lang="es-ES" sz="2400" i="1" dirty="0"/>
              <a:t>Tarba</a:t>
            </a:r>
            <a:r>
              <a:rPr lang="es-ES" sz="2400" dirty="0"/>
              <a:t>) es una ciudad del departamento francés de los Altos Pirineos, prefectura y capital de la provincia histórica de Bigorra.</a:t>
            </a:r>
          </a:p>
          <a:p>
            <a:pPr eaLnBrk="1" hangingPunct="1"/>
            <a:r>
              <a:rPr lang="es-ES" sz="2400" dirty="0"/>
              <a:t>Tarbes cuenta con numerosos parques. El más conocido es el Jardín Massey.</a:t>
            </a:r>
          </a:p>
          <a:p>
            <a:pPr eaLnBrk="1" hangingPunct="1"/>
            <a:r>
              <a:rPr lang="es-ES" sz="2400" b="1" dirty="0"/>
              <a:t>Jardin Massey</a:t>
            </a:r>
            <a:r>
              <a:rPr lang="es-ES" sz="2400" dirty="0"/>
              <a:t> es un jardín público en Tarbes , Francia, construida en el siglo XIX por Placide Massey horticultor del rey de Francia Luis Felipe I y el jefe anterior de los Jardines del Palacio de Versalles. </a:t>
            </a:r>
          </a:p>
          <a:p>
            <a:pPr eaLnBrk="1" hangingPunct="1"/>
            <a:r>
              <a:rPr lang="es-ES" sz="2400" dirty="0"/>
              <a:t>El </a:t>
            </a:r>
            <a:r>
              <a:rPr lang="es-ES" sz="2400" i="1" dirty="0"/>
              <a:t>Jardin Massey</a:t>
            </a:r>
            <a:r>
              <a:rPr lang="es-ES" sz="2400" dirty="0"/>
              <a:t> ha sido puesto en la lista de los </a:t>
            </a:r>
            <a:r>
              <a:rPr lang="es-ES" sz="2400" b="1" dirty="0"/>
              <a:t>Jardines notable de Francia</a:t>
            </a:r>
            <a:r>
              <a:rPr lang="es-ES" sz="2400" dirty="0"/>
              <a:t> por el gobierno francés en 2004. </a:t>
            </a:r>
          </a:p>
        </p:txBody>
      </p:sp>
    </p:spTree>
    <p:extLst>
      <p:ext uri="{BB962C8B-B14F-4D97-AF65-F5344CB8AC3E}">
        <p14:creationId xmlns:p14="http://schemas.microsoft.com/office/powerpoint/2010/main" val="3117354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Jardin Massey Tarbes 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411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tonybutterworth.co.uk/images/Dad/Museum%20Jardin%20Massey%20Tarbes_edited-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216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fr.academic.ru/pictures/frwiki/79/Orangerie_du_jardin_Massey_(Tarbes,_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51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onybutterworth.co.uk/images/Dad/Jardin%20Massey%20Tarbes_edite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descr="http://farm4.static.flickr.com/3245/2406289664_8937d2943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0" y="0"/>
            <a:ext cx="47625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6" descr="http://www.kamaxx.com/jdlf/img/photos/2561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4513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8" descr="http://www.pyreneesinfo.fr/wp-content/uploads/2010/06/Tarbes-jardin-massey-450x285.gif">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38" y="3429000"/>
            <a:ext cx="47164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141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atic.panoramio.com/photos/original/399625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632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tatic.panoramio.com/photos/original/399624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344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681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tatic.panoramio.com/photos/original/399623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344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678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tatic.panoramio.com/photos/original/399623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714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494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tatic.panoramio.com/photos/original/399622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563"/>
            <a:ext cx="91344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976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a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302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Documents and Settings\JOSE ELIAS\Escritorio\Jardins remarcables\Jardin_massey_tarbes_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464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Escritorio\Jardins remarcables\Jardin Massey_Cloit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681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dirty="0"/>
              <a:t>Jardin Royal de Toulouse</a:t>
            </a:r>
          </a:p>
        </p:txBody>
      </p:sp>
      <p:sp>
        <p:nvSpPr>
          <p:cNvPr id="20483" name="2 Marcador de contenido"/>
          <p:cNvSpPr>
            <a:spLocks noGrp="1"/>
          </p:cNvSpPr>
          <p:nvPr>
            <p:ph sz="quarter" idx="1"/>
          </p:nvPr>
        </p:nvSpPr>
        <p:spPr/>
        <p:txBody>
          <a:bodyPr/>
          <a:lstStyle/>
          <a:p>
            <a:pPr eaLnBrk="1" hangingPunct="1"/>
            <a:r>
              <a:rPr lang="es-ES" sz="2400" dirty="0"/>
              <a:t>El </a:t>
            </a:r>
            <a:r>
              <a:rPr lang="es-ES" sz="2400" b="1" dirty="0"/>
              <a:t>Jardín Real</a:t>
            </a:r>
            <a:r>
              <a:rPr lang="es-ES" sz="2400" dirty="0"/>
              <a:t> de Toulouse es un jardín público  francés .. Se encuentra en Busca, Montplaisir , un barrio de clase media al sureste de la centro de la ciudad .</a:t>
            </a:r>
          </a:p>
          <a:p>
            <a:pPr eaLnBrk="1" hangingPunct="1"/>
            <a:r>
              <a:rPr lang="es-ES" sz="2400" dirty="0"/>
              <a:t>Creado por Luis Mondran en 1754 , fue el primer jardín público de Toulouse. </a:t>
            </a:r>
          </a:p>
          <a:p>
            <a:pPr eaLnBrk="1" hangingPunct="1"/>
            <a:r>
              <a:rPr lang="es-ES" sz="2400" dirty="0"/>
              <a:t>A medida que la Gran Ronda , se convirtió en un jardín Inglés entre 1861 y 1863 .</a:t>
            </a:r>
          </a:p>
          <a:p>
            <a:pPr eaLnBrk="1" hangingPunct="1"/>
            <a:r>
              <a:rPr lang="es-ES" sz="2400" dirty="0"/>
              <a:t>Cubre un área de 1,7 hectáreas y es uno de los excepcionales jardines de Francia . </a:t>
            </a:r>
          </a:p>
        </p:txBody>
      </p:sp>
    </p:spTree>
    <p:extLst>
      <p:ext uri="{BB962C8B-B14F-4D97-AF65-F5344CB8AC3E}">
        <p14:creationId xmlns:p14="http://schemas.microsoft.com/office/powerpoint/2010/main" val="2356344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692150"/>
            <a:ext cx="7041976" cy="5327650"/>
          </a:xfrm>
        </p:spPr>
        <p:txBody>
          <a:bodyPr/>
          <a:lstStyle/>
          <a:p>
            <a:pPr eaLnBrk="1" hangingPunct="1"/>
            <a:r>
              <a:rPr lang="es-ES" sz="2400" dirty="0"/>
              <a:t> Su nombre ha cambiado con los tiempos. </a:t>
            </a:r>
          </a:p>
          <a:p>
            <a:pPr eaLnBrk="1" hangingPunct="1"/>
            <a:r>
              <a:rPr lang="es-ES" sz="2400" dirty="0"/>
              <a:t>Originalmente llamado Parque de Toulouse, que pasó a denominarse </a:t>
            </a:r>
            <a:r>
              <a:rPr lang="es-ES" sz="2400" i="1" dirty="0"/>
              <a:t>Real Jardín</a:t>
            </a:r>
            <a:r>
              <a:rPr lang="es-ES" sz="2400" dirty="0"/>
              <a:t> con la creación del jardín de la Grand Rond </a:t>
            </a:r>
          </a:p>
          <a:p>
            <a:pPr eaLnBrk="1" hangingPunct="1"/>
            <a:r>
              <a:rPr lang="es-ES" sz="2400" dirty="0"/>
              <a:t>Por supuesto, la Revolución , el jardín ha cambiado su nombre.</a:t>
            </a:r>
          </a:p>
          <a:p>
            <a:pPr eaLnBrk="1" hangingPunct="1"/>
            <a:r>
              <a:rPr lang="es-ES" sz="2400" dirty="0"/>
              <a:t>. Está conectado con el jardín de la Gran Círculo por un puente que pasa sobre el Boulevard y está decorado con numerosas estatuas. </a:t>
            </a:r>
          </a:p>
          <a:p>
            <a:pPr eaLnBrk="1" hangingPunct="1"/>
            <a:r>
              <a:rPr lang="es-ES" sz="2400" dirty="0"/>
              <a:t>Contiene especies de árboles tales como el ginkgo biloba , el almez , el cedro del Líbano , un tulipán , una naranja Osage y magnolias .</a:t>
            </a:r>
          </a:p>
          <a:p>
            <a:pPr eaLnBrk="1" hangingPunct="1"/>
            <a:endParaRPr lang="es-ES" dirty="0"/>
          </a:p>
          <a:p>
            <a:pPr eaLnBrk="1" hangingPunct="1"/>
            <a:endParaRPr lang="es-ES" dirty="0"/>
          </a:p>
        </p:txBody>
      </p:sp>
    </p:spTree>
    <p:extLst>
      <p:ext uri="{BB962C8B-B14F-4D97-AF65-F5344CB8AC3E}">
        <p14:creationId xmlns:p14="http://schemas.microsoft.com/office/powerpoint/2010/main" val="3117702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Real Jardín 05191.jpg Toulous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222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chivo: Real Jardín-vu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417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Jardins remarcables\Jardin Royal Toul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798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Jardins remarcables\Jardin Royal.-Toul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365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Escritorio\Jardins remarcables\Jardin Royal.-Toulous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108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Jardins remarcables\Jardin Royal.-Toulous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727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dirty="0"/>
              <a:t>Jardins Catherine de Medicis</a:t>
            </a:r>
          </a:p>
        </p:txBody>
      </p:sp>
      <p:sp>
        <p:nvSpPr>
          <p:cNvPr id="27651"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Los parterres del jardín del patio delantero,  se presentan con espléndidos rosales trepadores y un majestuoso callejón de naranjos dieciséis durante la temporada de verano, y 16 de tejos (Taxus baccata) durante todo el año. </a:t>
            </a:r>
          </a:p>
          <a:p>
            <a:pPr marL="274320" indent="-274320" eaLnBrk="1" fontAlgn="auto" hangingPunct="1">
              <a:spcBef>
                <a:spcPts val="580"/>
              </a:spcBef>
              <a:spcAft>
                <a:spcPts val="0"/>
              </a:spcAft>
              <a:buFont typeface="Wingdings 2"/>
              <a:buChar char=""/>
              <a:defRPr/>
            </a:pPr>
            <a:r>
              <a:rPr lang="es-ES" dirty="0"/>
              <a:t>El visitante descubre la construcción de la Cúpula, que una vez albergó las caballerizas reales y gusanos de seda de cría, introducida en Francia por Catalina de Médicis.</a:t>
            </a:r>
          </a:p>
        </p:txBody>
      </p:sp>
    </p:spTree>
    <p:extLst>
      <p:ext uri="{BB962C8B-B14F-4D97-AF65-F5344CB8AC3E}">
        <p14:creationId xmlns:p14="http://schemas.microsoft.com/office/powerpoint/2010/main" val="1115343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lstStyle/>
          <a:p>
            <a:r>
              <a:rPr lang="es-ES" dirty="0"/>
              <a:t>Luego se entra en el corral del siglo XVI, y, finalmente, en el huerto de flores, que son cultivadas exclusivamente para la decoración floral del monumento, el edificio de la Cúpula y la Orangerie. Le Jardin de Catalina de Medici se limita a la Costa Este de la delimitación del foso, que se abastece de agua de Cher. </a:t>
            </a:r>
          </a:p>
          <a:p>
            <a:r>
              <a:rPr lang="es-ES" dirty="0"/>
              <a:t>Una plantación de hiedra en un enrejado de madera define el jardín en su lado norte. </a:t>
            </a:r>
          </a:p>
          <a:p>
            <a:r>
              <a:rPr lang="es-ES" dirty="0"/>
              <a:t>La Costa da la bienvenida a toda su longitud con el rosal  Clair Matin. </a:t>
            </a:r>
          </a:p>
        </p:txBody>
      </p:sp>
    </p:spTree>
    <p:extLst>
      <p:ext uri="{BB962C8B-B14F-4D97-AF65-F5344CB8AC3E}">
        <p14:creationId xmlns:p14="http://schemas.microsoft.com/office/powerpoint/2010/main" val="3286914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1052736"/>
            <a:ext cx="7113984" cy="4967064"/>
          </a:xfrm>
        </p:spPr>
        <p:txBody>
          <a:bodyPr/>
          <a:lstStyle/>
          <a:p>
            <a:pPr eaLnBrk="1" hangingPunct="1"/>
            <a:r>
              <a:rPr lang="es-ES" sz="2400" dirty="0"/>
              <a:t>La decoración se compone de cinco paneles de césped  alrededor de una fuente circular de 15 metros de diámetro, decorada con tiras de hierba azul lavanda Hidcote. </a:t>
            </a:r>
          </a:p>
          <a:p>
            <a:pPr eaLnBrk="1" hangingPunct="1"/>
            <a:r>
              <a:rPr lang="es-ES" sz="2400" dirty="0"/>
              <a:t>200  rosales Fairy de medio pie  se plantan en los arriates que rodean el césped. 40 bolas  de boj están plantados en el borde del césped. </a:t>
            </a:r>
          </a:p>
          <a:p>
            <a:pPr eaLnBrk="1" hangingPunct="1"/>
            <a:endParaRPr lang="es-ES" dirty="0"/>
          </a:p>
        </p:txBody>
      </p:sp>
    </p:spTree>
    <p:extLst>
      <p:ext uri="{BB962C8B-B14F-4D97-AF65-F5344CB8AC3E}">
        <p14:creationId xmlns:p14="http://schemas.microsoft.com/office/powerpoint/2010/main" val="1340980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4.bp.blogspot.com/_cGDnwMePFig/TDd5clLQjEI/AAAAAAAAAVE/ZNIk6xskuFg/s1600/800px-Jardin_Catherine_ch%25C3%25A2teau-de-chenonc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855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tatic.panoramio.com/photos/original/24248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886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tatic.panoramio.com/photos/original/242495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736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lh4.ggpht.com/-InjFtJa833E/SmMlN1n5qvI/AAAAAAAAErM/FYxAbxw5SZ4/s640/IMG_15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560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lh3.ggpht.com/-7qOmFzAPMeU/SmMlhHdrm6I/AAAAAAAAErs/IgdQ0cn13CI/s640/IMG_15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970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yan12.blog.sbc.edu/files/2010/09/DSC023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5913"/>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039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Jardins remarcables\Jardin_Catherine_chateau-de-chenonc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024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457200" y="274638"/>
            <a:ext cx="7467600" cy="1210146"/>
          </a:xfrm>
        </p:spPr>
        <p:txBody>
          <a:bodyPr/>
          <a:lstStyle/>
          <a:p>
            <a:pPr eaLnBrk="1" hangingPunct="1"/>
            <a:r>
              <a:rPr lang="es-ES" dirty="0"/>
              <a:t>Jardin de Plantes a Nantes</a:t>
            </a:r>
          </a:p>
        </p:txBody>
      </p:sp>
      <p:sp>
        <p:nvSpPr>
          <p:cNvPr id="36867" name="2 Marcador de contenido"/>
          <p:cNvSpPr>
            <a:spLocks noGrp="1"/>
          </p:cNvSpPr>
          <p:nvPr>
            <p:ph sz="quarter" idx="1"/>
          </p:nvPr>
        </p:nvSpPr>
        <p:spPr>
          <a:xfrm>
            <a:off x="914400" y="1988840"/>
            <a:ext cx="6969968" cy="4680248"/>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de las plantas de Nantes</a:t>
            </a:r>
            <a:r>
              <a:rPr lang="es-ES" dirty="0"/>
              <a:t> en francés : </a:t>
            </a:r>
            <a:r>
              <a:rPr lang="es-ES" b="1" dirty="0"/>
              <a:t>Jardin des plantes de Nantes</a:t>
            </a:r>
            <a:r>
              <a:rPr lang="es-ES" dirty="0"/>
              <a:t> es un jardín botánico público de la ciudad de Nantes, con una superficie de 7,32 hectáreas.</a:t>
            </a:r>
          </a:p>
          <a:p>
            <a:pPr marL="274320" indent="-274320" eaLnBrk="1" fontAlgn="auto" hangingPunct="1">
              <a:spcBef>
                <a:spcPts val="580"/>
              </a:spcBef>
              <a:spcAft>
                <a:spcPts val="0"/>
              </a:spcAft>
              <a:buFont typeface="Wingdings 2"/>
              <a:buChar char=""/>
              <a:defRPr/>
            </a:pPr>
            <a:r>
              <a:rPr lang="es-ES" dirty="0"/>
              <a:t>Sobre un superficie de 73.280 m2, dibuja un jardín paisajista con cascadas, zonas de agua, esculturas sobre madera, y La Montagne (la Montaña), el montículo artificial realizado con los escombros que resultan de la excavación del lago. </a:t>
            </a:r>
          </a:p>
        </p:txBody>
      </p:sp>
    </p:spTree>
    <p:extLst>
      <p:ext uri="{BB962C8B-B14F-4D97-AF65-F5344CB8AC3E}">
        <p14:creationId xmlns:p14="http://schemas.microsoft.com/office/powerpoint/2010/main" val="2443512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Posee 11.000 especies de árboles y de flores, y 800 m2 de invernaderos tanto de especies ecuatoriales húmedas y como de climas tropicales desérticos. La Magnolia de Hectot, plantada en 1807, es el árbol más viejo del jardín.</a:t>
            </a:r>
          </a:p>
          <a:p>
            <a:r>
              <a:rPr lang="es-ES" dirty="0"/>
              <a:t>Los edificios son la orangerie que alberga plantas en recipientes durante el invierno y los invernaderos a cactus, un antiguo invernadero rehabilitado.</a:t>
            </a:r>
          </a:p>
          <a:p>
            <a:r>
              <a:rPr lang="es-ES" dirty="0"/>
              <a:t>Colecciones</a:t>
            </a:r>
          </a:p>
          <a:p>
            <a:r>
              <a:rPr lang="es-ES" dirty="0"/>
              <a:t>« Colección de Camelias » con más de 600 cultivares de esta planta que es un símbolo para Nantes.</a:t>
            </a:r>
          </a:p>
          <a:p>
            <a:pPr marL="0" indent="0">
              <a:buNone/>
            </a:pPr>
            <a:r>
              <a:rPr lang="es-ES" dirty="0"/>
              <a:t> </a:t>
            </a:r>
          </a:p>
          <a:p>
            <a:r>
              <a:rPr lang="es-ES" dirty="0"/>
              <a:t> </a:t>
            </a:r>
          </a:p>
          <a:p>
            <a:endParaRPr lang="es-ES" dirty="0"/>
          </a:p>
        </p:txBody>
      </p:sp>
    </p:spTree>
    <p:extLst>
      <p:ext uri="{BB962C8B-B14F-4D97-AF65-F5344CB8AC3E}">
        <p14:creationId xmlns:p14="http://schemas.microsoft.com/office/powerpoint/2010/main" val="620664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4 Marcador de contenido"/>
          <p:cNvSpPr>
            <a:spLocks noGrp="1"/>
          </p:cNvSpPr>
          <p:nvPr>
            <p:ph sz="quarter" idx="1"/>
          </p:nvPr>
        </p:nvSpPr>
        <p:spPr>
          <a:xfrm>
            <a:off x="914400" y="476250"/>
            <a:ext cx="7772400" cy="6624638"/>
          </a:xfrm>
        </p:spPr>
        <p:txBody>
          <a:bodyPr/>
          <a:lstStyle/>
          <a:p>
            <a:pPr eaLnBrk="1" hangingPunct="1"/>
            <a:r>
              <a:rPr lang="es-ES" sz="2400" dirty="0"/>
              <a:t>« </a:t>
            </a:r>
            <a:r>
              <a:rPr lang="es-ES" sz="2400" b="1" dirty="0"/>
              <a:t>Colección de cactus y suculentas</a:t>
            </a:r>
            <a:r>
              <a:rPr lang="es-ES" sz="2400" dirty="0"/>
              <a:t> », se encuentra ubicada en el hexágono de los invernaderos.</a:t>
            </a:r>
          </a:p>
          <a:p>
            <a:pPr eaLnBrk="1" hangingPunct="1"/>
            <a:r>
              <a:rPr lang="es-ES" sz="2400" dirty="0"/>
              <a:t>« </a:t>
            </a:r>
            <a:r>
              <a:rPr lang="es-ES" sz="2400" b="1" dirty="0"/>
              <a:t>Palmarium</a:t>
            </a:r>
            <a:r>
              <a:rPr lang="es-ES" sz="2400" dirty="0"/>
              <a:t> », construido en 1898, que alberga una colección de epífitas excepcional.</a:t>
            </a:r>
          </a:p>
          <a:p>
            <a:r>
              <a:rPr lang="es-ES" dirty="0"/>
              <a:t>« L’école de botanique » expone la flora del Macizo armoricano.</a:t>
            </a:r>
          </a:p>
          <a:p>
            <a:r>
              <a:rPr lang="es-ES" dirty="0"/>
              <a:t>« Le Jardin d’essai », donde se presenta al público las plantas utilizadas cada año para la decoración de los macizos florales.</a:t>
            </a:r>
          </a:p>
          <a:p>
            <a:pPr eaLnBrk="1" hangingPunct="1"/>
            <a:br>
              <a:rPr lang="es-ES" dirty="0"/>
            </a:br>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902120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upload.wikimedia.org/wikipedia/commons/b/bd/Jardin_Des_Plantes_de_Nantes_10-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383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upload.wikimedia.org/wikipedia/commons/a/a0/P1040794_Jardin_des_plantes_Nan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3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bear-to-bear.net/wp-content/uploads/jardin-des-plantes-bass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378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bear-to-bear.net/wp-content/uploads/cedres-atl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84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bear-to-bear.net/wp-content/uploads/decorations-flor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16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bear-to-bear.net/wp-content/uploads/parc-jardin-des-plan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466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Jardins remarcables\Jardin_des_plantes_Nantes-entr%C3%A9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328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Jardins remarcables\Jardin_des_plantes_Nantes-montag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298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Jardins remarcables\Jardin_des_plantes_Nantes-ser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698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a:xfrm>
            <a:off x="914400" y="274638"/>
            <a:ext cx="7772400" cy="777875"/>
          </a:xfrm>
        </p:spPr>
        <p:txBody>
          <a:bodyPr/>
          <a:lstStyle/>
          <a:p>
            <a:pPr eaLnBrk="1" hangingPunct="1"/>
            <a:r>
              <a:rPr lang="es-ES" dirty="0"/>
              <a:t>Jardins de Valloires</a:t>
            </a:r>
          </a:p>
        </p:txBody>
      </p:sp>
      <p:sp>
        <p:nvSpPr>
          <p:cNvPr id="48131" name="2 Marcador de contenido"/>
          <p:cNvSpPr>
            <a:spLocks noGrp="1"/>
          </p:cNvSpPr>
          <p:nvPr>
            <p:ph sz="quarter" idx="1"/>
          </p:nvPr>
        </p:nvSpPr>
        <p:spPr>
          <a:xfrm>
            <a:off x="684213" y="1447800"/>
            <a:ext cx="7344171" cy="457200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Jardins de Valloires</a:t>
            </a:r>
            <a:r>
              <a:rPr lang="es-ES" dirty="0"/>
              <a:t> (8 hectáreas) son jardines botánicos ubicado en los terrenos de la  Abbaye de Valloires del siglo XVIII  en Argoules , Somme , Picardie , Francia .</a:t>
            </a:r>
          </a:p>
          <a:p>
            <a:pPr marL="274320" indent="-274320" eaLnBrk="1" fontAlgn="auto" hangingPunct="1">
              <a:spcBef>
                <a:spcPts val="580"/>
              </a:spcBef>
              <a:spcAft>
                <a:spcPts val="0"/>
              </a:spcAft>
              <a:buFont typeface="Wingdings 2"/>
              <a:buChar char=""/>
              <a:defRPr/>
            </a:pPr>
            <a:r>
              <a:rPr lang="es-ES" dirty="0"/>
              <a:t>Están clasificados como jardines remarcables.</a:t>
            </a:r>
          </a:p>
          <a:p>
            <a:pPr marL="274320" indent="-274320" eaLnBrk="1" fontAlgn="auto" hangingPunct="1">
              <a:spcBef>
                <a:spcPts val="580"/>
              </a:spcBef>
              <a:spcAft>
                <a:spcPts val="0"/>
              </a:spcAft>
              <a:buFont typeface="Wingdings 2"/>
              <a:buChar char=""/>
              <a:defRPr/>
            </a:pPr>
            <a:r>
              <a:rPr lang="es-ES" dirty="0"/>
              <a:t>Los jardines "orígenes fecha a 1981, cuando jardinero Jean-Louis Prima comenzó a buscar un sitio para su colección de 3.000 variedades de plantas desde el norte de Asia y América del Norte .</a:t>
            </a:r>
          </a:p>
          <a:p>
            <a:pPr marL="274320" indent="-274320" eaLnBrk="1" fontAlgn="auto" hangingPunct="1">
              <a:spcBef>
                <a:spcPts val="580"/>
              </a:spcBef>
              <a:spcAft>
                <a:spcPts val="0"/>
              </a:spcAft>
              <a:buFont typeface="Wingdings 2"/>
              <a:buChar char=""/>
              <a:defRPr/>
            </a:pPr>
            <a:r>
              <a:rPr lang="es-ES" dirty="0"/>
              <a:t> En 1985, la </a:t>
            </a:r>
            <a:r>
              <a:rPr lang="es-ES" i="1" dirty="0"/>
              <a:t>Región de Picardía, departamento de la Somme,</a:t>
            </a:r>
            <a:r>
              <a:rPr lang="es-ES" dirty="0"/>
              <a:t> y el </a:t>
            </a:r>
            <a:r>
              <a:rPr lang="es-ES" i="1" dirty="0"/>
              <a:t>Syndicat Mixte pour l'Aménagement de la Costa de Picardía</a:t>
            </a:r>
            <a:r>
              <a:rPr lang="es-ES" dirty="0"/>
              <a:t> acordaron construir un nuevo jardín junto a la abadía de Valloires.</a:t>
            </a:r>
          </a:p>
        </p:txBody>
      </p:sp>
    </p:spTree>
    <p:extLst>
      <p:ext uri="{BB962C8B-B14F-4D97-AF65-F5344CB8AC3E}">
        <p14:creationId xmlns:p14="http://schemas.microsoft.com/office/powerpoint/2010/main" val="1754006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4 Marcador de contenido"/>
          <p:cNvSpPr>
            <a:spLocks noGrp="1"/>
          </p:cNvSpPr>
          <p:nvPr>
            <p:ph sz="quarter" idx="1"/>
          </p:nvPr>
        </p:nvSpPr>
        <p:spPr>
          <a:xfrm>
            <a:off x="323851" y="620713"/>
            <a:ext cx="7776542" cy="554513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A partir de 1987, los jardines fueron diseñados por Gilles Clément , quien también diseñó el parque André Citroën y el Jardín Botánico du domaine du Rayol , y abrió sus puertas al público en 1989, con jardines que se crearon en los años siguientes.</a:t>
            </a:r>
          </a:p>
          <a:p>
            <a:pPr marL="274320" indent="-274320" eaLnBrk="1" fontAlgn="auto" hangingPunct="1">
              <a:spcBef>
                <a:spcPts val="580"/>
              </a:spcBef>
              <a:spcAft>
                <a:spcPts val="0"/>
              </a:spcAft>
              <a:buFont typeface="Wingdings 2"/>
              <a:buChar char=""/>
              <a:defRPr/>
            </a:pPr>
            <a:r>
              <a:rPr lang="es-ES" dirty="0"/>
              <a:t>Hoy en día los jardines contienen más de 5.000 taxones , lo que representa 75 familias botánicas, 698 géneros y 2.030 especies , con énfasis en las plantas de China , Japón y Asia Central . : Están organizados en tres secciones principales: </a:t>
            </a:r>
          </a:p>
          <a:p>
            <a:pPr marL="274320" indent="-274320" eaLnBrk="1" fontAlgn="auto" hangingPunct="1">
              <a:spcBef>
                <a:spcPts val="580"/>
              </a:spcBef>
              <a:spcAft>
                <a:spcPts val="0"/>
              </a:spcAft>
              <a:buFont typeface="Wingdings 2"/>
              <a:buChar char=""/>
              <a:defRPr/>
            </a:pPr>
            <a:r>
              <a:rPr lang="es-ES" dirty="0"/>
              <a:t>Jardines a la francesa, para armonizar con la fachada oeste de la abadía </a:t>
            </a:r>
          </a:p>
          <a:p>
            <a:pPr marL="274320" indent="-274320" eaLnBrk="1" fontAlgn="auto" hangingPunct="1">
              <a:spcBef>
                <a:spcPts val="580"/>
              </a:spcBef>
              <a:spcAft>
                <a:spcPts val="0"/>
              </a:spcAft>
              <a:buFont typeface="Wingdings 2"/>
              <a:buChar char=""/>
              <a:defRPr/>
            </a:pPr>
            <a:r>
              <a:rPr lang="es-ES" dirty="0"/>
              <a:t>Jardines Inglés </a:t>
            </a:r>
            <a:r>
              <a:rPr lang="es-ES" i="1" dirty="0"/>
              <a:t>(jardins des îles),</a:t>
            </a:r>
            <a:r>
              <a:rPr lang="es-ES" dirty="0"/>
              <a:t> que contienen colecciones botánicas organizadas en "islas"  y un salvaje, jardín naturalista.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67852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chivo: Valloires 24-09-2008 14-08-1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7624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Archivo: Abbaye de Valloir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180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espritdepicardie.com/files/Jardin-de-Valloires-1-CRT-P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707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fond-ecran-image.fr/galerie-membre/france-pas-de-calais/abbaye-de-valloi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00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chier:Abbaye de Valloires et jardi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635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tatic.panoramio.com/photos/original/379237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8385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photos.creafrance.org/pois/2023_jardins-de-valloires_argou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1557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tatic.panoramio.com/photos/original/161947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727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static.panoramio.com/photos/original/161946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330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static.panoramio.com/photos/original/376650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41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Jardins remarcables\jardin_valloires_b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588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Jardins remarcables\jardin_valloires_c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286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8322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Jardins remarcables\jardin_valloires_d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286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832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ELIAS\Escritorio\Jardins remarcables\jardin_valloires_f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334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8026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a:xfrm>
            <a:off x="914400" y="274638"/>
            <a:ext cx="7772400" cy="777875"/>
          </a:xfrm>
        </p:spPr>
        <p:txBody>
          <a:bodyPr/>
          <a:lstStyle/>
          <a:p>
            <a:pPr eaLnBrk="1" hangingPunct="1"/>
            <a:r>
              <a:rPr lang="es-ES" dirty="0"/>
              <a:t>Jardins de Callunes</a:t>
            </a:r>
          </a:p>
        </p:txBody>
      </p:sp>
      <p:sp>
        <p:nvSpPr>
          <p:cNvPr id="66563" name="2 Marcador de contenido"/>
          <p:cNvSpPr>
            <a:spLocks noGrp="1"/>
          </p:cNvSpPr>
          <p:nvPr>
            <p:ph sz="quarter" idx="1"/>
          </p:nvPr>
        </p:nvSpPr>
        <p:spPr>
          <a:xfrm>
            <a:off x="914400" y="1052513"/>
            <a:ext cx="7185992" cy="5329237"/>
          </a:xfrm>
        </p:spPr>
        <p:txBody>
          <a:bodyPr>
            <a:normAutofit lnSpcReduction="10000"/>
          </a:bodyPr>
          <a:lstStyle/>
          <a:p>
            <a:pPr eaLnBrk="1" hangingPunct="1"/>
            <a:r>
              <a:rPr lang="es-ES" sz="2400" dirty="0"/>
              <a:t>El </a:t>
            </a:r>
            <a:r>
              <a:rPr lang="es-ES" sz="2400" b="1" dirty="0"/>
              <a:t>Jardín Botánico de Callunas</a:t>
            </a:r>
            <a:r>
              <a:rPr lang="es-ES" sz="2400" dirty="0"/>
              <a:t>, o en francés, </a:t>
            </a:r>
            <a:r>
              <a:rPr lang="es-ES" sz="2400" b="1" dirty="0"/>
              <a:t>Jardins de Callunes</a:t>
            </a:r>
            <a:r>
              <a:rPr lang="es-ES" sz="2400" dirty="0"/>
              <a:t>, es un parque paisajista y jardín botánico que se encuentra situado en Ban-de-Salt, en el departamento de los Vosgos (Francia) a 550 metros de altitud.</a:t>
            </a:r>
          </a:p>
          <a:p>
            <a:pPr eaLnBrk="1" hangingPunct="1"/>
            <a:r>
              <a:rPr lang="es-ES" sz="2400" dirty="0"/>
              <a:t> Las plantas ornamentales rústicas son las más numerosas, con las Callunas y otros brezos .</a:t>
            </a:r>
          </a:p>
          <a:p>
            <a:pPr eaLnBrk="1" hangingPunct="1"/>
            <a:r>
              <a:rPr lang="es-ES" sz="2400" dirty="0"/>
              <a:t>La creación del parque se decidió en 1989. Su construcción se situó en un vertedero que utilizaba una cavidad de una antigua cantera de grés. El pinar se ha ido formando desde el año 1994, y 4000 m</a:t>
            </a:r>
            <a:r>
              <a:rPr lang="es-ES" sz="2400" baseline="30000" dirty="0"/>
              <a:t>3</a:t>
            </a:r>
            <a:r>
              <a:rPr lang="es-ES" sz="2400" dirty="0"/>
              <a:t> de tierra vegetal y 900 toneladas de rocas se han transportado al terreno donde se creó el parque. Se abrió al público el 2 de junio de 1996.</a:t>
            </a:r>
          </a:p>
        </p:txBody>
      </p:sp>
    </p:spTree>
    <p:extLst>
      <p:ext uri="{BB962C8B-B14F-4D97-AF65-F5344CB8AC3E}">
        <p14:creationId xmlns:p14="http://schemas.microsoft.com/office/powerpoint/2010/main" val="1774397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static.panoramio.com/photos/original/320339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4184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Jardins remarcables\jardins de Callu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6385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Jardins remarcables\Jardins de Callunes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667000"/>
            <a:ext cx="12192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9877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3" descr="C:\Documents and Settings\JOSE ELIAS\Escritorio\Jardins remarcables\Jardins de Callun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8503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Jardins remarcables\Jardins_de_Callunes.-Vos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6161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Jardins de Kerdalo</a:t>
            </a:r>
          </a:p>
        </p:txBody>
      </p:sp>
      <p:sp>
        <p:nvSpPr>
          <p:cNvPr id="72707" name="2 Marcador de contenido"/>
          <p:cNvSpPr>
            <a:spLocks noGrp="1"/>
          </p:cNvSpPr>
          <p:nvPr>
            <p:ph sz="quarter" idx="1"/>
          </p:nvPr>
        </p:nvSpPr>
        <p:spPr>
          <a:xfrm>
            <a:off x="914400" y="1773238"/>
            <a:ext cx="7185992" cy="4246562"/>
          </a:xfrm>
        </p:spPr>
        <p:txBody>
          <a:bodyPr>
            <a:normAutofit lnSpcReduction="10000"/>
          </a:bodyPr>
          <a:lstStyle/>
          <a:p>
            <a:pPr eaLnBrk="1" hangingPunct="1"/>
            <a:r>
              <a:rPr lang="es-ES" sz="2400" dirty="0"/>
              <a:t>Los jardines nacieron en 1965 de Kerdalo jardinero de la imaginación y el arte Pedro Wolkonsky , seducido por los suelos ácidos y de rodadura de una antigua masía con vistas a la Jaudy. </a:t>
            </a:r>
            <a:br>
              <a:rPr lang="es-ES" sz="2400" dirty="0"/>
            </a:br>
            <a:r>
              <a:rPr lang="es-ES" sz="2400" dirty="0"/>
              <a:t>Modestos y renovados edificios,  en los que excava estanques, cascadas y escaleras de agua, las formas, pisos, cuevas y macizos de flores. </a:t>
            </a:r>
            <a:br>
              <a:rPr lang="es-ES" sz="2400" dirty="0"/>
            </a:br>
            <a:r>
              <a:rPr lang="es-ES" sz="2400" dirty="0"/>
              <a:t>Restaurado desde su muerte en 1997 por Isabel, su hija y su marido Timoteo Vaughan.</a:t>
            </a:r>
          </a:p>
          <a:p>
            <a:pPr eaLnBrk="1" hangingPunct="1"/>
            <a:r>
              <a:rPr lang="es-ES" sz="2400" dirty="0"/>
              <a:t>Es un jardín privado</a:t>
            </a:r>
          </a:p>
        </p:txBody>
      </p:sp>
    </p:spTree>
    <p:extLst>
      <p:ext uri="{BB962C8B-B14F-4D97-AF65-F5344CB8AC3E}">
        <p14:creationId xmlns:p14="http://schemas.microsoft.com/office/powerpoint/2010/main" val="34803819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lh3.ggpht.com/_4kvSPTtnAsA/RZo1X-7xWhI/AAAAAAAAAIA/eF1DH_WYdWA/Kerdalo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8891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lh4.ggpht.com/_eW05MuClyCg/SPdVvYvfRsI/AAAAAAAAAbs/B9BNgQySZUw/JARDIN%20DE%20KERDALO%20en%20face%20d%27AIGUE%20MAR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5943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lh6.ggpht.com/_4kvSPTtnAsA/RZo1cu7xWiI/AAAAAAAAAII/xh8lJ6DuuCc/Kerdalo00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6973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puissance-zen.com/img/u/304249/22-jardins-de-kerdalo-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2976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puissance-zen.com/img/u/304249/22-jardins-de-kerdalo-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8206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lh4.ggpht.com/_8i4zdiIo2xQ/TEvoua4D7AI/AAAAAAAAOAM/SVYFaOe-_Lw/DSCF177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4750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idata.over-blog.com/2/30/29/58/Kerdalo-vu-par-Lady-mont-ventoux/Kerdalo-vu-par-lady-mont-ventoux-0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0442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img.photobucket.com/albums/v695/romualde/kerdalo/DSC_64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7042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img.photobucket.com/albums/v695/romualde/kerdalo/DSC_6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0919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g.photobucket.com/albums/v695/romualde/kerdalo/DSC_65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0813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img.photobucket.com/albums/v695/romualde/kerdalo/DSC_64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8138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Jardins remarcables\Jardins de Kerda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10848975" cy="72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7811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Escritorio\Jardins remarcables\Jardins de Kerdal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1832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dirty="0"/>
              <a:t>Jardins de Sardy</a:t>
            </a:r>
          </a:p>
        </p:txBody>
      </p:sp>
      <p:sp>
        <p:nvSpPr>
          <p:cNvPr id="87043" name="2 Marcador de contenido"/>
          <p:cNvSpPr>
            <a:spLocks noGrp="1"/>
          </p:cNvSpPr>
          <p:nvPr>
            <p:ph sz="quarter" idx="1"/>
          </p:nvPr>
        </p:nvSpPr>
        <p:spPr/>
        <p:txBody>
          <a:bodyPr/>
          <a:lstStyle/>
          <a:p>
            <a:pPr eaLnBrk="1" hangingPunct="1"/>
            <a:r>
              <a:rPr lang="es-ES" sz="2400" b="1" dirty="0"/>
              <a:t>Los jardines</a:t>
            </a:r>
            <a:r>
              <a:rPr lang="es-ES" sz="2400" dirty="0"/>
              <a:t> están en  </a:t>
            </a:r>
            <a:r>
              <a:rPr lang="es-ES" sz="2400" b="1" dirty="0"/>
              <a:t>Sardy</a:t>
            </a:r>
            <a:r>
              <a:rPr lang="es-ES" sz="2400" dirty="0"/>
              <a:t> Vélines en Dordoña , en la región de Aquitania .</a:t>
            </a:r>
          </a:p>
          <a:p>
            <a:pPr eaLnBrk="1" hangingPunct="1"/>
            <a:r>
              <a:rPr lang="es-ES" sz="2400" dirty="0"/>
              <a:t>Han sido galardonados con el titulo de jardines excepcionales   por el Ministerio de Cultura. </a:t>
            </a:r>
          </a:p>
          <a:p>
            <a:pPr eaLnBrk="1" hangingPunct="1"/>
            <a:r>
              <a:rPr lang="es-ES" sz="2400" dirty="0"/>
              <a:t>Los Jardines de Sardy son jardines privados abiertos al público desde Semana Santa a Halloween.</a:t>
            </a:r>
          </a:p>
          <a:p>
            <a:pPr eaLnBrk="1" hangingPunct="1"/>
            <a:r>
              <a:rPr lang="es-ES" sz="2400" dirty="0"/>
              <a:t> Rodean una casa de campo de la arquitectura italiana del siglo </a:t>
            </a:r>
            <a:r>
              <a:rPr lang="es-ES" sz="2400" baseline="30000" dirty="0"/>
              <a:t>XVIII.</a:t>
            </a:r>
            <a:r>
              <a:rPr lang="es-ES" sz="2400" dirty="0"/>
              <a:t>. Los propios jardines están inspirados en el jardín inglés y florentinos. Se extienden más de 5 hectáreas. </a:t>
            </a:r>
          </a:p>
          <a:p>
            <a:pPr eaLnBrk="1" hangingPunct="1"/>
            <a:endParaRPr lang="es-ES" dirty="0"/>
          </a:p>
        </p:txBody>
      </p:sp>
    </p:spTree>
    <p:extLst>
      <p:ext uri="{BB962C8B-B14F-4D97-AF65-F5344CB8AC3E}">
        <p14:creationId xmlns:p14="http://schemas.microsoft.com/office/powerpoint/2010/main" val="11170726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Escritorio\Jardins remarcables\Jardins de Sard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01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Documents and Settings\JOSE ELIAS\Escritorio\Jardins remarcables\Jardins de Sard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4912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Escritorio\Jardins remarcables\Jardins de Sard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2230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Escritorio\Jardins remarcables\Jardins de Sardy.-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0087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Escritorio\Jardins remarcables\Jardins de Sardy.-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5598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 Gran Cuenca Sardy (pergamino)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055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p:txBody>
          <a:bodyPr/>
          <a:lstStyle/>
          <a:p>
            <a:pPr eaLnBrk="1" hangingPunct="1"/>
            <a:r>
              <a:rPr lang="es-ES" dirty="0"/>
              <a:t>Jardin des Vestiges.-Marseille</a:t>
            </a:r>
          </a:p>
        </p:txBody>
      </p:sp>
      <p:sp>
        <p:nvSpPr>
          <p:cNvPr id="94211" name="2 Marcador de contenido"/>
          <p:cNvSpPr>
            <a:spLocks noGrp="1"/>
          </p:cNvSpPr>
          <p:nvPr>
            <p:ph sz="quarter" idx="1"/>
          </p:nvPr>
        </p:nvSpPr>
        <p:spPr>
          <a:xfrm>
            <a:off x="914400" y="1989138"/>
            <a:ext cx="7041976" cy="4030662"/>
          </a:xfrm>
        </p:spPr>
        <p:txBody>
          <a:bodyPr/>
          <a:lstStyle/>
          <a:p>
            <a:pPr eaLnBrk="1" hangingPunct="1"/>
            <a:r>
              <a:rPr lang="es-ES" sz="2400" dirty="0"/>
              <a:t>Le </a:t>
            </a:r>
            <a:r>
              <a:rPr lang="es-ES" sz="2400" b="1" i="1" dirty="0"/>
              <a:t>Jardin des Vestiges</a:t>
            </a:r>
            <a:r>
              <a:rPr lang="es-ES" sz="2400" dirty="0"/>
              <a:t> es un jardín detrás de la </a:t>
            </a:r>
            <a:r>
              <a:rPr lang="es-ES" sz="2400" dirty="0">
                <a:hlinkClick r:id="rId2" tooltip="Centro de Intercambio (página inexistente)"/>
              </a:rPr>
              <a:t>Bolsa Centro</a:t>
            </a:r>
            <a:r>
              <a:rPr lang="es-ES" sz="2400" dirty="0"/>
              <a:t> de Marsella . </a:t>
            </a:r>
          </a:p>
          <a:p>
            <a:pPr eaLnBrk="1" hangingPunct="1"/>
            <a:r>
              <a:rPr lang="es-ES" sz="2400" dirty="0"/>
              <a:t>Se compone de un conjunto de </a:t>
            </a:r>
            <a:r>
              <a:rPr lang="es-ES" sz="2400" dirty="0">
                <a:hlinkClick r:id="rId3" tooltip="Vestigio"/>
              </a:rPr>
              <a:t>ruinas</a:t>
            </a:r>
            <a:r>
              <a:rPr lang="es-ES" sz="2400" dirty="0"/>
              <a:t> arqueológicas de la época griega que se han descubierto desde 1967 . </a:t>
            </a:r>
          </a:p>
          <a:p>
            <a:pPr eaLnBrk="1" hangingPunct="1"/>
            <a:r>
              <a:rPr lang="es-ES" sz="2400" dirty="0"/>
              <a:t>Fue creada por Joel Luis Martín, arquitecto paisajista</a:t>
            </a:r>
          </a:p>
        </p:txBody>
      </p:sp>
    </p:spTree>
    <p:extLst>
      <p:ext uri="{BB962C8B-B14F-4D97-AF65-F5344CB8AC3E}">
        <p14:creationId xmlns:p14="http://schemas.microsoft.com/office/powerpoint/2010/main" val="25357902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Escritorio\Jardins remarcables\Marseille_-_Le_jardin_des_vesti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6509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marseilleforum.com/images/photos/marseille_4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0953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hickerphoto.com/data/media/186/marseille-garden_14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Picture 4" descr="http://storage.canalblog.com/39/70/206764/26972806_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6" descr="http://www.marseille.com/wp-content/uploads/2010/04/jardin-des-vestiges-marseil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4275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8" descr="http://t1.gstatic.com/images?q=tbn:ANd9GcRQtrvoS-hpVKFEFad9bzXvQBxkV_vj4_mE6HrwPMf1HD-6soJHJA&amp;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3500438"/>
            <a:ext cx="4716462"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565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Jardin des Vestiges - Marseille, Provence-Alpes-Cote-dAz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5401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static.panoramio.com/photos/original/24426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790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upload.wikimedia.org/wikipedia/commons/e/e9/Tour_pench%C3%A9e_Jardin_des_Vesti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1413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pPr eaLnBrk="1" hangingPunct="1"/>
            <a:r>
              <a:rPr lang="es-ES" dirty="0"/>
              <a:t>Parc du Centenaire.-Marsella</a:t>
            </a:r>
          </a:p>
        </p:txBody>
      </p:sp>
      <p:sp>
        <p:nvSpPr>
          <p:cNvPr id="101379" name="2 Marcador de contenido"/>
          <p:cNvSpPr>
            <a:spLocks noGrp="1"/>
          </p:cNvSpPr>
          <p:nvPr>
            <p:ph sz="quarter" idx="1"/>
          </p:nvPr>
        </p:nvSpPr>
        <p:spPr/>
        <p:txBody>
          <a:bodyPr/>
          <a:lstStyle/>
          <a:p>
            <a:pPr eaLnBrk="1" hangingPunct="1"/>
            <a:r>
              <a:rPr lang="es-ES" sz="2400" b="1" dirty="0"/>
              <a:t>Centennial Park 26a </a:t>
            </a:r>
          </a:p>
          <a:p>
            <a:pPr eaLnBrk="1" hangingPunct="1"/>
            <a:r>
              <a:rPr lang="es-ES" sz="2400" dirty="0"/>
              <a:t> El parque urbano, situado en el corazón de Marsella, cubre 10 hectáreas. I</a:t>
            </a:r>
          </a:p>
          <a:p>
            <a:pPr eaLnBrk="1" hangingPunct="1"/>
            <a:r>
              <a:rPr lang="es-ES" sz="2400" dirty="0"/>
              <a:t> Fue construido en el emplazamiento de la antigua estación del Prado. </a:t>
            </a:r>
          </a:p>
          <a:p>
            <a:pPr eaLnBrk="1" hangingPunct="1"/>
            <a:r>
              <a:rPr lang="es-ES" sz="2400" dirty="0"/>
              <a:t>Cuando en 1998 la ciudad de Marsella compró la tierra en la estación de hace mucho tiempo que la estación sólo sirve a los trenes que transportan la basura al vertedero de Entressen.</a:t>
            </a:r>
          </a:p>
          <a:p>
            <a:pPr eaLnBrk="1" hangingPunct="1"/>
            <a:r>
              <a:rPr lang="es-ES" sz="2400" dirty="0"/>
              <a:t> Para el municipio, el parque es un medio para restaurar una urbana "rota" por un sitio industrial abandonado. </a:t>
            </a:r>
          </a:p>
          <a:p>
            <a:pPr eaLnBrk="1" hangingPunct="1"/>
            <a:endParaRPr lang="es-ES" dirty="0"/>
          </a:p>
        </p:txBody>
      </p:sp>
    </p:spTree>
    <p:extLst>
      <p:ext uri="{BB962C8B-B14F-4D97-AF65-F5344CB8AC3E}">
        <p14:creationId xmlns:p14="http://schemas.microsoft.com/office/powerpoint/2010/main" val="22773417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476250"/>
            <a:ext cx="7113984" cy="5832475"/>
          </a:xfrm>
        </p:spPr>
        <p:txBody>
          <a:bodyPr/>
          <a:lstStyle/>
          <a:p>
            <a:pPr eaLnBrk="1" hangingPunct="1"/>
            <a:r>
              <a:rPr lang="es-ES" sz="2400" dirty="0"/>
              <a:t>Además, la Ciudad desea a través de este espacio verde para el descanso y el paso recrear la relación que existía entre los tres distritos fronterizos con la estación.</a:t>
            </a:r>
          </a:p>
          <a:p>
            <a:pPr eaLnBrk="1" hangingPunct="1"/>
            <a:r>
              <a:rPr lang="es-ES" sz="2400" dirty="0"/>
              <a:t>Los trabajos comenzaron en el otoño de 1999. </a:t>
            </a:r>
          </a:p>
          <a:p>
            <a:pPr eaLnBrk="1" hangingPunct="1"/>
            <a:r>
              <a:rPr lang="es-ES" sz="2400" dirty="0"/>
              <a:t> El parque se inauguró el 23 de junio 2001 por Jean-Claude Gaudin, alcalde de Marsella. </a:t>
            </a:r>
          </a:p>
          <a:p>
            <a:pPr eaLnBrk="1" hangingPunct="1"/>
            <a:r>
              <a:rPr lang="es-ES" sz="2400" dirty="0"/>
              <a:t>Diseño muy contemporáneo, el parque se inscribe en la memoria común, sin embargo, al referirse a los veintiséis siglos de historia de la ciudad.</a:t>
            </a:r>
          </a:p>
          <a:p>
            <a:pPr eaLnBrk="1" hangingPunct="1"/>
            <a:r>
              <a:rPr lang="es-ES" sz="2400" dirty="0"/>
              <a:t> Algunos vestigios de la estación (muelle, almacén ...) son los testigos de un pasado todavía vivo en la memoria de muchos.</a:t>
            </a:r>
          </a:p>
          <a:p>
            <a:pPr eaLnBrk="1" hangingPunct="1"/>
            <a:endParaRPr lang="es-ES" dirty="0"/>
          </a:p>
          <a:p>
            <a:pPr eaLnBrk="1" hangingPunct="1"/>
            <a:endParaRPr lang="es-ES" dirty="0"/>
          </a:p>
        </p:txBody>
      </p:sp>
    </p:spTree>
    <p:extLst>
      <p:ext uri="{BB962C8B-B14F-4D97-AF65-F5344CB8AC3E}">
        <p14:creationId xmlns:p14="http://schemas.microsoft.com/office/powerpoint/2010/main" val="27038533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1124744"/>
            <a:ext cx="6825952" cy="5257006"/>
          </a:xfrm>
        </p:spPr>
        <p:txBody>
          <a:bodyPr>
            <a:normAutofit/>
          </a:bodyPr>
          <a:lstStyle/>
          <a:p>
            <a:pPr eaLnBrk="1" hangingPunct="1"/>
            <a:r>
              <a:rPr lang="es-ES" sz="2400" dirty="0"/>
              <a:t>El agua está en todas partes, y se hace eco del Árbol de la esperanza "plantados" en la entrada principal.</a:t>
            </a:r>
          </a:p>
          <a:p>
            <a:pPr eaLnBrk="1" hangingPunct="1"/>
            <a:r>
              <a:rPr lang="es-ES" sz="2400" dirty="0"/>
              <a:t> Cuatro jardines temáticos simbolizan la diversidad cultural de la población y la apertura de Marsella en el mundo:</a:t>
            </a:r>
          </a:p>
          <a:p>
            <a:pPr eaLnBrk="1" hangingPunct="1"/>
            <a:r>
              <a:rPr lang="es-ES" sz="2400" dirty="0"/>
              <a:t>jardín provenzal, la estructura de terrazas </a:t>
            </a:r>
          </a:p>
          <a:p>
            <a:pPr eaLnBrk="1" hangingPunct="1"/>
            <a:r>
              <a:rPr lang="es-ES" sz="2400" dirty="0"/>
              <a:t>el jardín oriental, arábigo-andaluza </a:t>
            </a:r>
          </a:p>
          <a:p>
            <a:pPr eaLnBrk="1" hangingPunct="1"/>
            <a:r>
              <a:rPr lang="es-ES" sz="2400" dirty="0"/>
              <a:t>el jardín de África, las dunas de animación </a:t>
            </a:r>
          </a:p>
          <a:p>
            <a:pPr eaLnBrk="1" hangingPunct="1"/>
            <a:r>
              <a:rPr lang="es-ES" sz="2400" dirty="0"/>
              <a:t>Recordando los jardines jardín japonés de Asia </a:t>
            </a:r>
          </a:p>
          <a:p>
            <a:pPr eaLnBrk="1" hangingPunct="1"/>
            <a:r>
              <a:rPr lang="es-ES" sz="2400" dirty="0"/>
              <a:t>. </a:t>
            </a:r>
          </a:p>
          <a:p>
            <a:pPr eaLnBrk="1" hangingPunct="1"/>
            <a:endParaRPr lang="es-ES" dirty="0"/>
          </a:p>
        </p:txBody>
      </p:sp>
    </p:spTree>
    <p:extLst>
      <p:ext uri="{BB962C8B-B14F-4D97-AF65-F5344CB8AC3E}">
        <p14:creationId xmlns:p14="http://schemas.microsoft.com/office/powerpoint/2010/main" val="2958813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Las plantas se organizan de acuerdo a su forma y su capacidad para ilustrar o evocar el estilo que desee</a:t>
            </a:r>
          </a:p>
          <a:p>
            <a:r>
              <a:rPr lang="es-ES" dirty="0"/>
              <a:t>No se trata de jardines botánicos en el sentido científico, porque las plantas no son seleccionados de acuerdo con su verdadero espacio de origen. </a:t>
            </a:r>
          </a:p>
          <a:p>
            <a:endParaRPr lang="es-ES" dirty="0"/>
          </a:p>
        </p:txBody>
      </p:sp>
    </p:spTree>
    <p:extLst>
      <p:ext uri="{BB962C8B-B14F-4D97-AF65-F5344CB8AC3E}">
        <p14:creationId xmlns:p14="http://schemas.microsoft.com/office/powerpoint/2010/main" val="22958441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Jardins remarcables\marseille_parc_centenaire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descr="C:\Documents and Settings\JOSE ELIAS\Escritorio\Jardins remarcables\marseille_parc_centenaire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10000"/>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5674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Jardins remarcables\marseille_parc_centenaire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3" descr="C:\Documents and Settings\JOSE ELIAS\Escritorio\Jardins remarcables\marseille_parc_centenaire_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76600"/>
            <a:ext cx="9144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0499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the1204fr.canalblog.com/images/parc_du_26_me_centena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1283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marseille.allmyblog.com/images/marseille/marseille_20070724_2327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86682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1.bp.blogspot.com/_eK6xu1UALJo/TJ0at7-rlnI/AAAAAAAAC74/9C1Xgt7SuDE/s1600/sorties+du+weekend+a+19-20+040-framed.jpg"/>
          <p:cNvPicPr>
            <a:picLocks noChangeAspect="1" noChangeArrowheads="1"/>
          </p:cNvPicPr>
          <p:nvPr/>
        </p:nvPicPr>
        <p:blipFill>
          <a:blip r:embed="rId3">
            <a:extLst>
              <a:ext uri="{28A0092B-C50C-407E-A947-70E740481C1C}">
                <a14:useLocalDpi xmlns:a14="http://schemas.microsoft.com/office/drawing/2010/main" val="0"/>
              </a:ext>
            </a:extLst>
          </a:blip>
          <a:srcRect l="1817" t="9494" r="2425" b="949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2286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4.bp.blogspot.com/_eK6xu1UALJo/TJ0bPCWbPDI/AAAAAAAAC8Q/yjX4Bqpnt3k/s1600/sorties+du+weekend+h19-20+126-framed.jpg"/>
          <p:cNvPicPr>
            <a:picLocks noChangeAspect="1" noChangeArrowheads="1"/>
          </p:cNvPicPr>
          <p:nvPr/>
        </p:nvPicPr>
        <p:blipFill>
          <a:blip r:embed="rId3">
            <a:extLst>
              <a:ext uri="{28A0092B-C50C-407E-A947-70E740481C1C}">
                <a14:useLocalDpi xmlns:a14="http://schemas.microsoft.com/office/drawing/2010/main" val="0"/>
              </a:ext>
            </a:extLst>
          </a:blip>
          <a:srcRect l="4091" t="8888" r="2878" b="888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8048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static.panoramio.com/photos/original/118498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6008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static.panoramio.com/photos/original/212641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8636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static.panoramio.com/photos/original/212641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0508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static.panoramio.com/photos/original/212640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94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static.panoramio.com/photos/original/212640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9502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static.panoramio.com/photos/original/212640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82563"/>
            <a:ext cx="90678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5137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static.panoramio.com/photos/original/502860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95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Picture 4" descr="http://blogs.laprovence.com/comptes/Ballade-Provencale/public/.602_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0"/>
            <a:ext cx="3419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8933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tatic.panoramio.com/photos/original/502860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82563"/>
            <a:ext cx="90582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8905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es-ES" dirty="0"/>
              <a:t>Fête du Citron</a:t>
            </a:r>
          </a:p>
        </p:txBody>
      </p:sp>
      <p:sp>
        <p:nvSpPr>
          <p:cNvPr id="118787" name="2 Marcador de contenido"/>
          <p:cNvSpPr>
            <a:spLocks noGrp="1"/>
          </p:cNvSpPr>
          <p:nvPr>
            <p:ph sz="quarter" idx="1"/>
          </p:nvPr>
        </p:nvSpPr>
        <p:spPr>
          <a:xfrm>
            <a:off x="914400" y="1447800"/>
            <a:ext cx="7113984" cy="5005388"/>
          </a:xfrm>
        </p:spPr>
        <p:txBody>
          <a:bodyPr/>
          <a:lstStyle/>
          <a:p>
            <a:pPr eaLnBrk="1" hangingPunct="1"/>
            <a:r>
              <a:rPr lang="es-ES" dirty="0"/>
              <a:t>La </a:t>
            </a:r>
            <a:r>
              <a:rPr lang="es-ES" b="1" dirty="0"/>
              <a:t>Fiesta del Limón</a:t>
            </a:r>
            <a:r>
              <a:rPr lang="es-ES" dirty="0"/>
              <a:t> es una fiesta tradicional evento organizado por la Oficina de Turismo que se celebra anualmente a finales del invierno en la ciudad de Menton . </a:t>
            </a:r>
          </a:p>
          <a:p>
            <a:pPr eaLnBrk="1" hangingPunct="1"/>
            <a:r>
              <a:rPr lang="es-ES" dirty="0"/>
              <a:t>Desde mediados  del siglo XV  la ciudad de Menton es un importante productor de cítricos en Europa . </a:t>
            </a:r>
          </a:p>
          <a:p>
            <a:pPr eaLnBrk="1" hangingPunct="1"/>
            <a:r>
              <a:rPr lang="es-ES" dirty="0"/>
              <a:t>En 1929, Menton es aún el mayor productor de limón en el continente. </a:t>
            </a:r>
          </a:p>
          <a:p>
            <a:pPr eaLnBrk="1" hangingPunct="1"/>
            <a:r>
              <a:rPr lang="es-ES" dirty="0"/>
              <a:t>Un director de hotel tuvo la idea de organizar una exposición de flores y frutos cítricos en los jardines del Hotel Riviera. </a:t>
            </a:r>
          </a:p>
        </p:txBody>
      </p:sp>
    </p:spTree>
    <p:extLst>
      <p:ext uri="{BB962C8B-B14F-4D97-AF65-F5344CB8AC3E}">
        <p14:creationId xmlns:p14="http://schemas.microsoft.com/office/powerpoint/2010/main" val="20980250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981075"/>
            <a:ext cx="7185992" cy="5038725"/>
          </a:xfrm>
        </p:spPr>
        <p:txBody>
          <a:bodyPr/>
          <a:lstStyle/>
          <a:p>
            <a:pPr eaLnBrk="1" hangingPunct="1"/>
            <a:r>
              <a:rPr lang="es-ES" sz="2400" dirty="0"/>
              <a:t>El éxito es tal que al año siguiente, la fiesta cae en los carros de la calle arbustos plantados con naranjas y limones están cambiando  Menton.</a:t>
            </a:r>
          </a:p>
          <a:p>
            <a:pPr eaLnBrk="1" hangingPunct="1"/>
            <a:endParaRPr lang="es-ES" sz="2400" dirty="0"/>
          </a:p>
          <a:p>
            <a:pPr eaLnBrk="1" hangingPunct="1"/>
            <a:r>
              <a:rPr lang="es-ES" sz="2400" dirty="0"/>
              <a:t>El municipio quería desarrollar el turismo, es la que se da el desfile de un color típico de la zona la Fiesta del Limón ® nació en 1934. </a:t>
            </a:r>
          </a:p>
          <a:p>
            <a:pPr eaLnBrk="1" hangingPunct="1"/>
            <a:endParaRPr lang="es-ES" sz="2400" dirty="0"/>
          </a:p>
          <a:p>
            <a:pPr eaLnBrk="1" hangingPunct="1"/>
            <a:r>
              <a:rPr lang="es-ES" sz="2400" dirty="0"/>
              <a:t>Los jardines se han rediseñado a través de motivos hasta varios metros de altura, y por la noche, se convierten en verdadero jardín de la luz. </a:t>
            </a:r>
          </a:p>
          <a:p>
            <a:pPr eaLnBrk="1" hangingPunct="1"/>
            <a:endParaRPr lang="es-ES" dirty="0"/>
          </a:p>
          <a:p>
            <a:pPr eaLnBrk="1" hangingPunct="1"/>
            <a:endParaRPr lang="es-ES" dirty="0"/>
          </a:p>
        </p:txBody>
      </p:sp>
    </p:spTree>
    <p:extLst>
      <p:ext uri="{BB962C8B-B14F-4D97-AF65-F5344CB8AC3E}">
        <p14:creationId xmlns:p14="http://schemas.microsoft.com/office/powerpoint/2010/main" val="32293333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1196975"/>
            <a:ext cx="7113984" cy="4822825"/>
          </a:xfrm>
        </p:spPr>
        <p:txBody>
          <a:bodyPr/>
          <a:lstStyle/>
          <a:p>
            <a:pPr eaLnBrk="1" hangingPunct="1"/>
            <a:r>
              <a:rPr lang="es-ES" sz="2400" dirty="0"/>
              <a:t>En el Paseo del Sol, tiene lugar cada domingo el desfile de carrozas de cítricos, mezcla de confeti , bandas de música, bailarines y grupos folklóricos</a:t>
            </a:r>
          </a:p>
          <a:p>
            <a:pPr eaLnBrk="1" hangingPunct="1"/>
            <a:r>
              <a:rPr lang="es-ES" sz="2400" dirty="0"/>
              <a:t> </a:t>
            </a:r>
          </a:p>
          <a:p>
            <a:pPr eaLnBrk="1" hangingPunct="1"/>
            <a:r>
              <a:rPr lang="es-ES" sz="2400" dirty="0"/>
              <a:t>Los desfiles tradicionales en la noche del domingo también vienen en algunos jueves por la noche.</a:t>
            </a:r>
          </a:p>
          <a:p>
            <a:pPr eaLnBrk="1" hangingPunct="1"/>
            <a:r>
              <a:rPr lang="es-ES" sz="2400" dirty="0"/>
              <a:t> </a:t>
            </a:r>
          </a:p>
          <a:p>
            <a:pPr eaLnBrk="1" hangingPunct="1"/>
            <a:r>
              <a:rPr lang="es-ES" sz="2400" dirty="0"/>
              <a:t>Es el segundo evento del invierno del Consumidor Riviera después de Carnaval de Niza . </a:t>
            </a:r>
          </a:p>
          <a:p>
            <a:pPr eaLnBrk="1" hangingPunct="1"/>
            <a:endParaRPr lang="es-ES" dirty="0"/>
          </a:p>
        </p:txBody>
      </p:sp>
    </p:spTree>
    <p:extLst>
      <p:ext uri="{BB962C8B-B14F-4D97-AF65-F5344CB8AC3E}">
        <p14:creationId xmlns:p14="http://schemas.microsoft.com/office/powerpoint/2010/main" val="17471216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Archivo: Fete de Citr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Picture 4" descr="Archivo: limón en la cabeza Menton.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1681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www.feteducitron.com/index/fete-du-citron-menton-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2400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Fichier:Menton citr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6278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3" descr="C:\Documents and Settings\JOSE ELIAS\Escritorio\Jardins remarcables\Menton.-fete du Citr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5121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Jardins remarcables\Menton.-Fete du Citr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6928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Jardins remarcables\Menton.-Fete du Citro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3523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Jardins remarcables\Menton.-fete du Citro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4793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Jardins remarcables\Menton.-Fete du Citron.-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775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Jardins remarcables\Menton.-Le fons Mariti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314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p:txBody>
          <a:bodyPr/>
          <a:lstStyle/>
          <a:p>
            <a:pPr eaLnBrk="1" hangingPunct="1"/>
            <a:r>
              <a:rPr lang="es-ES" dirty="0"/>
              <a:t>Parc Floral d´Apremont</a:t>
            </a:r>
          </a:p>
        </p:txBody>
      </p:sp>
      <p:sp>
        <p:nvSpPr>
          <p:cNvPr id="131075" name="2 Marcador de contenido"/>
          <p:cNvSpPr>
            <a:spLocks noGrp="1"/>
          </p:cNvSpPr>
          <p:nvPr>
            <p:ph sz="quarter" idx="1"/>
          </p:nvPr>
        </p:nvSpPr>
        <p:spPr/>
        <p:txBody>
          <a:bodyPr>
            <a:normAutofit fontScale="92500"/>
          </a:bodyPr>
          <a:lstStyle/>
          <a:p>
            <a:pPr eaLnBrk="1" hangingPunct="1"/>
            <a:r>
              <a:rPr lang="es-ES" sz="2400" b="1" dirty="0"/>
              <a:t>Apremont-sur-Allier</a:t>
            </a:r>
            <a:r>
              <a:rPr lang="es-ES" sz="2400" dirty="0"/>
              <a:t> es una población y comuna francesa, en la región de Centro, departamento de Cher, en el distrito de Saint-Amand-Montrond y cantón de La Guerche-sur-l'Aubois. </a:t>
            </a:r>
          </a:p>
          <a:p>
            <a:pPr eaLnBrk="1" hangingPunct="1"/>
            <a:r>
              <a:rPr lang="es-ES" sz="2400" dirty="0"/>
              <a:t>Un parque floral iniciado por Gilles de Brissac.</a:t>
            </a:r>
          </a:p>
          <a:p>
            <a:pPr eaLnBrk="1" hangingPunct="1"/>
            <a:r>
              <a:rPr lang="es-ES" sz="2400" dirty="0"/>
              <a:t>Las presas se utilizaron para crear una serie de pequeños estanques en el valle.</a:t>
            </a:r>
          </a:p>
          <a:p>
            <a:pPr eaLnBrk="1" hangingPunct="1"/>
            <a:r>
              <a:rPr lang="es-ES" sz="2400" dirty="0"/>
              <a:t>Hay césped, bordes mixtos, árboles raros, una cascada y un jardín blanco inspirado en Sissinghurst. </a:t>
            </a:r>
          </a:p>
          <a:p>
            <a:pPr eaLnBrk="1" hangingPunct="1"/>
            <a:r>
              <a:rPr lang="es-ES" sz="2400" dirty="0"/>
              <a:t>El nivel de mantenimiento es alto. </a:t>
            </a:r>
            <a:br>
              <a:rPr lang="es-ES" sz="2400" dirty="0"/>
            </a:br>
            <a:br>
              <a:rPr lang="es-ES" dirty="0"/>
            </a:br>
            <a:endParaRPr lang="es-ES" dirty="0"/>
          </a:p>
          <a:p>
            <a:pPr eaLnBrk="1" hangingPunct="1"/>
            <a:endParaRPr lang="es-ES" dirty="0"/>
          </a:p>
        </p:txBody>
      </p:sp>
    </p:spTree>
    <p:extLst>
      <p:ext uri="{BB962C8B-B14F-4D97-AF65-F5344CB8AC3E}">
        <p14:creationId xmlns:p14="http://schemas.microsoft.com/office/powerpoint/2010/main" val="3518829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914400" y="692150"/>
            <a:ext cx="6969968" cy="5327650"/>
          </a:xfrm>
        </p:spPr>
        <p:txBody>
          <a:bodyPr>
            <a:normAutofit lnSpcReduction="10000"/>
          </a:bodyPr>
          <a:lstStyle/>
          <a:p>
            <a:pPr eaLnBrk="1" hangingPunct="1"/>
            <a:r>
              <a:rPr lang="es-ES" sz="2400" dirty="0"/>
              <a:t>Creado por Gilles de Brissac, Floral Park ha abierto sus puertas en 1997. </a:t>
            </a:r>
          </a:p>
          <a:p>
            <a:pPr eaLnBrk="1" hangingPunct="1"/>
            <a:r>
              <a:rPr lang="es-ES" sz="2400" dirty="0"/>
              <a:t>Una importante labor se llevó a cabo para dar la apariencia que vemos hoy: un valle cruzado para que el agua fluya en una sucesión de pequeños estanques, prados se convirtió en el césped, parterres, a la sombra de los árboles raros.</a:t>
            </a:r>
          </a:p>
          <a:p>
            <a:pPr eaLnBrk="1" hangingPunct="1"/>
            <a:r>
              <a:rPr lang="es-ES" sz="2400" dirty="0"/>
              <a:t>El entorno es encantador para respirar la belleza y serenidad. Las especies más raras están representadas. </a:t>
            </a:r>
          </a:p>
          <a:p>
            <a:pPr eaLnBrk="1" hangingPunct="1"/>
            <a:r>
              <a:rPr lang="es-ES" sz="2400" dirty="0"/>
              <a:t>En la primavera, largos racimos de glicinas que Japón  en virtud de un arco de fragantes flores , lluvia de oro, rosas y clemátides ofrecen sus mejores floraciones.</a:t>
            </a:r>
          </a:p>
        </p:txBody>
      </p:sp>
    </p:spTree>
    <p:extLst>
      <p:ext uri="{BB962C8B-B14F-4D97-AF65-F5344CB8AC3E}">
        <p14:creationId xmlns:p14="http://schemas.microsoft.com/office/powerpoint/2010/main" val="29010268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static.panoramio.com/photos/original/528476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0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201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static.panoramio.com/photos/original/528469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4841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static.panoramio.com/photos/original/528476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0036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Fichier:Apremont-sur-allier-parc floral-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6653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tellmewhere.us/media/f/D0614E4B-2A08-4EF1-BFA1-8D7E5F6E3E5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73792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tellmewhere.us/media/f/01FE0F14-A5D9-473D-9D22-DA05816A585C.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6685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lh6.ggpht.com/-oNpgnkXb-pY/TSDBZcM8hDI/AAAAAAAAHfA/bu1ZkBfy5t8/s640/JPB-0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5975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static.panoramio.com/photos/original/528475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597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3" descr="C:\Documents and Settings\JOSE ELIAS\Escritorio\Jardins remarcables\Parc Floral d´Apemont.-Kiok Tur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1643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Jardins remarcables\Parc Floral d´Apremon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05926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Jardins remarcables\Parc Floral d´Apremon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0041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Jardins remarcables\Parc Floral d´Apremont.-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2725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Jardins remarcables\Parc floral d´Apremont.-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45818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Escritorio\Jardins remarcables\Parc Floral d´Apremont.-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4643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Jardins remarcables\Parc Floral d´Apremont.-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8673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Escritorio\Jardins remarcables\Parc Floral d´Apremont.-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90500"/>
            <a:ext cx="10848976"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9907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C:\Documents and Settings\JOSE ELIAS\Escritorio\Jardins remarcables\parc_de_Gerland.-Ly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72000" cy="77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39386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Título"/>
          <p:cNvSpPr>
            <a:spLocks noGrp="1"/>
          </p:cNvSpPr>
          <p:nvPr>
            <p:ph type="title"/>
          </p:nvPr>
        </p:nvSpPr>
        <p:spPr/>
        <p:txBody>
          <a:bodyPr/>
          <a:lstStyle/>
          <a:p>
            <a:pPr eaLnBrk="1" hangingPunct="1"/>
            <a:r>
              <a:rPr lang="es-ES" dirty="0"/>
              <a:t>Jardins de Marguerite</a:t>
            </a:r>
          </a:p>
        </p:txBody>
      </p:sp>
      <p:sp>
        <p:nvSpPr>
          <p:cNvPr id="150531" name="2 Marcador de contenido"/>
          <p:cNvSpPr>
            <a:spLocks noGrp="1"/>
          </p:cNvSpPr>
          <p:nvPr>
            <p:ph sz="quarter" idx="1"/>
          </p:nvPr>
        </p:nvSpPr>
        <p:spPr/>
        <p:txBody>
          <a:bodyPr/>
          <a:lstStyle/>
          <a:p>
            <a:pPr eaLnBrk="1" hangingPunct="1"/>
            <a:r>
              <a:rPr lang="es-ES" sz="2400" dirty="0"/>
              <a:t>Este jardín secreto escondido en un pueblo en el campo, fue diseñado y construido pacientemente en una sucesión de temas.</a:t>
            </a:r>
          </a:p>
          <a:p>
            <a:pPr eaLnBrk="1" hangingPunct="1"/>
            <a:r>
              <a:rPr lang="es-ES" sz="2400" dirty="0"/>
              <a:t>En junio, una profusión de rosas antiguas despliega nubes de flores exhala su fragancia</a:t>
            </a:r>
          </a:p>
          <a:p>
            <a:pPr eaLnBrk="1" hangingPunct="1"/>
            <a:r>
              <a:rPr lang="es-ES" sz="2400" dirty="0"/>
              <a:t>A lo largo de la caminata, el agua de escorrentía y el sonido de pequeñas caídas de agua, crean un ambiente fresco y relajante.</a:t>
            </a:r>
          </a:p>
          <a:p>
            <a:pPr eaLnBrk="1" hangingPunct="1"/>
            <a:r>
              <a:rPr lang="es-ES" sz="2400" dirty="0"/>
              <a:t> Un pequeño huerto-laberinto cerrado con vallas avellana recuerda el ambiente original.</a:t>
            </a:r>
          </a:p>
        </p:txBody>
      </p:sp>
    </p:spTree>
    <p:extLst>
      <p:ext uri="{BB962C8B-B14F-4D97-AF65-F5344CB8AC3E}">
        <p14:creationId xmlns:p14="http://schemas.microsoft.com/office/powerpoint/2010/main" val="11383644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En 1976, la casa fue construida sobre una antigua huerta.</a:t>
            </a:r>
          </a:p>
          <a:p>
            <a:pPr eaLnBrk="1" hangingPunct="1"/>
            <a:r>
              <a:rPr lang="es-ES" sz="2400" dirty="0"/>
              <a:t>En 1990, la imaginación y  pasión por las plantas inspiraron a su propietaria a ampliar los límites del jardín. </a:t>
            </a:r>
          </a:p>
          <a:p>
            <a:pPr eaLnBrk="1" hangingPunct="1"/>
            <a:r>
              <a:rPr lang="es-ES" sz="2400" dirty="0"/>
              <a:t>El huerto de origen y una parcela colindante se transformaron en un hermoso jardín, inspirado en los modelos ingléses.</a:t>
            </a:r>
          </a:p>
          <a:p>
            <a:pPr eaLnBrk="1" hangingPunct="1"/>
            <a:r>
              <a:rPr lang="es-ES" sz="2400" dirty="0"/>
              <a:t> El jardín botánico tiene un interés a través de una variedad de árboles y arbustos raros y rosas antiguas.</a:t>
            </a:r>
          </a:p>
          <a:p>
            <a:pPr eaLnBrk="1" hangingPunct="1"/>
            <a:r>
              <a:rPr lang="es-ES" sz="2400" dirty="0"/>
              <a:t>Hasta la fecha, el jardín de 5000 metros cuadrados aproximadamente, 2000 variedades de plantas, incluyendo 150 variedades de rosales antiguos.</a:t>
            </a:r>
          </a:p>
        </p:txBody>
      </p:sp>
    </p:spTree>
    <p:extLst>
      <p:ext uri="{BB962C8B-B14F-4D97-AF65-F5344CB8AC3E}">
        <p14:creationId xmlns:p14="http://schemas.microsoft.com/office/powerpoint/2010/main" val="129548535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3" descr="C:\Documents and Settings\JOSE ELIAS\Escritorio\Jardins remarcables\Plobshei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04139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C:\Documents and Settings\JOSE ELIAS\Escritorio\Jardins remarcables\Plobsheim.-Chemin-host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7222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C:\Documents and Settings\JOSE ELIAS\Escritorio\Jardins remarcables\Plobsheim.-errassePB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00825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Documents and Settings\JOSE ELIAS\Escritorio\Jardins remarcables\Plobsheim.-Hi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67564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Documents and Settings\JOSE ELIAS\Escritorio\Jardins remarcables\Plobsheim.-iles-2002-c-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0828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Escritorio\Jardins remarcables\Plobsheim.-le jardin de marguer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315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Escritorio\Jardins remarcables\Plobsheim.-Le jardin dee Marguerite.-1jardin-pri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7507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Escritorio\Jardins remarcables\Plobsheim.-LejardindeMargueriteAugeenpier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0622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C:\Documents and Settings\JOSE ELIAS\Escritorio\Jardins remarcables\Plobsheim.-LejardindeMargueriteInspirationanglai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6902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C:\Documents and Settings\JOSE ELIAS\Escritorio\Jardins remarcables\Plobsheim.-LejardindeMargueriteLejardinaquatiqueetsesnnupha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53339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C:\Documents and Settings\JOSE ELIAS\Escritorio\Jardins remarcables\Plobsheim.-LejardindeMargueriteLesrosiersAubergedel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1901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C:\Documents and Settings\JOSE ELIAS\Escritorio\Jardins remarcables\Plobsheim.-no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3088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C:\Documents and Settings\JOSE ELIAS\Escritorio\Jardins remarcables\Plobsheim.-lies-1992-d-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77870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C:\Documents and Settings\JOSE ELIAS\Escritorio\Jardins remarcables\Plobsheim.-PB1-199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9277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C:\Documents and Settings\JOSE ELIAS\Escritorio\Jardins remarcables\Plobssheim.-Le jardin de Marguer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1473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C:\Documents and Settings\JOSE ELIAS\Escritorio\Jardins remarcables\Plobsheim.-PB1-199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52270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C:\Documents and Settings\JOSE ELIAS\Escritorio\Jardins remarcables\Plobsheim.--piv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18984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C:\Documents and Settings\JOSE ELIAS\Escritorio\Jardins remarcables\Pobsheim.-Accueil-Rodgersia-podophylla-Osmonda-regal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699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2849</Words>
  <Application>Microsoft Office PowerPoint</Application>
  <PresentationFormat>Presentación en pantalla (4:3)</PresentationFormat>
  <Paragraphs>392</Paragraphs>
  <Slides>163</Slides>
  <Notes>136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163</vt:i4>
      </vt:variant>
    </vt:vector>
  </HeadingPairs>
  <TitlesOfParts>
    <vt:vector size="169" baseType="lpstr">
      <vt:lpstr>Calibri</vt:lpstr>
      <vt:lpstr>Century Schoolbook</vt:lpstr>
      <vt:lpstr>Times New Roman</vt:lpstr>
      <vt:lpstr>Wingdings</vt:lpstr>
      <vt:lpstr>Wingdings 2</vt:lpstr>
      <vt:lpstr>Default Theme</vt:lpstr>
      <vt:lpstr>EUROPA.-LA VUELTA AL MUNDO EN 885 JARDINES.- JARDINES REMARCABLES DE FRANCIA.-C</vt:lpstr>
      <vt:lpstr>Jardin Massey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Royal de Toulouse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Catherine de Medicis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Plantes a Nantes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Valloires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Callunes</vt:lpstr>
      <vt:lpstr>Presentación de PowerPoint</vt:lpstr>
      <vt:lpstr>Presentación de PowerPoint</vt:lpstr>
      <vt:lpstr>Presentación de PowerPoint</vt:lpstr>
      <vt:lpstr>Presentación de PowerPoint</vt:lpstr>
      <vt:lpstr>Presentación de PowerPoint</vt:lpstr>
      <vt:lpstr>Jardins de Kerdalo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Sardy</vt:lpstr>
      <vt:lpstr>Presentación de PowerPoint</vt:lpstr>
      <vt:lpstr>Presentación de PowerPoint</vt:lpstr>
      <vt:lpstr>Presentación de PowerPoint</vt:lpstr>
      <vt:lpstr>Presentación de PowerPoint</vt:lpstr>
      <vt:lpstr>Presentación de PowerPoint</vt:lpstr>
      <vt:lpstr>Presentación de PowerPoint</vt:lpstr>
      <vt:lpstr>Jardin des Vestiges.-Marseille</vt:lpstr>
      <vt:lpstr>Presentación de PowerPoint</vt:lpstr>
      <vt:lpstr>Presentación de PowerPoint</vt:lpstr>
      <vt:lpstr>Presentación de PowerPoint</vt:lpstr>
      <vt:lpstr>Presentación de PowerPoint</vt:lpstr>
      <vt:lpstr>Presentación de PowerPoint</vt:lpstr>
      <vt:lpstr>Presentación de PowerPoint</vt:lpstr>
      <vt:lpstr>Parc du Centenaire.-Marsella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Fête du Citron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Floral d´Apremont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Marguerite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10</cp:revision>
  <dcterms:created xsi:type="dcterms:W3CDTF">2013-09-07T10:02:19Z</dcterms:created>
  <dcterms:modified xsi:type="dcterms:W3CDTF">2018-03-13T04:27:02Z</dcterms:modified>
</cp:coreProperties>
</file>