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3D4D1A-6A75-4A8B-B02D-884F5919A623}"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B82269-829A-407E-9859-74EBEB5580A2}" type="slidenum">
              <a:rPr lang="es-ES" smtClean="0"/>
              <a:t>‹Nº›</a:t>
            </a:fld>
            <a:endParaRPr lang="es-ES" dirty="0"/>
          </a:p>
        </p:txBody>
      </p:sp>
    </p:spTree>
    <p:extLst>
      <p:ext uri="{BB962C8B-B14F-4D97-AF65-F5344CB8AC3E}">
        <p14:creationId xmlns:p14="http://schemas.microsoft.com/office/powerpoint/2010/main" val="13294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 Pra France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8B7293-F32C-46B6-9196-4C79E8270493}"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43B51A-6D47-4CE9-AF54-81230FA7E8A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0E9EB1-7A58-4E29-A64A-4C2543212E50}"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F37423-5DFA-48E3-AB55-18F40EF7C25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583EE4-A734-4507-BC70-1FD014F12D63}"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41198E-4971-48FC-95D1-BBBF1C83A96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F124DD-F4E6-48AD-A8EB-B156A07D5A5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153D3A-3019-4FE0-8226-3CC8CD1D6CE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959361-5FFF-4DAD-B129-5EC2B904A640}"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F3AEFF-9860-4F40-8C70-BB53B87DC8C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1F9DC9-1B63-4038-88F7-D4D5D49C55E8}"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0E8535-4C26-48C9-A750-B06EA703825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1B6903-73FA-4036-9BD1-1DE5B6ABA3E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03E082-C93F-4059-AF09-BD5709BCAFA3}"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EC0039-FA3B-44E5-81E7-7528BB120A6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E27DD6-9291-47E6-A221-A313135FD93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AD4A9F-CB0C-4482-914E-472A3D447C7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8013CA-9107-4AEB-BCEE-39418034594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094EBB-BC3C-4C52-8F70-733D06B9950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63E01D-499E-404E-A45D-DF03CD8DC840}"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F8361-6951-4B40-B6E1-0EC08AE3E94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Bambouseraie.-Floracion</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6BCBF7-D491-4353-8988-CF2134135D6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12F01D-2041-457D-A04B-A6E20AD4C66C}" type="slidenum">
              <a:rPr lang="es-ES">
                <a:solidFill>
                  <a:prstClr val="black"/>
                </a:solidFill>
              </a:rPr>
              <a:pPr>
                <a:defRPr/>
              </a:pPr>
              <a:t>26</a:t>
            </a:fld>
            <a:endParaRPr lang="es-ES" dirty="0">
              <a:solidFill>
                <a:prstClr val="black"/>
              </a:solidFill>
            </a:endParaRPr>
          </a:p>
        </p:txBody>
      </p:sp>
      <p:sp>
        <p:nvSpPr>
          <p:cNvPr id="185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Bambouseraie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E1F94D-0445-4D9A-8A00-B9E5D5407F5D}" type="slidenum">
              <a:rPr lang="es-ES">
                <a:solidFill>
                  <a:prstClr val="black"/>
                </a:solidFill>
              </a:rPr>
              <a:pPr>
                <a:defRPr/>
              </a:pPr>
              <a:t>27</a:t>
            </a:fld>
            <a:endParaRPr lang="es-ES" dirty="0">
              <a:solidFill>
                <a:prstClr val="black"/>
              </a:solidFill>
            </a:endParaRPr>
          </a:p>
        </p:txBody>
      </p:sp>
      <p:sp>
        <p:nvSpPr>
          <p:cNvPr id="186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Bambouseraie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92FCAA-3A01-4EEB-A980-8C6B6537F9D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 Sainte Claire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DEAD4D-CF1C-4F88-AFA2-B30958A69B3B}"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6027F8-1380-449E-9C4A-32F18FAE1F3C}" type="slidenum">
              <a:rPr lang="es-ES">
                <a:solidFill>
                  <a:prstClr val="black"/>
                </a:solidFill>
              </a:rPr>
              <a:pPr>
                <a:defRPr/>
              </a:pPr>
              <a:t>32</a:t>
            </a:fld>
            <a:endParaRPr lang="es-ES" dirty="0">
              <a:solidFill>
                <a:prstClr val="black"/>
              </a:solidFill>
            </a:endParaRPr>
          </a:p>
        </p:txBody>
      </p:sp>
      <p:sp>
        <p:nvSpPr>
          <p:cNvPr id="1894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Castel Sainte Claire.-Hyeres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Saite Claire</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59A118-6273-491A-AB52-37F427DD2CF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EDB296-61F6-48A5-BC05-8ABC9F26B405}" type="slidenum">
              <a:rPr lang="es-ES">
                <a:solidFill>
                  <a:prstClr val="black"/>
                </a:solidFill>
              </a:rPr>
              <a:pPr>
                <a:defRPr/>
              </a:pPr>
              <a:t>36</a:t>
            </a:fld>
            <a:endParaRPr lang="es-ES" dirty="0">
              <a:solidFill>
                <a:prstClr val="black"/>
              </a:solidFill>
            </a:endParaRPr>
          </a:p>
        </p:txBody>
      </p:sp>
      <p:sp>
        <p:nvSpPr>
          <p:cNvPr id="191491"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2"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Hautefort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DF6AF2-9D1C-447B-AA35-37F7848FC21C}"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5A0E9B-05DB-4A2F-8D9C-8E770FE6078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27911-2A63-4017-A953-73D30398300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Huatefort</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60AB75-97B3-4AA8-AC2C-8AD06C1F20B2}"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7B7AD1-2DA5-4B08-8B4C-90D219EB4F7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8901EF-BEAD-45B3-98AE-4B6BB475EF2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Hautefort.-Bojes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40915D-D182-4A64-8526-F4DE6CF43DC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6F8C78-1DDF-4C04-AB3A-2B6971013173}" type="slidenum">
              <a:rPr lang="es-ES">
                <a:solidFill>
                  <a:prstClr val="black"/>
                </a:solidFill>
              </a:rPr>
              <a:pPr>
                <a:defRPr/>
              </a:pPr>
              <a:t>45</a:t>
            </a:fld>
            <a:endParaRPr lang="es-ES" dirty="0">
              <a:solidFill>
                <a:prstClr val="black"/>
              </a:solidFill>
            </a:endParaRPr>
          </a:p>
        </p:txBody>
      </p:sp>
      <p:sp>
        <p:nvSpPr>
          <p:cNvPr id="199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Hautefort.-Dordogne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11A255-5150-45F1-BF47-B3BC8814EC81}" type="slidenum">
              <a:rPr lang="es-ES">
                <a:solidFill>
                  <a:prstClr val="black"/>
                </a:solidFill>
              </a:rPr>
              <a:pPr>
                <a:defRPr/>
              </a:pPr>
              <a:t>46</a:t>
            </a:fld>
            <a:endParaRPr lang="es-ES" dirty="0">
              <a:solidFill>
                <a:prstClr val="black"/>
              </a:solidFill>
            </a:endParaRPr>
          </a:p>
        </p:txBody>
      </p:sp>
      <p:sp>
        <p:nvSpPr>
          <p:cNvPr id="20070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8"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d´Hauterive</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5AADED-9C36-475A-8106-FBAE801B9EE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Chataeau d´Hauterive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8E4D6A-3CF7-48FE-BCF3-B8DD753BF5C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14E282-1699-468E-B347-AB684010385C}" type="slidenum">
              <a:rPr lang="es-ES">
                <a:solidFill>
                  <a:prstClr val="black"/>
                </a:solidFill>
              </a:rPr>
              <a:pPr>
                <a:defRPr/>
              </a:pPr>
              <a:t>51</a:t>
            </a:fld>
            <a:endParaRPr lang="es-ES" dirty="0">
              <a:solidFill>
                <a:prstClr val="black"/>
              </a:solidFill>
            </a:endParaRPr>
          </a:p>
        </p:txBody>
      </p:sp>
      <p:sp>
        <p:nvSpPr>
          <p:cNvPr id="203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Hauterive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678E25-DBA7-47CD-9A82-3294DFB0E307}" type="slidenum">
              <a:rPr lang="es-ES">
                <a:solidFill>
                  <a:prstClr val="black"/>
                </a:solidFill>
              </a:rPr>
              <a:pPr>
                <a:defRPr/>
              </a:pPr>
              <a:t>52</a:t>
            </a:fld>
            <a:endParaRPr lang="es-ES" dirty="0">
              <a:solidFill>
                <a:prstClr val="black"/>
              </a:solidFill>
            </a:endParaRPr>
          </a:p>
        </p:txBody>
      </p:sp>
      <p:sp>
        <p:nvSpPr>
          <p:cNvPr id="204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Hauterive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61827-7DEE-42E4-8BBB-3693FECCBBE6}" type="slidenum">
              <a:rPr lang="es-ES">
                <a:solidFill>
                  <a:prstClr val="black"/>
                </a:solidFill>
              </a:rPr>
              <a:pPr>
                <a:defRPr/>
              </a:pPr>
              <a:t>53</a:t>
            </a:fld>
            <a:endParaRPr lang="es-ES" dirty="0">
              <a:solidFill>
                <a:prstClr val="black"/>
              </a:solidFill>
            </a:endParaRPr>
          </a:p>
        </p:txBody>
      </p:sp>
      <p:sp>
        <p:nvSpPr>
          <p:cNvPr id="205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Hauterive.-Potager</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Chataeau d´Hauterive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1A8050-2802-40AA-85C9-6B10310BF55A}"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d´Hauterive</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9108A8-F199-40CB-9C63-F8E12C1780F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d´Hauterive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EBEE3C-FAAC-4068-ADD0-334B8F741B3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d´Opme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599C14-F109-4459-B9E0-EF0DA2F6601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481675-53B5-480E-8F41-4874F96C24D8}" type="slidenum">
              <a:rPr lang="es-ES">
                <a:solidFill>
                  <a:prstClr val="black"/>
                </a:solidFill>
              </a:rPr>
              <a:pPr>
                <a:defRPr/>
              </a:pPr>
              <a:t>60</a:t>
            </a:fld>
            <a:endParaRPr lang="es-ES" dirty="0">
              <a:solidFill>
                <a:prstClr val="black"/>
              </a:solidFill>
            </a:endParaRPr>
          </a:p>
        </p:txBody>
      </p:sp>
      <p:sp>
        <p:nvSpPr>
          <p:cNvPr id="210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d´Opme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BB47C1-4F68-4897-8AC3-1628F74ECEAB}" type="slidenum">
              <a:rPr lang="es-ES">
                <a:solidFill>
                  <a:prstClr val="black"/>
                </a:solidFill>
              </a:rPr>
              <a:pPr>
                <a:defRPr/>
              </a:pPr>
              <a:t>61</a:t>
            </a:fld>
            <a:endParaRPr lang="es-ES" dirty="0">
              <a:solidFill>
                <a:prstClr val="black"/>
              </a:solidFill>
            </a:endParaRPr>
          </a:p>
        </p:txBody>
      </p:sp>
      <p:sp>
        <p:nvSpPr>
          <p:cNvPr id="211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d´Opme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75AF10-8E2A-44D3-9CE2-E5E72C8925D1}"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15CCD4-40B4-4AC1-8DE9-005174C2426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A35BD1-21D1-4101-BBA8-AE66F16D7440}" type="slidenum">
              <a:rPr lang="es-ES">
                <a:solidFill>
                  <a:prstClr val="black"/>
                </a:solidFill>
              </a:rPr>
              <a:pPr>
                <a:defRPr/>
              </a:pPr>
              <a:t>65</a:t>
            </a:fld>
            <a:endParaRPr lang="es-ES" dirty="0">
              <a:solidFill>
                <a:prstClr val="black"/>
              </a:solidFill>
            </a:endParaRPr>
          </a:p>
        </p:txBody>
      </p:sp>
      <p:sp>
        <p:nvSpPr>
          <p:cNvPr id="215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Canon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FDF486-7C2C-4D49-A2C2-030E63B8F4CB}" type="slidenum">
              <a:rPr lang="es-ES">
                <a:solidFill>
                  <a:prstClr val="black"/>
                </a:solidFill>
              </a:rPr>
              <a:pPr>
                <a:defRPr/>
              </a:pPr>
              <a:t>66</a:t>
            </a:fld>
            <a:endParaRPr lang="es-ES" dirty="0">
              <a:solidFill>
                <a:prstClr val="black"/>
              </a:solidFill>
            </a:endParaRPr>
          </a:p>
        </p:txBody>
      </p:sp>
      <p:sp>
        <p:nvSpPr>
          <p:cNvPr id="216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Canon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E423BE-CB39-4881-A362-E182ADA7BED3}"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4154F0-5890-4D07-BC57-6DDE62AEA92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F846FF-E111-4101-BE8D-B783FD632B9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ED75F1-2C3E-4B4B-B664-C516B0A81CE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Canon</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AE26FC-3732-4FD7-AC06-B7CD30D7C73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5E640E-7920-4D3C-A902-668B1B21A2DA}" type="slidenum">
              <a:rPr lang="es-ES">
                <a:solidFill>
                  <a:prstClr val="black"/>
                </a:solidFill>
              </a:rPr>
              <a:pPr>
                <a:defRPr/>
              </a:pPr>
              <a:t>74</a:t>
            </a:fld>
            <a:endParaRPr lang="es-ES" dirty="0">
              <a:solidFill>
                <a:prstClr val="black"/>
              </a:solidFill>
            </a:endParaRPr>
          </a:p>
        </p:txBody>
      </p:sp>
      <p:sp>
        <p:nvSpPr>
          <p:cNvPr id="2222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Chaumont sur Loire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C6DA63-DD51-4314-BABC-6D0BA1A850B3}"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795D4-A99C-4FFA-A571-56EA5D50CD79}"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4355E8-2935-410B-9A00-B1802D2CE0E4}"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FA4FDA-F003-447E-8BED-F3CAC7EB1A1E}"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35E476-7A22-47E6-8B73-CBF263D6EF5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6F20C8-500C-49BD-A9E6-676226C7281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299E3-F52D-4D2F-9930-CDC8AFDABE51}"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3D5984-BFFF-4BEF-97CF-9CB31F8B5C8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679A15-C8F6-4CC2-A68F-B3F7E6D63774}"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39DB6A-0FBF-4436-A652-7E4B5D14D9F2}"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59623A-CA48-4510-BB67-B240B15A148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8D9B96-0981-4C1F-A03C-F2715244FA7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349D83-A95A-485A-9B48-2479845F662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A3B899-6A5D-40D9-916F-B6CDACC41908}"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ED7EC8-C8FE-426A-9283-C82F3711FA23}"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748CBB-A7F4-49E4-AD6F-EEBA636FEFCF}"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24C9AD-E34D-4D6C-8E30-6E7F0516272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AB4900-369C-4161-98A7-73ABF8E5161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ACEE88-6B73-4EBE-AF21-AB197CFC113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55C06C-41CF-4746-801A-387DEF8A253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Chaumont sur Loire</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B7FA96-8555-4D61-A5F2-0F9F64002E62}"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A8692C-BB33-41B2-83FE-FD5FF4178A1C}" type="slidenum">
              <a:rPr lang="es-ES">
                <a:solidFill>
                  <a:prstClr val="black"/>
                </a:solidFill>
              </a:rPr>
              <a:pPr>
                <a:defRPr/>
              </a:pPr>
              <a:t>98</a:t>
            </a:fld>
            <a:endParaRPr lang="es-ES" dirty="0">
              <a:solidFill>
                <a:prstClr val="black"/>
              </a:solidFill>
            </a:endParaRPr>
          </a:p>
        </p:txBody>
      </p:sp>
      <p:sp>
        <p:nvSpPr>
          <p:cNvPr id="244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 Napoule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4514B5-00FE-428D-BF38-90800F5258FE}" type="slidenum">
              <a:rPr lang="es-ES">
                <a:solidFill>
                  <a:prstClr val="black"/>
                </a:solidFill>
              </a:rPr>
              <a:pPr>
                <a:defRPr/>
              </a:pPr>
              <a:t>99</a:t>
            </a:fld>
            <a:endParaRPr lang="es-ES" dirty="0">
              <a:solidFill>
                <a:prstClr val="black"/>
              </a:solidFill>
            </a:endParaRPr>
          </a:p>
        </p:txBody>
      </p:sp>
      <p:sp>
        <p:nvSpPr>
          <p:cNvPr id="2457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 Napoule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Napoule</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AA7175-7C7F-4484-8C77-ECC2C7C3D7E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B62A35-21E5-4285-B208-05F327CC100E}" type="slidenum">
              <a:rPr lang="es-ES">
                <a:solidFill>
                  <a:prstClr val="black"/>
                </a:solidFill>
              </a:rPr>
              <a:pPr>
                <a:defRPr/>
              </a:pPr>
              <a:t>102</a:t>
            </a:fld>
            <a:endParaRPr lang="es-ES" dirty="0">
              <a:solidFill>
                <a:prstClr val="black"/>
              </a:solidFill>
            </a:endParaRPr>
          </a:p>
        </p:txBody>
      </p:sp>
      <p:sp>
        <p:nvSpPr>
          <p:cNvPr id="2478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CB74C1-5F96-4CE5-BA31-94B32533978D}" type="slidenum">
              <a:rPr lang="es-ES">
                <a:solidFill>
                  <a:prstClr val="black"/>
                </a:solidFill>
              </a:rPr>
              <a:pPr>
                <a:defRPr/>
              </a:pPr>
              <a:t>103</a:t>
            </a:fld>
            <a:endParaRPr lang="es-ES" dirty="0">
              <a:solidFill>
                <a:prstClr val="black"/>
              </a:solidFill>
            </a:endParaRPr>
          </a:p>
        </p:txBody>
      </p:sp>
      <p:sp>
        <p:nvSpPr>
          <p:cNvPr id="2488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3E5C7A-1CC7-4422-A8E9-4A2B63107C5B}" type="slidenum">
              <a:rPr lang="es-ES">
                <a:solidFill>
                  <a:prstClr val="black"/>
                </a:solidFill>
              </a:rPr>
              <a:pPr>
                <a:defRPr/>
              </a:pPr>
              <a:t>104</a:t>
            </a:fld>
            <a:endParaRPr lang="es-ES" dirty="0">
              <a:solidFill>
                <a:prstClr val="black"/>
              </a:solidFill>
            </a:endParaRPr>
          </a:p>
        </p:txBody>
      </p:sp>
      <p:sp>
        <p:nvSpPr>
          <p:cNvPr id="2498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66B503-7A2E-4830-95BF-013ED87CDAD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1476C0-36D0-45C6-9A82-D58F6F64E6A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487E71-E0A9-4570-ACBB-39C321EB81D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EA9837-4F03-483D-9E9E-C9A482C526F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733E89-C4D7-4673-A682-C6626DBBD5B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6C9C0-4097-4B50-B9C6-20BEE0BC5A22}"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C00E52-B507-43F6-911D-38FCD80B2B20}"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Losse</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B38169-8B1C-4F48-96F0-98FB03A04475}"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4E28AC-DC11-4C9A-85AA-0C937CB3CA11}" type="slidenum">
              <a:rPr lang="es-ES">
                <a:solidFill>
                  <a:prstClr val="black"/>
                </a:solidFill>
              </a:rPr>
              <a:pPr>
                <a:defRPr/>
              </a:pPr>
              <a:t>113</a:t>
            </a:fld>
            <a:endParaRPr lang="es-ES" dirty="0">
              <a:solidFill>
                <a:prstClr val="black"/>
              </a:solidFill>
            </a:endParaRPr>
          </a:p>
        </p:txBody>
      </p:sp>
      <p:sp>
        <p:nvSpPr>
          <p:cNvPr id="259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Rezise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AEDA98-6658-43E6-83AD-B4FC7BA6BDB8}" type="slidenum">
              <a:rPr lang="es-ES">
                <a:solidFill>
                  <a:prstClr val="black"/>
                </a:solidFill>
              </a:rPr>
              <a:pPr>
                <a:defRPr/>
              </a:pPr>
              <a:t>115</a:t>
            </a:fld>
            <a:endParaRPr lang="es-ES" dirty="0">
              <a:solidFill>
                <a:prstClr val="black"/>
              </a:solidFill>
            </a:endParaRPr>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Bouges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Bouges</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BB3263-1732-4909-B49D-7A9694EAAC8B}"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Bouges</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8217A9-5D20-4321-AF18-3A81D911E345}"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8114C6-4AD7-4349-9BC2-7B1ADD8EE173}" type="slidenum">
              <a:rPr lang="es-ES">
                <a:solidFill>
                  <a:prstClr val="black"/>
                </a:solidFill>
              </a:rPr>
              <a:pPr>
                <a:defRPr/>
              </a:pPr>
              <a:t>118</a:t>
            </a:fld>
            <a:endParaRPr lang="es-ES" dirty="0">
              <a:solidFill>
                <a:prstClr val="black"/>
              </a:solidFill>
            </a:endParaRPr>
          </a:p>
        </p:txBody>
      </p:sp>
      <p:sp>
        <p:nvSpPr>
          <p:cNvPr id="263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Breteuil</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CD3EAD-0505-4265-954F-B89AE25AB052}" type="slidenum">
              <a:rPr lang="es-ES">
                <a:solidFill>
                  <a:prstClr val="black"/>
                </a:solidFill>
              </a:rPr>
              <a:pPr>
                <a:defRPr/>
              </a:pPr>
              <a:t>121</a:t>
            </a:fld>
            <a:endParaRPr lang="es-ES" dirty="0">
              <a:solidFill>
                <a:prstClr val="black"/>
              </a:solidFill>
            </a:endParaRPr>
          </a:p>
        </p:txBody>
      </p:sp>
      <p:sp>
        <p:nvSpPr>
          <p:cNvPr id="264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Cubist Garden.-Ville de Noailles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Ville de Noailles</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931F8E-1718-495B-9098-2A8B8424324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Ville de Noailles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EFEAD1-5A7D-4E07-ACF7-2950C2F58D5A}"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Noailles</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F5B1A5-2107-40B2-9890-FB3332C3AC43}"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D64BE1-286C-4EFB-936B-C1B270C7EFA2}" type="slidenum">
              <a:rPr lang="es-ES">
                <a:solidFill>
                  <a:prstClr val="black"/>
                </a:solidFill>
              </a:rPr>
              <a:pPr>
                <a:defRPr/>
              </a:pPr>
              <a:t>127</a:t>
            </a:fld>
            <a:endParaRPr lang="es-ES" dirty="0">
              <a:solidFill>
                <a:prstClr val="black"/>
              </a:solidFill>
            </a:endParaRPr>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2EE363-06F8-4915-BC3A-37DF8B477D72}"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C12EE1-E77A-4FCD-AB9C-6AABA7152F18}"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26129-5158-46D9-83C6-1FB0DDB0C463}"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Villarceaux</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4F6B0A-EFCF-4B35-9E35-05C8109646E8}"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27CF6E-B0E3-42FD-9D42-328F0966C4AE}"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5A8991-067E-4ACD-A6CE-7E4309B37F26}"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92608A-7C8E-4EFB-B1DE-0DD94C8DBAD9}"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75B1D-B9CE-4FFB-8A6D-238218C5FB7C}"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Villarceaux.-Entrada</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4AD47A-CA24-4BFB-A8F4-8D9ACE787C20}"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Domaine de Villarceaux</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56D2B-0D56-4BCE-9833-D6A667AAFC2C}"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804A0E-90C6-4058-9B27-CC5BB4476FFD}" type="slidenum">
              <a:rPr lang="es-ES">
                <a:solidFill>
                  <a:prstClr val="black"/>
                </a:solidFill>
              </a:rPr>
              <a:pPr>
                <a:defRPr/>
              </a:pPr>
              <a:t>141</a:t>
            </a:fld>
            <a:endParaRPr lang="es-ES" dirty="0">
              <a:solidFill>
                <a:prstClr val="black"/>
              </a:solidFill>
            </a:endParaRPr>
          </a:p>
        </p:txBody>
      </p:sp>
      <p:sp>
        <p:nvSpPr>
          <p:cNvPr id="279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Fontana Rosa.-Blasco Ibañez</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F314BC-153A-4E07-8624-2F9BDC8467FB}" type="slidenum">
              <a:rPr lang="es-ES">
                <a:solidFill>
                  <a:prstClr val="black"/>
                </a:solidFill>
              </a:rPr>
              <a:pPr>
                <a:defRPr/>
              </a:pPr>
              <a:t>142</a:t>
            </a:fld>
            <a:endParaRPr lang="es-ES" dirty="0">
              <a:solidFill>
                <a:prstClr val="black"/>
              </a:solidFill>
            </a:endParaRPr>
          </a:p>
        </p:txBody>
      </p:sp>
      <p:sp>
        <p:nvSpPr>
          <p:cNvPr id="280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Fontana Rosa</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AF8628-0681-40AE-9F15-4188FC640144}" type="slidenum">
              <a:rPr lang="es-ES">
                <a:solidFill>
                  <a:prstClr val="black"/>
                </a:solidFill>
              </a:rPr>
              <a:pPr>
                <a:defRPr/>
              </a:pPr>
              <a:t>143</a:t>
            </a:fld>
            <a:endParaRPr lang="es-ES" dirty="0">
              <a:solidFill>
                <a:prstClr val="black"/>
              </a:solidFill>
            </a:endParaRPr>
          </a:p>
        </p:txBody>
      </p:sp>
      <p:sp>
        <p:nvSpPr>
          <p:cNvPr id="281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Fontana Rosa</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0F6776-611D-4930-A973-23630DF796C1}" type="slidenum">
              <a:rPr lang="es-ES">
                <a:solidFill>
                  <a:prstClr val="black"/>
                </a:solidFill>
              </a:rPr>
              <a:pPr>
                <a:defRPr/>
              </a:pPr>
              <a:t>144</a:t>
            </a:fld>
            <a:endParaRPr lang="es-ES" dirty="0">
              <a:solidFill>
                <a:prstClr val="black"/>
              </a:solidFill>
            </a:endParaRPr>
          </a:p>
        </p:txBody>
      </p:sp>
      <p:sp>
        <p:nvSpPr>
          <p:cNvPr id="282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Fontana Rosa</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33D9C6-0E06-4B5D-9C50-058E0091725E}"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F8BE8C-FDA2-40C9-B096-C0864439DF82}"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FCD754-0676-4557-8542-92B2CBE536A8}"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867F23-D511-4815-AA26-8C7ADF875B40}"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2BCCB8-B6A2-4D5C-9321-CEEF6FF62183}"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902C89-910A-4A21-A334-0435134F5523}"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Fontana Rosa</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A92720-9EB2-470B-B65A-1FB0570B0BF4}" type="slidenum">
              <a:rPr lang="es-ES">
                <a:solidFill>
                  <a:prstClr val="black"/>
                </a:solidFill>
              </a:rPr>
              <a:pPr>
                <a:defRPr/>
              </a:pPr>
              <a:t>152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upload.wikimedia.org/wikipedia/commons/0/06/Hautefort01.jpg"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upload.wikimedia.org/wikipedia/commons/8/87/Hautefort_gardens.jp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hyperlink" Target="http://upload.wikimedia.org/wikipedia/commons/1/16/Chateau_de_Bouges_Cover_Shot.jpg" TargetMode="External"/><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17.xml.rels><?xml version="1.0" encoding="UTF-8" standalone="yes"?>
<Relationships xmlns="http://schemas.openxmlformats.org/package/2006/relationships"><Relationship Id="rId3" Type="http://schemas.openxmlformats.org/officeDocument/2006/relationships/hyperlink" Target="http://upload.wikimedia.org/wikipedia/commons/c/c1/Chateau_de_Bouges_Flower_Garden_1.jpg" TargetMode="External"/><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image" Target="../media/image112.jpeg"/><Relationship Id="rId4" Type="http://schemas.openxmlformats.org/officeDocument/2006/relationships/image" Target="../media/image111.jpe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14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20688"/>
            <a:ext cx="6622504" cy="2520280"/>
          </a:xfrm>
        </p:spPr>
        <p:txBody>
          <a:bodyPr>
            <a:normAutofit/>
          </a:bodyPr>
          <a:lstStyle/>
          <a:p>
            <a:r>
              <a:rPr lang="es-ES" sz="3200" dirty="0"/>
              <a:t>EUROPA.-LA VUELTA AL MUNDO EN 885 JARDINES.-</a:t>
            </a:r>
            <a:br>
              <a:rPr lang="es-ES" sz="3200" dirty="0"/>
            </a:br>
            <a:r>
              <a:rPr lang="es-ES" sz="3200" dirty="0"/>
              <a:t>JARDINES REMARCABLES DE FRANCIA.-E</a:t>
            </a:r>
          </a:p>
        </p:txBody>
      </p:sp>
      <p:sp>
        <p:nvSpPr>
          <p:cNvPr id="3" name="2 Subtítulo"/>
          <p:cNvSpPr>
            <a:spLocks noGrp="1"/>
          </p:cNvSpPr>
          <p:nvPr>
            <p:ph type="subTitle" idx="1"/>
          </p:nvPr>
        </p:nvSpPr>
        <p:spPr>
          <a:xfrm>
            <a:off x="2627784" y="4653136"/>
            <a:ext cx="5040560"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La Bambouseraie</a:t>
            </a:r>
          </a:p>
        </p:txBody>
      </p:sp>
      <p:sp>
        <p:nvSpPr>
          <p:cNvPr id="7171" name="2 Marcador de contenido"/>
          <p:cNvSpPr>
            <a:spLocks noGrp="1"/>
          </p:cNvSpPr>
          <p:nvPr>
            <p:ph sz="quarter" idx="1"/>
          </p:nvPr>
        </p:nvSpPr>
        <p:spPr/>
        <p:txBody>
          <a:bodyPr/>
          <a:lstStyle/>
          <a:p>
            <a:pPr eaLnBrk="1" hangingPunct="1"/>
            <a:r>
              <a:rPr lang="es-ES" dirty="0"/>
              <a:t>El </a:t>
            </a:r>
            <a:r>
              <a:rPr lang="es-ES" b="1" dirty="0"/>
              <a:t>Bambouseraie de Prafrance</a:t>
            </a:r>
            <a:r>
              <a:rPr lang="es-ES" dirty="0"/>
              <a:t> (34 hectáreas, 84 hectáreas) es una organización privada jardín botánico especializado en bambú , que se encuentra en Générargues , cerca de Anduze , Gard , Languedoc-Roussillon , Francia.</a:t>
            </a:r>
          </a:p>
          <a:p>
            <a:pPr eaLnBrk="1" hangingPunct="1"/>
            <a:r>
              <a:rPr lang="es-ES" dirty="0"/>
              <a:t>El jardín cuenta con una de las colecciones mas antiguas de bambues de  Europa , establecida en 1856 por Eugène Mazel botánico amateur (1828 a 1890), que había hecho su fortuna en el comercio de especias, y que continuó la construcción de la colección hasta que se encontró con problemas financieros en 1890 . </a:t>
            </a:r>
          </a:p>
        </p:txBody>
      </p:sp>
    </p:spTree>
    <p:extLst>
      <p:ext uri="{BB962C8B-B14F-4D97-AF65-F5344CB8AC3E}">
        <p14:creationId xmlns:p14="http://schemas.microsoft.com/office/powerpoint/2010/main" val="340247038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85992" cy="5399087"/>
          </a:xfrm>
        </p:spPr>
        <p:txBody>
          <a:bodyPr/>
          <a:lstStyle/>
          <a:p>
            <a:pPr eaLnBrk="1" hangingPunct="1"/>
            <a:r>
              <a:rPr lang="es-ES" dirty="0"/>
              <a:t>Aunque el jardín posteriormente cambió varias veces de propiedad, no ha dejado de ser un escaparate de bambú, y en la actualidad contiene cerca de 300 de bambú especies y variedades , así como de otras plantaciones de arbustos y árboles asiática, </a:t>
            </a:r>
            <a:r>
              <a:rPr lang="es-ES" i="1" dirty="0"/>
              <a:t>Gingko biloba</a:t>
            </a:r>
            <a:r>
              <a:rPr lang="es-ES" dirty="0"/>
              <a:t> , sequoias , </a:t>
            </a:r>
            <a:r>
              <a:rPr lang="es-ES" i="1" dirty="0"/>
              <a:t>Trachycarpus fortunei</a:t>
            </a:r>
            <a:r>
              <a:rPr lang="es-ES" dirty="0"/>
              <a:t> , una réplica de un pueblo, y unos 5 km de canales de agua.</a:t>
            </a:r>
          </a:p>
          <a:p>
            <a:pPr eaLnBrk="1" hangingPunct="1"/>
            <a:endParaRPr lang="es-ES" dirty="0"/>
          </a:p>
        </p:txBody>
      </p:sp>
    </p:spTree>
    <p:extLst>
      <p:ext uri="{BB962C8B-B14F-4D97-AF65-F5344CB8AC3E}">
        <p14:creationId xmlns:p14="http://schemas.microsoft.com/office/powerpoint/2010/main" val="12612396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Bambouserai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70716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ambouseraie.-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91357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ambouseraie.-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2788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ambouserai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2180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ambouserai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6560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ambouseraie.-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0631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ambouseraie.-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55830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ambouseraie.-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98317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ambouseraie.-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92102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ambouseraie.-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74251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mbouseraie.-Musa banjo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00979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ambouseraie_prafranc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7394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mbouseriaie.-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67099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ambous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07556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ambouseri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2 Imagen" descr="Bambouserie.-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94432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ambuserai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2 Imagen" descr="Bambouserie Anduze 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64130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ambouserie Prafranc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25813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ambuserai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32140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ambuserai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086517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ambuserai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47123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ambuserie Pra Franc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2 Imagen" descr="Bambuserie Pra France.-Nabeshima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7145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67829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mbuserie-BambooFlowe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0796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C:\Documents and Settings\JOSE ELIAS\Escritorio\Jardins remarcables\bambou_zecekoy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481013"/>
            <a:ext cx="10429876" cy="782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18065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Escritorio\Jardins remarcables\bambou_zenco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481013"/>
            <a:ext cx="10429876" cy="782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75405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hangingPunct="1"/>
            <a:r>
              <a:rPr lang="es-ES" dirty="0"/>
              <a:t>Castel Sainte Claire .-Hyeres </a:t>
            </a:r>
          </a:p>
        </p:txBody>
      </p:sp>
      <p:sp>
        <p:nvSpPr>
          <p:cNvPr id="33795" name="2 Marcador de contenido"/>
          <p:cNvSpPr>
            <a:spLocks noGrp="1"/>
          </p:cNvSpPr>
          <p:nvPr>
            <p:ph sz="quarter" idx="1"/>
          </p:nvPr>
        </p:nvSpPr>
        <p:spPr>
          <a:xfrm>
            <a:off x="914400" y="1916113"/>
            <a:ext cx="7185992" cy="4465637"/>
          </a:xfrm>
        </p:spPr>
        <p:txBody>
          <a:bodyPr/>
          <a:lstStyle/>
          <a:p>
            <a:pPr eaLnBrk="1" hangingPunct="1"/>
            <a:r>
              <a:rPr lang="es-ES" dirty="0"/>
              <a:t>El Castillo se construyó después de 1849 en el neo-románico Voutier por Olivier (1.796-1.877), y el arqueólogo marino, inventor de la Venus de Milo. </a:t>
            </a:r>
          </a:p>
          <a:p>
            <a:pPr eaLnBrk="1" hangingPunct="1"/>
            <a:r>
              <a:rPr lang="es-ES" dirty="0"/>
              <a:t>Desde 1927 hasta 1937 fue habitada por el novelista estadounidense Edith Wharton. </a:t>
            </a:r>
          </a:p>
          <a:p>
            <a:pPr eaLnBrk="1" hangingPunct="1"/>
            <a:r>
              <a:rPr lang="es-ES" dirty="0"/>
              <a:t>Tomado por la ciudad en 1957, alberga las oficinas desde 1989 el Parque Nacional de Port-Cros .</a:t>
            </a:r>
          </a:p>
          <a:p>
            <a:pPr eaLnBrk="1" hangingPunct="1"/>
            <a:r>
              <a:rPr lang="es-ES" dirty="0"/>
              <a:t>La historia del jardín es poco conocida... </a:t>
            </a:r>
          </a:p>
        </p:txBody>
      </p:sp>
    </p:spTree>
    <p:extLst>
      <p:ext uri="{BB962C8B-B14F-4D97-AF65-F5344CB8AC3E}">
        <p14:creationId xmlns:p14="http://schemas.microsoft.com/office/powerpoint/2010/main" val="377951630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620713"/>
            <a:ext cx="7185992" cy="5399087"/>
          </a:xfrm>
        </p:spPr>
        <p:txBody>
          <a:bodyPr/>
          <a:lstStyle/>
          <a:p>
            <a:pPr eaLnBrk="1" hangingPunct="1"/>
            <a:r>
              <a:rPr lang="es-ES" dirty="0"/>
              <a:t>Situado al Noroeste de la ciudad vieja en la ladera de la colina del castillo, cerca de la iglesia, es un jardín en terrazas con una superficie de 6500 m2 con unas vistas impresionantes de la ciudad, su sitio y la tumba del coronel Voutier  se encuentra en la parte superior, cerca de una torre de vigilancia. </a:t>
            </a:r>
          </a:p>
          <a:p>
            <a:pPr eaLnBrk="1" hangingPunct="1"/>
            <a:r>
              <a:rPr lang="es-ES" dirty="0"/>
              <a:t>La riqueza botánica es importante entre las colecciones hay la salvia, Opuntia, el lantanas (20 taxones), la yuca, el sabio</a:t>
            </a:r>
          </a:p>
        </p:txBody>
      </p:sp>
    </p:spTree>
    <p:extLst>
      <p:ext uri="{BB962C8B-B14F-4D97-AF65-F5344CB8AC3E}">
        <p14:creationId xmlns:p14="http://schemas.microsoft.com/office/powerpoint/2010/main" val="29229544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5/53/Castel_Sainte-Claire_Hyeres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1436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static.panoramio.com/photos/original/24188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90663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ELIAS\Escritorio\Jardins remarcables\Castel_Sainte-Claire_Hyeres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35194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castier.com/an07/hyeres27avr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63160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dirty="0"/>
              <a:t>Chateau d´Hautefort</a:t>
            </a:r>
          </a:p>
        </p:txBody>
      </p:sp>
      <p:sp>
        <p:nvSpPr>
          <p:cNvPr id="39939" name="2 Marcador de contenido"/>
          <p:cNvSpPr>
            <a:spLocks noGrp="1"/>
          </p:cNvSpPr>
          <p:nvPr>
            <p:ph sz="quarter" idx="1"/>
          </p:nvPr>
        </p:nvSpPr>
        <p:spPr>
          <a:xfrm>
            <a:off x="914400" y="1052513"/>
            <a:ext cx="7258000" cy="5256212"/>
          </a:xfrm>
        </p:spPr>
        <p:txBody>
          <a:bodyPr/>
          <a:lstStyle/>
          <a:p>
            <a:pPr eaLnBrk="1" hangingPunct="1"/>
            <a:r>
              <a:rPr lang="es-ES" dirty="0"/>
              <a:t>El </a:t>
            </a:r>
            <a:r>
              <a:rPr lang="es-ES" b="1" dirty="0"/>
              <a:t>Château d'Hautefort</a:t>
            </a:r>
            <a:r>
              <a:rPr lang="es-ES" dirty="0"/>
              <a:t> es un castillo francés y jardines ubicados en la ciudad de Hautefort en la Dordoña Departamento de France.</a:t>
            </a:r>
          </a:p>
          <a:p>
            <a:pPr eaLnBrk="1" hangingPunct="1"/>
            <a:r>
              <a:rPr lang="es-ES" dirty="0"/>
              <a:t>The castillo fue reconstruido en el sigloXVII, y adornado con un jardín a la francesa .</a:t>
            </a:r>
          </a:p>
          <a:p>
            <a:pPr eaLnBrk="1" hangingPunct="1"/>
            <a:r>
              <a:rPr lang="es-ES" dirty="0"/>
              <a:t> En 1853, el arquitecto del paisaje, el conde de Choulot, rehízo los jardines, la adición de un jardín de paisaje, jardines de flores geométricas, topiario jardines imitando las bóvedas del palacio, y un largo túnel de vegetación. </a:t>
            </a:r>
          </a:p>
          <a:p>
            <a:pPr eaLnBrk="1" hangingPunct="1"/>
            <a:r>
              <a:rPr lang="es-ES" dirty="0"/>
              <a:t>Junto a los jardines hay una colina con un jardín a la italiana con senderos sombreados. </a:t>
            </a:r>
          </a:p>
        </p:txBody>
      </p:sp>
    </p:spTree>
    <p:extLst>
      <p:ext uri="{BB962C8B-B14F-4D97-AF65-F5344CB8AC3E}">
        <p14:creationId xmlns:p14="http://schemas.microsoft.com/office/powerpoint/2010/main" val="180621862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765175"/>
            <a:ext cx="7185992" cy="5254625"/>
          </a:xfrm>
        </p:spPr>
        <p:txBody>
          <a:bodyPr/>
          <a:lstStyle/>
          <a:p>
            <a:pPr eaLnBrk="1" hangingPunct="1"/>
            <a:r>
              <a:rPr lang="es-ES" dirty="0"/>
              <a:t>Arboles notables en el parque incluyen una </a:t>
            </a:r>
            <a:r>
              <a:rPr lang="es-ES" i="1" dirty="0"/>
              <a:t>Magnolia grandiflora</a:t>
            </a:r>
            <a:r>
              <a:rPr lang="es-ES" dirty="0"/>
              <a:t> y un cedro del Líbano .</a:t>
            </a:r>
          </a:p>
          <a:p>
            <a:pPr eaLnBrk="1" hangingPunct="1"/>
            <a:r>
              <a:rPr lang="es-ES" dirty="0"/>
              <a:t>Los jardines son enumerados por la Comisión de Parques y Jardines del Ministerio de Cultura de Francia como uno de los jardines más notables de Francia.</a:t>
            </a:r>
          </a:p>
          <a:p>
            <a:pPr eaLnBrk="1" hangingPunct="1"/>
            <a:endParaRPr lang="es-ES" dirty="0"/>
          </a:p>
        </p:txBody>
      </p:sp>
    </p:spTree>
    <p:extLst>
      <p:ext uri="{BB962C8B-B14F-4D97-AF65-F5344CB8AC3E}">
        <p14:creationId xmlns:p14="http://schemas.microsoft.com/office/powerpoint/2010/main" val="378498085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JOSE ELIAS\Escritorio\Jardins remarcables\Chateau_ Hautefort vue_aerien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89336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rchivo: Hautefort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23239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gardenvisit.com/assets/madge/chateau_hautefort_gardens/original/chateau_hautefort_gardens_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98927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gardenvisit.com/assets/madge/chateau_de_hautefort/original/chateau_de_hautefort_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74453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magnolia-nantes.com/images/utilisation_paysage/palissechateaudehautefo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218493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tatic.panoramio.com/photos/original/19083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10709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http://www.francephotostourisme.fr/galleries/aquitaine/chateau-de-hautefort/formes-geometriques-jardin-chateau-hautef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80507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ichier:Hautefort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60320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2.bp.blogspot.com/_Bvcclb13q-4/TA5gqP3lq8I/AAAAAAAAPD4/jvziqN123bg/s1600/Bo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24101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JOSE ELIAS\Escritorio\Jardins remarcables\Chateau  Hautef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3562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JOSE ELIAS\Escritorio\Jardins remarcables\Chateau Hautefort.-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64540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p:txBody>
          <a:bodyPr/>
          <a:lstStyle/>
          <a:p>
            <a:pPr eaLnBrk="1" hangingPunct="1"/>
            <a:r>
              <a:rPr lang="es-ES" dirty="0"/>
              <a:t>Chateau d´Hauterive</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600" dirty="0"/>
              <a:t>El </a:t>
            </a:r>
            <a:r>
              <a:rPr lang="es-ES" sz="2600" b="1" dirty="0"/>
              <a:t>Castillo</a:t>
            </a:r>
            <a:r>
              <a:rPr lang="es-ES" sz="2600" dirty="0"/>
              <a:t> está situado </a:t>
            </a:r>
            <a:r>
              <a:rPr lang="es-ES" sz="2600" b="1" dirty="0"/>
              <a:t>Hauterive</a:t>
            </a:r>
            <a:r>
              <a:rPr lang="es-ES" sz="2600" dirty="0"/>
              <a:t> Argentré en el departamento de Mayenne </a:t>
            </a:r>
          </a:p>
          <a:p>
            <a:pPr marL="274320" indent="-274320" eaLnBrk="1" fontAlgn="auto" hangingPunct="1">
              <a:spcBef>
                <a:spcPts val="580"/>
              </a:spcBef>
              <a:spcAft>
                <a:spcPts val="0"/>
              </a:spcAft>
              <a:buFont typeface="Wingdings 2"/>
              <a:buChar char=""/>
              <a:defRPr/>
            </a:pPr>
            <a:r>
              <a:rPr lang="es-ES" sz="2600" dirty="0"/>
              <a:t>Está sujeto a registro de conformidad con la Monumentos Históricos desde 13 de marzo de 1989.</a:t>
            </a:r>
          </a:p>
          <a:p>
            <a:pPr marL="274320" indent="-274320" eaLnBrk="1" fontAlgn="auto" hangingPunct="1">
              <a:spcBef>
                <a:spcPts val="580"/>
              </a:spcBef>
              <a:spcAft>
                <a:spcPts val="0"/>
              </a:spcAft>
              <a:buFont typeface="Wingdings 2"/>
              <a:buChar char=""/>
              <a:defRPr/>
            </a:pPr>
            <a:r>
              <a:rPr lang="es-ES" sz="2600" dirty="0"/>
              <a:t>Cuenta con un castillo y una capilla, las fachadas y los tejados de la filtración, un recinto con un foso y muros de contención , una casa aislada del siglo </a:t>
            </a:r>
            <a:r>
              <a:rPr lang="es-ES" sz="2600" baseline="30000" dirty="0"/>
              <a:t>XVIII,</a:t>
            </a:r>
            <a:r>
              <a:rPr lang="es-ES" sz="2600" dirty="0"/>
              <a:t> con una valla del jardín y la torre, y el centro de un pozo, una Madera y avenidas principales del parque.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7904857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620713"/>
            <a:ext cx="7113984" cy="5399087"/>
          </a:xfrm>
        </p:spPr>
        <p:txBody>
          <a:bodyPr/>
          <a:lstStyle/>
          <a:p>
            <a:r>
              <a:rPr lang="es-ES" dirty="0"/>
              <a:t>Los tapices de la gran sala, con las armas de Hautefort son muy hermosas</a:t>
            </a:r>
          </a:p>
          <a:p>
            <a:r>
              <a:rPr lang="es-ES" dirty="0"/>
              <a:t> La capilla fue fundada el 10 abril 1,508 por Thomine de Villiers. </a:t>
            </a:r>
          </a:p>
          <a:p>
            <a:r>
              <a:rPr lang="es-ES" dirty="0"/>
              <a:t>En el jardín hay una pozos monumental y un gran reloj de sol muy complicado, con un pequeño dial móvil completamente degradado</a:t>
            </a:r>
          </a:p>
          <a:p>
            <a:r>
              <a:rPr lang="es-ES" dirty="0"/>
              <a:t>.Todavía había unos 1.940 , cerca del corral, un laberinto de siglo XVIII . </a:t>
            </a:r>
          </a:p>
          <a:p>
            <a:endParaRPr lang="es-ES" dirty="0"/>
          </a:p>
          <a:p>
            <a:endParaRPr lang="es-ES" dirty="0"/>
          </a:p>
        </p:txBody>
      </p:sp>
    </p:spTree>
    <p:extLst>
      <p:ext uri="{BB962C8B-B14F-4D97-AF65-F5344CB8AC3E}">
        <p14:creationId xmlns:p14="http://schemas.microsoft.com/office/powerpoint/2010/main" val="246480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tatic.panoramio.com/photos/original/524091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40323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tatic.panoramio.com/photos/original/524083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65331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Escritorio\Jardins remarcables\Chateau d´Hauteri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115840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ELIAS\Escritorio\Jardins remarcables\Chateau d´Hauteriv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83232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Escritorio\Jardins remarcables\Chateau d´Hauteriv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00212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chateau-fort-manoir-chateau.eu/chateau%20de%20hauterive_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72669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www.chateau-fort-manoir-chateau.eu/chateau%20de%20hauterive_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14400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15487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hateau-fort-manoir-chateau.eu/chateau%20de%20hauterive_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9324975"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0443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dirty="0"/>
              <a:t>Chateau d´Opme</a:t>
            </a:r>
          </a:p>
        </p:txBody>
      </p:sp>
      <p:sp>
        <p:nvSpPr>
          <p:cNvPr id="63491" name="2 Marcador de contenido"/>
          <p:cNvSpPr>
            <a:spLocks noGrp="1"/>
          </p:cNvSpPr>
          <p:nvPr>
            <p:ph sz="quarter" idx="1"/>
          </p:nvPr>
        </p:nvSpPr>
        <p:spPr>
          <a:xfrm>
            <a:off x="914400" y="1052513"/>
            <a:ext cx="7041976" cy="5400675"/>
          </a:xfrm>
        </p:spPr>
        <p:txBody>
          <a:bodyPr/>
          <a:lstStyle/>
          <a:p>
            <a:pPr eaLnBrk="1" hangingPunct="1"/>
            <a:r>
              <a:rPr lang="fr-FR" dirty="0"/>
              <a:t>Los jardines están dispuestos en dos terrazas. </a:t>
            </a:r>
            <a:br>
              <a:rPr lang="fr-FR" dirty="0"/>
            </a:br>
            <a:r>
              <a:rPr lang="fr-FR" dirty="0"/>
              <a:t>Uno, que consiste en un jardín francés, se ordena alrededor de un estanque circular y compartimentado en cuatro cuadrados de césped rodeado de boj. </a:t>
            </a:r>
            <a:br>
              <a:rPr lang="fr-FR" dirty="0"/>
            </a:br>
            <a:r>
              <a:rPr lang="fr-FR" dirty="0"/>
              <a:t>El otro, recientemente restaurado, se trata en el espíritu de los jardines del Renacimiento. </a:t>
            </a:r>
          </a:p>
          <a:p>
            <a:pPr eaLnBrk="1" hangingPunct="1"/>
            <a:r>
              <a:rPr lang="fr-FR" dirty="0"/>
              <a:t>Se subdivide en cuatro inscribirse cuadrados de frutas jardín de flores que se encuentren en figuras geométricas.</a:t>
            </a:r>
          </a:p>
          <a:p>
            <a:pPr eaLnBrk="1" hangingPunct="1"/>
            <a:r>
              <a:rPr lang="fr-FR" dirty="0"/>
              <a:t>.</a:t>
            </a:r>
            <a:endParaRPr lang="es-ES" dirty="0"/>
          </a:p>
        </p:txBody>
      </p:sp>
    </p:spTree>
    <p:extLst>
      <p:ext uri="{BB962C8B-B14F-4D97-AF65-F5344CB8AC3E}">
        <p14:creationId xmlns:p14="http://schemas.microsoft.com/office/powerpoint/2010/main" val="78459363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692150"/>
            <a:ext cx="6897960" cy="5327650"/>
          </a:xfrm>
        </p:spPr>
        <p:txBody>
          <a:bodyPr/>
          <a:lstStyle/>
          <a:p>
            <a:r>
              <a:rPr lang="es-ES" dirty="0"/>
              <a:t>En la intersección de dos caminos ortogonales entre la plaza se encuentra una fuente con dos cuencos de fecha 1617 y atribuido a Jacques Androuet De Hoop.</a:t>
            </a:r>
          </a:p>
          <a:p>
            <a:r>
              <a:rPr lang="es-ES" dirty="0"/>
              <a:t>Está decorado con estatuas y columnas y lleva los brazos de Ribeyre familia.</a:t>
            </a:r>
          </a:p>
        </p:txBody>
      </p:sp>
    </p:spTree>
    <p:extLst>
      <p:ext uri="{BB962C8B-B14F-4D97-AF65-F5344CB8AC3E}">
        <p14:creationId xmlns:p14="http://schemas.microsoft.com/office/powerpoint/2010/main" val="20240548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auvergne-tourisme.info/site/tsimg/PCUAUV063FS0003Q/MEDIA_cd193d36-04f4-4575-b1e2-caaa18234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02488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Escritorio\Jardins remarcables\Chateau d´Op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9839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ELIAS\Escritorio\Jardins remarcables\Chateau d´Opm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98529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Chateau de Canon</a:t>
            </a:r>
          </a:p>
        </p:txBody>
      </p:sp>
      <p:sp>
        <p:nvSpPr>
          <p:cNvPr id="68611" name="2 Marcador de contenido"/>
          <p:cNvSpPr>
            <a:spLocks noGrp="1"/>
          </p:cNvSpPr>
          <p:nvPr>
            <p:ph sz="quarter" idx="1"/>
          </p:nvPr>
        </p:nvSpPr>
        <p:spPr>
          <a:xfrm>
            <a:off x="914400" y="1773238"/>
            <a:ext cx="7185992" cy="4679950"/>
          </a:xfrm>
        </p:spPr>
        <p:txBody>
          <a:bodyPr/>
          <a:lstStyle/>
          <a:p>
            <a:pPr eaLnBrk="1" hangingPunct="1"/>
            <a:r>
              <a:rPr lang="es-ES" b="1" dirty="0"/>
              <a:t>Castillo de Canon</a:t>
            </a:r>
            <a:r>
              <a:rPr lang="es-ES" dirty="0"/>
              <a:t> es un castillo situado en la ciudad de Mézidon de Canon , en el departamento francés de Calvados , en Normandía . </a:t>
            </a:r>
          </a:p>
          <a:p>
            <a:pPr eaLnBrk="1" hangingPunct="1"/>
            <a:r>
              <a:rPr lang="es-ES" dirty="0"/>
              <a:t>El castillo es objeto de una clasificación como monumentos históricos desde el 11 junio 1941.</a:t>
            </a:r>
          </a:p>
          <a:p>
            <a:pPr eaLnBrk="1" hangingPunct="1"/>
            <a:r>
              <a:rPr lang="es-ES" dirty="0"/>
              <a:t>Los jardines del castillo se clasifican jardines notables, gracias a los trece jardines amurallados, que forman el telón de fondo de cientos de variedades de flores y están abiertos a los visitantes.</a:t>
            </a:r>
          </a:p>
        </p:txBody>
      </p:sp>
    </p:spTree>
    <p:extLst>
      <p:ext uri="{BB962C8B-B14F-4D97-AF65-F5344CB8AC3E}">
        <p14:creationId xmlns:p14="http://schemas.microsoft.com/office/powerpoint/2010/main" val="180047941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www.chateau-de-canon.abcsalles.com/images/photo/9159_chatea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55558"/>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static.panoramio.com/photos/original/401952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41697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Jardins remarcables\Chateau de cano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0"/>
            <a:ext cx="94773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1267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Documents and Settings\JOSE ELIAS\Escritorio\Jardins remarcables\Chateau de Can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505200"/>
            <a:ext cx="21345525" cy="159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02018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static.panoramio.com/photos/original/316278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75135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static.panoramio.com/photos/original/316328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87897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puissance-zen.com/img/u/304249/14-chateau-de-can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13261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gardenvisit.com/assets/madge/chateau_de_canon/600x/chateau_de_canon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305990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gardenvisit.com/assets/madge/chateau_canon_france/600x/chateau_canon_france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28329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dirty="0"/>
              <a:t>Chateau de Chaumont sur Loire</a:t>
            </a:r>
          </a:p>
        </p:txBody>
      </p:sp>
      <p:sp>
        <p:nvSpPr>
          <p:cNvPr id="78851" name="2 Marcador de contenido"/>
          <p:cNvSpPr>
            <a:spLocks noGrp="1"/>
          </p:cNvSpPr>
          <p:nvPr>
            <p:ph sz="quarter" idx="1"/>
          </p:nvPr>
        </p:nvSpPr>
        <p:spPr/>
        <p:txBody>
          <a:bodyPr/>
          <a:lstStyle/>
          <a:p>
            <a:pPr eaLnBrk="1" hangingPunct="1"/>
            <a:r>
              <a:rPr lang="es-ES" dirty="0"/>
              <a:t>El </a:t>
            </a:r>
            <a:r>
              <a:rPr lang="es-ES" b="1" dirty="0"/>
              <a:t>castillo de Chaumont-sur-Loire,</a:t>
            </a:r>
            <a:r>
              <a:rPr lang="es-ES" dirty="0"/>
              <a:t> se encuentra a orillas del Loira entre Amboise y Blois , Francia. </a:t>
            </a:r>
          </a:p>
          <a:p>
            <a:pPr eaLnBrk="1" hangingPunct="1"/>
            <a:r>
              <a:rPr lang="es-ES" dirty="0"/>
              <a:t>Se encuentra en el último río salvaje de Europa , recientemente entró en el Patrimonio Mundial de la Humanidad por la UNESCO .</a:t>
            </a:r>
          </a:p>
          <a:p>
            <a:pPr eaLnBrk="1" hangingPunct="1"/>
            <a:r>
              <a:rPr lang="es-ES" dirty="0"/>
              <a:t>Es objeto de una clasificación como monumentos históricos por la lista de 1840. </a:t>
            </a:r>
            <a:endParaRPr lang="es-ES" baseline="30000" dirty="0"/>
          </a:p>
          <a:p>
            <a:pPr eaLnBrk="1" hangingPunct="1"/>
            <a:r>
              <a:rPr lang="fr-FR" dirty="0"/>
              <a:t>Ahora el castillo de Chaumont-sur-Loire y la Academia Internacional de parques y jardines juntos. </a:t>
            </a:r>
            <a:endParaRPr lang="es-ES" dirty="0"/>
          </a:p>
        </p:txBody>
      </p:sp>
    </p:spTree>
    <p:extLst>
      <p:ext uri="{BB962C8B-B14F-4D97-AF65-F5344CB8AC3E}">
        <p14:creationId xmlns:p14="http://schemas.microsoft.com/office/powerpoint/2010/main" val="287186882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692150"/>
            <a:ext cx="7113984" cy="5327650"/>
          </a:xfrm>
        </p:spPr>
        <p:txBody>
          <a:bodyPr/>
          <a:lstStyle/>
          <a:p>
            <a:pPr eaLnBrk="1" hangingPunct="1"/>
            <a:r>
              <a:rPr lang="fr-FR" dirty="0"/>
              <a:t>Ellos conforman el Domaine de Chaumont-sur-Loire y programas culturales se convierten en complementarios, el Parque tiene la etiqueta jardín notable. </a:t>
            </a:r>
          </a:p>
          <a:p>
            <a:pPr eaLnBrk="1" hangingPunct="1"/>
            <a:r>
              <a:rPr lang="fr-FR" dirty="0"/>
              <a:t>La Academia Internacional de Parques y Jardines de Chaumont-sur-Loire (CIPJP) y el Centro de Monumentos Nacionales ha decidido poner en común sus recursos para garantizar la gestión y las actividades culturales del castillo de Chaumont-sur-Loire.</a:t>
            </a:r>
            <a:endParaRPr lang="es-ES" dirty="0"/>
          </a:p>
        </p:txBody>
      </p:sp>
    </p:spTree>
    <p:extLst>
      <p:ext uri="{BB962C8B-B14F-4D97-AF65-F5344CB8AC3E}">
        <p14:creationId xmlns:p14="http://schemas.microsoft.com/office/powerpoint/2010/main" val="42919159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Jardins remarcables\Chateau de Chaumo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567204"/>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aumont sur Loire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3804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haumont.-circular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60199"/>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haumont.-laundry 3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25187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aumont.-rep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53142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aumont.-Susan Herrington2005-gr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266832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aumont sur Lo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30004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aumont sur Lo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681582"/>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haumont sur Loire.-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713063"/>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aumont sur Loire.-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105365"/>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Chaumont-sur Loire.-Festiv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4806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aumont-sur-Loire .-0.-festiv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893859"/>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aumont-sur-Loire_2005_06_Burle_Marx_est_parmis_nous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04199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aumont-sur-Loire_2006_19_Flower_n_roll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82545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aumont-sur-Loire_2006_23_Le_jardins_des_Chrotomis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68995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aumont-sur-Loire_Chant_de_bambous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684373"/>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aumont-sur-Loire_Chaumont_Jardin_experimental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71710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aumont-sur-Loire_Chaumont_Jardin_experimental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532336"/>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aumont-sur-Loire_Chaumont_Jardin_experimental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5948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aumont-sur-Loire_Table_verte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31551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France_Loir-et-Cher_Festival_jardins_Chaumont-sur-Loire_2005_05_Les_roses_d_autrefois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36803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o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75964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dirty="0"/>
              <a:t>Chateau de Napoule</a:t>
            </a:r>
          </a:p>
        </p:txBody>
      </p:sp>
      <p:sp>
        <p:nvSpPr>
          <p:cNvPr id="103427" name="2 Marcador de contenido"/>
          <p:cNvSpPr>
            <a:spLocks noGrp="1"/>
          </p:cNvSpPr>
          <p:nvPr>
            <p:ph sz="quarter" idx="1"/>
          </p:nvPr>
        </p:nvSpPr>
        <p:spPr>
          <a:xfrm>
            <a:off x="914400" y="1447800"/>
            <a:ext cx="7185992" cy="4572000"/>
          </a:xfrm>
        </p:spPr>
        <p:txBody>
          <a:bodyPr/>
          <a:lstStyle/>
          <a:p>
            <a:pPr eaLnBrk="1" hangingPunct="1"/>
            <a:r>
              <a:rPr lang="es-ES" dirty="0"/>
              <a:t>El </a:t>
            </a:r>
            <a:r>
              <a:rPr lang="es-ES" b="1" dirty="0"/>
              <a:t>Château de la Napoule</a:t>
            </a:r>
            <a:r>
              <a:rPr lang="es-ES" dirty="0"/>
              <a:t> es un castillo francés restaurado, situado en Mandelieu-la-Napoule en el Alpes-Marítimos del Departamento de Francia, es clasificado como un monumento histórico desde 1993, y los jardines son enumerados por el Ministerio francés de Cultura, entre los jardines más notables de Francia .</a:t>
            </a:r>
          </a:p>
          <a:p>
            <a:pPr eaLnBrk="1" hangingPunct="1"/>
            <a:r>
              <a:rPr lang="es-ES" dirty="0"/>
              <a:t>Cuando el Clews adquirió el castillo, el parque había árboles de cedro y eucalipto, y había sido abandonado durante años. Marie Clews comenzó la restauración de los jardines. </a:t>
            </a:r>
          </a:p>
        </p:txBody>
      </p:sp>
    </p:spTree>
    <p:extLst>
      <p:ext uri="{BB962C8B-B14F-4D97-AF65-F5344CB8AC3E}">
        <p14:creationId xmlns:p14="http://schemas.microsoft.com/office/powerpoint/2010/main" val="132170312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4 Marcador de contenido"/>
          <p:cNvSpPr>
            <a:spLocks noGrp="1"/>
          </p:cNvSpPr>
          <p:nvPr>
            <p:ph sz="quarter" idx="1"/>
          </p:nvPr>
        </p:nvSpPr>
        <p:spPr>
          <a:xfrm>
            <a:off x="914400" y="476250"/>
            <a:ext cx="7113984" cy="5543550"/>
          </a:xfrm>
        </p:spPr>
        <p:txBody>
          <a:bodyPr/>
          <a:lstStyle/>
          <a:p>
            <a:pPr eaLnBrk="1" hangingPunct="1"/>
            <a:r>
              <a:rPr lang="es-ES" dirty="0"/>
              <a:t>El parque del castillo, hoy tiene elementos de un jardín a la francesa y de un jardín paisajístico Inglés , con un callejón de cola, las cuencas, las perspectivas y vistas al mar. </a:t>
            </a:r>
          </a:p>
          <a:p>
            <a:pPr eaLnBrk="1" hangingPunct="1"/>
            <a:r>
              <a:rPr lang="es-ES" dirty="0"/>
              <a:t>Además, hay tres jardines más pequeños en el estilo italiano: el Jardín de la Mancha junto a la Torre de La Mancha, en cuál de los Clanes familiares tienen situado el mausoleo, las terrazas con vistas a la bahía de Cannes , que se plantan con cipreses, setos y romero, y el jardín secreto, en un rincón de las paredes con ventanas mirando al mar, con un veneciano y en el centro. </a:t>
            </a:r>
          </a:p>
        </p:txBody>
      </p:sp>
    </p:spTree>
    <p:extLst>
      <p:ext uri="{BB962C8B-B14F-4D97-AF65-F5344CB8AC3E}">
        <p14:creationId xmlns:p14="http://schemas.microsoft.com/office/powerpoint/2010/main" val="95105596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Jardins remarcables\Chateau_de_la_Napoule_jardins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617686"/>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Jardins remarcables\Chateau de la Napou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28161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upload.wikimedia.org/wikipedia/commons/3/36/Ch%C3%A2teau_de_la_Napoule_jardins_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5385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a:xfrm>
            <a:off x="914400" y="274638"/>
            <a:ext cx="7772400" cy="777875"/>
          </a:xfrm>
        </p:spPr>
        <p:txBody>
          <a:bodyPr/>
          <a:lstStyle/>
          <a:p>
            <a:pPr eaLnBrk="1" hangingPunct="1"/>
            <a:r>
              <a:rPr lang="es-ES" b="1" dirty="0"/>
              <a:t>Chateau de Losse</a:t>
            </a:r>
          </a:p>
        </p:txBody>
      </p:sp>
      <p:sp>
        <p:nvSpPr>
          <p:cNvPr id="108547" name="2 Marcador de contenido"/>
          <p:cNvSpPr>
            <a:spLocks noGrp="1"/>
          </p:cNvSpPr>
          <p:nvPr>
            <p:ph sz="quarter" idx="1"/>
          </p:nvPr>
        </p:nvSpPr>
        <p:spPr>
          <a:xfrm>
            <a:off x="914400" y="1196975"/>
            <a:ext cx="7258000" cy="5661025"/>
          </a:xfrm>
        </p:spPr>
        <p:txBody>
          <a:bodyPr/>
          <a:lstStyle/>
          <a:p>
            <a:pPr eaLnBrk="1" hangingPunct="1"/>
            <a:r>
              <a:rPr lang="es-ES" b="1" dirty="0"/>
              <a:t>Los jardines </a:t>
            </a:r>
            <a:r>
              <a:rPr lang="es-ES" dirty="0"/>
              <a:t> fueron etiquetados como "jardín notable" en 2004. </a:t>
            </a:r>
          </a:p>
          <a:p>
            <a:pPr eaLnBrk="1" hangingPunct="1"/>
            <a:r>
              <a:rPr lang="es-ES" dirty="0"/>
              <a:t>Este sitio magnífico con vistas al río ha sido incluido desde 1932 y se puede visitar en el ocio en el placer de todos.  </a:t>
            </a:r>
          </a:p>
          <a:p>
            <a:pPr eaLnBrk="1" hangingPunct="1"/>
            <a:r>
              <a:rPr lang="es-ES" dirty="0"/>
              <a:t>La </a:t>
            </a:r>
            <a:r>
              <a:rPr lang="es-ES" b="1" dirty="0"/>
              <a:t>sala verde,</a:t>
            </a:r>
            <a:r>
              <a:rPr lang="es-ES" dirty="0"/>
              <a:t> diseñado de tal forma hasta el siglo XVII, están rodeados de corredores que dictan un laberinto para las empresas. Ventanas que se abren en los caminos de los setos de encerrar las flores y los diversos ángulos del castillo. </a:t>
            </a:r>
          </a:p>
          <a:p>
            <a:pPr eaLnBrk="1" hangingPunct="1"/>
            <a:r>
              <a:rPr lang="es-ES" dirty="0"/>
              <a:t>Un balcón desde el siglo XVI con vistas a la hermosa vista del río aguas abajo.</a:t>
            </a:r>
          </a:p>
        </p:txBody>
      </p:sp>
    </p:spTree>
    <p:extLst>
      <p:ext uri="{BB962C8B-B14F-4D97-AF65-F5344CB8AC3E}">
        <p14:creationId xmlns:p14="http://schemas.microsoft.com/office/powerpoint/2010/main" val="313736203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Jardins remarcables\Chateau de Losse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231315"/>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Jardins remarcables\Chateau deLos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076336"/>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Jardins remarcables\Chateau Hautefort-chateau-jardin-4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4638" y="2697163"/>
            <a:ext cx="97472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Picture 3" descr="C:\Documents and Settings\JOSE ELIAS\Escritorio\Jardins remarcables\Chateau Losse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86037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www.gardenvisit.com/assets/madge/chateau_losse_parterre/600x/chateau_losse_parterre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3124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api.ning.com/files/DPrxX8yfjkBrhLgGemX6vToxt3hIJH5hjwNlUPsjn0L-mTo9j460JDIWtdGZDrtHUxHxAB22WXLNMe5kOiFW9pcm3Em0W8Zf/IMG_16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904860"/>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lh5.ggpht.com/_g0cto4zfUZg/SKH04zVgORI/AAAAAAAAG1I/IiI0XZZce84/sarlat%201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345471"/>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lh6.ggpht.com/-Qkh_bl8JRbs/SKH07HkM85I/AAAAAAAAG1U/7x4ujbuueJU/s640/sarlat%2525201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483247"/>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lh4.ggpht.com/--C8I78n_xYs/SKH09OLyc5I/AAAAAAAAG1c/2_IK5C9xAjQ/s640/sarlat%2525201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09207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lh3.ggpht.com/-Ca_3u2q3qA4/SKH0_Ntp-kI/AAAAAAAAG1k/fFZayb2v5sw/s640/sarlat%2525201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89401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lh4.ggpht.com/-TgIR7uD90UE/SKH1BrBolgI/AAAAAAAAG1s/_Ifi1Vo0s0k/s640/sarlat%2525201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22420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lh5.ggpht.com/--eByeodR1pc/SKH1EEdXwMI/AAAAAAAAG10/0bTEdax6l5c/s512/sarlat%2525201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Picture 4" descr="http://media-cdn.tripadvisor.com/media/photo-s/00/1e/43/40/chateau-de-la-loss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91037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Jardins remarcables\Chateau Resize_of_gavo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175" y="-1052513"/>
            <a:ext cx="11944350" cy="896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312878"/>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Título"/>
          <p:cNvSpPr>
            <a:spLocks noGrp="1"/>
          </p:cNvSpPr>
          <p:nvPr>
            <p:ph type="title"/>
          </p:nvPr>
        </p:nvSpPr>
        <p:spPr/>
        <p:txBody>
          <a:bodyPr/>
          <a:lstStyle/>
          <a:p>
            <a:pPr eaLnBrk="1" hangingPunct="1"/>
            <a:r>
              <a:rPr lang="es-ES" dirty="0"/>
              <a:t>Chateau de Bouges</a:t>
            </a:r>
          </a:p>
        </p:txBody>
      </p:sp>
      <p:sp>
        <p:nvSpPr>
          <p:cNvPr id="3" name="2 Marcador de contenido"/>
          <p:cNvSpPr>
            <a:spLocks noGrp="1"/>
          </p:cNvSpPr>
          <p:nvPr>
            <p:ph sz="quarter" idx="1"/>
          </p:nvPr>
        </p:nvSpPr>
        <p:spPr>
          <a:xfrm>
            <a:off x="914400" y="1447800"/>
            <a:ext cx="7258000" cy="5510213"/>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Château de Bouges</a:t>
            </a:r>
            <a:r>
              <a:rPr lang="es-ES" dirty="0"/>
              <a:t> es una mansión del siglo XVIII en la ciudad de Bouges-le-Château , en el  </a:t>
            </a:r>
            <a:r>
              <a:rPr lang="es-ES" i="1" dirty="0"/>
              <a:t>departamento Indre</a:t>
            </a:r>
            <a:r>
              <a:rPr lang="es-ES" dirty="0"/>
              <a:t> de Francia, en el valle del Loira .</a:t>
            </a:r>
          </a:p>
          <a:p>
            <a:pPr marL="274320" indent="-274320" eaLnBrk="1" fontAlgn="auto" hangingPunct="1">
              <a:spcBef>
                <a:spcPts val="580"/>
              </a:spcBef>
              <a:spcAft>
                <a:spcPts val="0"/>
              </a:spcAft>
              <a:buFont typeface="Wingdings 2"/>
              <a:buChar char=""/>
              <a:defRPr/>
            </a:pPr>
            <a:r>
              <a:rPr lang="es-ES" dirty="0"/>
              <a:t>Esta clasificado como un </a:t>
            </a:r>
            <a:r>
              <a:rPr lang="es-ES" i="1" dirty="0"/>
              <a:t>monumento Histórico</a:t>
            </a:r>
            <a:r>
              <a:rPr lang="es-ES" dirty="0"/>
              <a:t> y los jardines son enumerados por el Ministerio de Cultura como uno de los jardines más notables de Francia . </a:t>
            </a:r>
          </a:p>
          <a:p>
            <a:pPr marL="274320" indent="-274320" eaLnBrk="1" fontAlgn="auto" hangingPunct="1">
              <a:spcBef>
                <a:spcPts val="580"/>
              </a:spcBef>
              <a:spcAft>
                <a:spcPts val="0"/>
              </a:spcAft>
              <a:buFont typeface="Wingdings 2"/>
              <a:buChar char=""/>
              <a:defRPr/>
            </a:pPr>
            <a:r>
              <a:rPr lang="es-ES" dirty="0"/>
              <a:t>El castillo y los jardines están abiertos al público.</a:t>
            </a:r>
          </a:p>
          <a:p>
            <a:pPr marL="274320" indent="-274320" eaLnBrk="1" fontAlgn="auto" hangingPunct="1">
              <a:spcBef>
                <a:spcPts val="580"/>
              </a:spcBef>
              <a:spcAft>
                <a:spcPts val="0"/>
              </a:spcAft>
              <a:buFont typeface="Wingdings 2"/>
              <a:buChar char=""/>
              <a:defRPr/>
            </a:pPr>
            <a:r>
              <a:rPr lang="es-ES" dirty="0"/>
              <a:t>El castillo cuenta con un parque de ochenta hectáreas, que incluyen un jardín de paisaje, un jardín botánico, un jardín de flores creado en 1920, grandes invernaderos, y un jardín francés formal. </a:t>
            </a:r>
          </a:p>
        </p:txBody>
      </p:sp>
    </p:spTree>
    <p:extLst>
      <p:ext uri="{BB962C8B-B14F-4D97-AF65-F5344CB8AC3E}">
        <p14:creationId xmlns:p14="http://schemas.microsoft.com/office/powerpoint/2010/main" val="123510822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Escritorio\Jardins remarcables\Chateau_de_Bouges_Garden_from_Abo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683705"/>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Archivo: Chateau de Bouges cubierta sho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10100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Archivo: Chateau de Bouges 1.jpg Jardín de Flor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07210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Jardins remarcables\Chateau-de-breteuil-et-les-cyclam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447800"/>
            <a:ext cx="15430500"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569265"/>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Título"/>
          <p:cNvSpPr>
            <a:spLocks noGrp="1"/>
          </p:cNvSpPr>
          <p:nvPr>
            <p:ph type="title"/>
          </p:nvPr>
        </p:nvSpPr>
        <p:spPr>
          <a:xfrm>
            <a:off x="457200" y="274638"/>
            <a:ext cx="7467600" cy="1066130"/>
          </a:xfrm>
        </p:spPr>
        <p:txBody>
          <a:bodyPr/>
          <a:lstStyle/>
          <a:p>
            <a:pPr eaLnBrk="1" hangingPunct="1"/>
            <a:r>
              <a:rPr lang="es-ES" dirty="0"/>
              <a:t>Ville de Noilles.-Jardin cubista</a:t>
            </a:r>
          </a:p>
        </p:txBody>
      </p:sp>
      <p:sp>
        <p:nvSpPr>
          <p:cNvPr id="3" name="2 Marcador de contenido"/>
          <p:cNvSpPr>
            <a:spLocks noGrp="1"/>
          </p:cNvSpPr>
          <p:nvPr>
            <p:ph sz="quarter" idx="1"/>
          </p:nvPr>
        </p:nvSpPr>
        <p:spPr>
          <a:xfrm>
            <a:off x="914400" y="1988840"/>
            <a:ext cx="7258000" cy="5040610"/>
          </a:xfrm>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sz="2800" dirty="0"/>
              <a:t>El jardín de Villa Noailles fue diseñado por el, armenio Guevrekian Gabriel y ha sido restaurada. </a:t>
            </a:r>
          </a:p>
          <a:p>
            <a:pPr marL="274320" indent="-274320" eaLnBrk="1" fontAlgn="auto" hangingPunct="1">
              <a:spcBef>
                <a:spcPts val="580"/>
              </a:spcBef>
              <a:spcAft>
                <a:spcPts val="0"/>
              </a:spcAft>
              <a:buFont typeface="Wingdings 2"/>
              <a:buChar char=""/>
              <a:defRPr/>
            </a:pPr>
            <a:r>
              <a:rPr lang="es-ES" sz="2800" dirty="0"/>
              <a:t>Es triangular en planta y, uno de los mejores ejemplos de la influencia del Art Deco de ideas en el diseño de jardín</a:t>
            </a:r>
          </a:p>
          <a:p>
            <a:pPr marL="274320" indent="-274320" eaLnBrk="1" fontAlgn="auto" hangingPunct="1">
              <a:spcBef>
                <a:spcPts val="580"/>
              </a:spcBef>
              <a:spcAft>
                <a:spcPts val="0"/>
              </a:spcAft>
              <a:buFont typeface="Wingdings 2"/>
              <a:buChar char=""/>
              <a:defRPr/>
            </a:pPr>
            <a:r>
              <a:rPr lang="es-ES" sz="2800" dirty="0"/>
              <a:t>El Paris Expo 1925 incluyó un jardín de agua y luz diseñada por Gabriel Guevrekian y que le llevó a ser el encargado de diseñar el jardín de Villa de Charles de Noailles sobre la Costa Azul.</a:t>
            </a:r>
          </a:p>
          <a:p>
            <a:pPr marL="274320" indent="-274320" eaLnBrk="1" fontAlgn="auto" hangingPunct="1">
              <a:spcBef>
                <a:spcPts val="580"/>
              </a:spcBef>
              <a:spcAft>
                <a:spcPts val="0"/>
              </a:spcAft>
              <a:buFont typeface="Wingdings 2"/>
              <a:buChar char=""/>
              <a:defRPr/>
            </a:pPr>
            <a:br>
              <a:rPr lang="es-ES" dirty="0"/>
            </a:br>
            <a:br>
              <a:rPr lang="es-ES" dirty="0"/>
            </a:b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1332502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p:txBody>
          <a:bodyPr/>
          <a:lstStyle/>
          <a:p>
            <a:r>
              <a:rPr lang="es-ES" dirty="0"/>
              <a:t>El jardín Guevrekian está en una parcela triangular, fortuitamente adecuados para una composición de estilo Art Deco.</a:t>
            </a:r>
          </a:p>
          <a:p>
            <a:r>
              <a:rPr lang="es-ES" dirty="0"/>
              <a:t>Tiene un patrón decorativo de parterres cuadrados, triángulos pavimentados, las paredes de la losa y plantas globulares</a:t>
            </a:r>
            <a:br>
              <a:rPr lang="es-ES" dirty="0"/>
            </a:br>
            <a:br>
              <a:rPr lang="es-ES" dirty="0"/>
            </a:br>
            <a:endParaRPr lang="es-ES" dirty="0"/>
          </a:p>
        </p:txBody>
      </p:sp>
    </p:spTree>
    <p:extLst>
      <p:ext uri="{BB962C8B-B14F-4D97-AF65-F5344CB8AC3E}">
        <p14:creationId xmlns:p14="http://schemas.microsoft.com/office/powerpoint/2010/main" val="7893646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Jardins remarcables\Cubist_Garden_Villa_de_Noailles_Hye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9925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No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81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1" name="2 Imagen" descr="Francia.-Villa_Noailles_Hyer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38449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Villa_Noailles_0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7179"/>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Villa Noail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4" descr="Villa Noailles gar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6" descr="http://www.culture.gouv.fr/Wave/image/memoire/0050/ivr93_97830635xa_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56992"/>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p:txBody>
          <a:bodyPr/>
          <a:lstStyle/>
          <a:p>
            <a:pPr eaLnBrk="1" hangingPunct="1"/>
            <a:r>
              <a:rPr lang="es-ES" dirty="0"/>
              <a:t>Domaine de Villarceaux</a:t>
            </a:r>
          </a:p>
        </p:txBody>
      </p:sp>
      <p:sp>
        <p:nvSpPr>
          <p:cNvPr id="133123" name="2 Marcador de contenido"/>
          <p:cNvSpPr>
            <a:spLocks noGrp="1"/>
          </p:cNvSpPr>
          <p:nvPr>
            <p:ph sz="quarter" idx="1"/>
          </p:nvPr>
        </p:nvSpPr>
        <p:spPr/>
        <p:txBody>
          <a:bodyPr/>
          <a:lstStyle/>
          <a:p>
            <a:pPr eaLnBrk="1" hangingPunct="1"/>
            <a:r>
              <a:rPr lang="es-ES" dirty="0"/>
              <a:t>El </a:t>
            </a:r>
            <a:r>
              <a:rPr lang="es-ES" b="1" dirty="0"/>
              <a:t>Domaine de Villarceaux</a:t>
            </a:r>
            <a:r>
              <a:rPr lang="es-ES" dirty="0"/>
              <a:t> es un castillo francés, jardín acuático y un parque ubicado en la comuna de Chaussy en el Val d'Oise Departamento de Francia, 65 kilómetros al noroeste de París. </a:t>
            </a:r>
          </a:p>
          <a:p>
            <a:pPr eaLnBrk="1" hangingPunct="1"/>
            <a:r>
              <a:rPr lang="es-ES" dirty="0"/>
              <a:t>El Domaine es actualmente administrado por el Consejo Regional de la 'Isla de Francia durante 99 años, en un acuerdo con los propietarios de los dominios, la Fondation Charles Léopold Mayer. </a:t>
            </a:r>
          </a:p>
          <a:p>
            <a:pPr eaLnBrk="1" hangingPunct="1"/>
            <a:endParaRPr lang="es-ES" dirty="0"/>
          </a:p>
        </p:txBody>
      </p:sp>
    </p:spTree>
    <p:extLst>
      <p:ext uri="{BB962C8B-B14F-4D97-AF65-F5344CB8AC3E}">
        <p14:creationId xmlns:p14="http://schemas.microsoft.com/office/powerpoint/2010/main" val="1640185952"/>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914400" y="692150"/>
            <a:ext cx="7113984" cy="5327650"/>
          </a:xfrm>
        </p:spPr>
        <p:txBody>
          <a:bodyPr/>
          <a:lstStyle/>
          <a:p>
            <a:r>
              <a:rPr lang="es-ES" dirty="0"/>
              <a:t>El parque contiene una casa solariega del siglo XVI y un castillo en el estilo de Luis XV del siglo XVIII. </a:t>
            </a:r>
          </a:p>
          <a:p>
            <a:r>
              <a:rPr lang="es-ES" dirty="0"/>
              <a:t>Los jardines se clasifican entre los jardines más notables de Francia  </a:t>
            </a:r>
          </a:p>
          <a:p>
            <a:r>
              <a:rPr lang="es-ES" dirty="0"/>
              <a:t>Los jardines contienen una característica ornamental del siglo XVIII  llamada vertugadin (spa: guardainfante), siguiendo el modelo del siglo XVIII, rodeado de estatuas traídas de Italia.</a:t>
            </a:r>
          </a:p>
          <a:p>
            <a:endParaRPr lang="es-ES" dirty="0"/>
          </a:p>
        </p:txBody>
      </p:sp>
    </p:spTree>
    <p:extLst>
      <p:ext uri="{BB962C8B-B14F-4D97-AF65-F5344CB8AC3E}">
        <p14:creationId xmlns:p14="http://schemas.microsoft.com/office/powerpoint/2010/main" val="23270899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Documents and Settings\JOSE ELIAS\Escritorio\Jardins remarcables\domaine de villarceau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688" y="-433388"/>
            <a:ext cx="10240963" cy="772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954213"/>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ateau de Ninon.-Villar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47933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teau de Villarceau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49071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teau de Villarceaux.-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62179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teau de Villarceau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534060"/>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Domaine de Villarceaux.-Manoir de Nin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302011"/>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Domaine de Villarceaux.-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003627"/>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Manoir de Nino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57755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Manoir de Ninon.-Villar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440852"/>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Villarceaux Domaine.-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55319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Villarceaux Domain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339314"/>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Título"/>
          <p:cNvSpPr>
            <a:spLocks noGrp="1"/>
          </p:cNvSpPr>
          <p:nvPr>
            <p:ph type="title"/>
          </p:nvPr>
        </p:nvSpPr>
        <p:spPr/>
        <p:txBody>
          <a:bodyPr/>
          <a:lstStyle/>
          <a:p>
            <a:pPr eaLnBrk="1" hangingPunct="1"/>
            <a:r>
              <a:rPr lang="es-ES" dirty="0"/>
              <a:t>Jardins Fontana Rosa</a:t>
            </a:r>
          </a:p>
        </p:txBody>
      </p:sp>
      <p:sp>
        <p:nvSpPr>
          <p:cNvPr id="146435" name="2 Marcador de contenido"/>
          <p:cNvSpPr>
            <a:spLocks noGrp="1"/>
          </p:cNvSpPr>
          <p:nvPr>
            <p:ph sz="quarter" idx="1"/>
          </p:nvPr>
        </p:nvSpPr>
        <p:spPr/>
        <p:txBody>
          <a:bodyPr/>
          <a:lstStyle/>
          <a:p>
            <a:pPr eaLnBrk="1" hangingPunct="1"/>
            <a:r>
              <a:rPr lang="es-ES" b="1" dirty="0"/>
              <a:t>Fontana Rosa</a:t>
            </a:r>
            <a:r>
              <a:rPr lang="es-ES" dirty="0"/>
              <a:t>, jardín francés de estilo </a:t>
            </a:r>
            <a:r>
              <a:rPr lang="es-ES" i="1" dirty="0"/>
              <a:t>Belle Époque</a:t>
            </a:r>
            <a:r>
              <a:rPr lang="es-ES" dirty="0"/>
              <a:t> situado en Mentón, Alpes Marítimos.</a:t>
            </a:r>
          </a:p>
          <a:p>
            <a:pPr eaLnBrk="1" hangingPunct="1"/>
            <a:r>
              <a:rPr lang="es-ES" dirty="0"/>
              <a:t>Lo fue creando desde 1922 el escritor Vicente Blasco Ibáñez (1869-1928) y fue donde se instaló con su segunda esposa, Elena y donde falleció.</a:t>
            </a:r>
          </a:p>
          <a:p>
            <a:pPr eaLnBrk="1" hangingPunct="1"/>
            <a:r>
              <a:rPr lang="es-ES" dirty="0"/>
              <a:t>Este jardín de cerámicas españolas y mentonesas está situado en la </a:t>
            </a:r>
            <a:r>
              <a:rPr lang="es-ES" i="1" dirty="0"/>
              <a:t>avenue Blasco-Ibanez</a:t>
            </a:r>
            <a:r>
              <a:rPr lang="es-ES" dirty="0"/>
              <a:t>, cerca de la estación de Garavan y fue declarado monumento histórico en 1990.</a:t>
            </a:r>
          </a:p>
          <a:p>
            <a:pPr eaLnBrk="1" hangingPunct="1"/>
            <a:endParaRPr lang="es-ES" dirty="0"/>
          </a:p>
        </p:txBody>
      </p:sp>
    </p:spTree>
    <p:extLst>
      <p:ext uri="{BB962C8B-B14F-4D97-AF65-F5344CB8AC3E}">
        <p14:creationId xmlns:p14="http://schemas.microsoft.com/office/powerpoint/2010/main" val="92143476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914400" y="620713"/>
            <a:ext cx="7113984" cy="5399087"/>
          </a:xfrm>
        </p:spPr>
        <p:txBody>
          <a:bodyPr/>
          <a:lstStyle/>
          <a:p>
            <a:r>
              <a:rPr lang="es-ES" dirty="0"/>
              <a:t>También llamado "Le Jardin des Romanciers" (El Jardín de los Novelistas), fue frecuentado por personajes como Jean Cocteau,Blasco Ibañez escribió gran parte de su obra Mare Nostrum, adaptada al cine en 1926.</a:t>
            </a:r>
          </a:p>
          <a:p>
            <a:r>
              <a:rPr lang="es-ES" dirty="0"/>
              <a:t>El jardín de inspiración andaluza y arabo-persa cuenta con especies tales como Ficus macrophylla, Araucaria heterophylla, palmeras, bananos o rosales olorosos y es un homenaje a los escritores favoritos de Blasco Ibáñez : Cervantes, Dickens, Shakespeare u Honoré de Balzac, cuyos bustos aparecen en la puerta de la propiedad y a quienes se dedican varias fuentes y rotondas.</a:t>
            </a:r>
          </a:p>
          <a:p>
            <a:endParaRPr lang="es-ES" dirty="0"/>
          </a:p>
          <a:p>
            <a:endParaRPr lang="es-ES" dirty="0"/>
          </a:p>
        </p:txBody>
      </p:sp>
    </p:spTree>
    <p:extLst>
      <p:ext uri="{BB962C8B-B14F-4D97-AF65-F5344CB8AC3E}">
        <p14:creationId xmlns:p14="http://schemas.microsoft.com/office/powerpoint/2010/main" val="14933784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914400" y="333375"/>
            <a:ext cx="7113984" cy="5686425"/>
          </a:xfrm>
        </p:spPr>
        <p:txBody>
          <a:bodyPr/>
          <a:lstStyle/>
          <a:p>
            <a:pPr eaLnBrk="1" hangingPunct="1"/>
            <a:r>
              <a:rPr lang="es-ES" dirty="0"/>
              <a:t>Sus edificios principales son una casita sobreelevada con cerámicas policromadas, en donde se encuentra la biblioteca y una sala de proyección cinematográfica personal, y otra casa principal (</a:t>
            </a:r>
            <a:r>
              <a:rPr lang="es-ES" i="1" dirty="0"/>
              <a:t>Villa Emilia</a:t>
            </a:r>
            <a:r>
              <a:rPr lang="es-ES" dirty="0"/>
              <a:t>) en la parte baja que data del siglo XIX. </a:t>
            </a:r>
          </a:p>
          <a:p>
            <a:pPr eaLnBrk="1" hangingPunct="1"/>
            <a:r>
              <a:rPr lang="es-ES" dirty="0"/>
              <a:t>El conjunto arquitectónico se compone además de un acuario, de una columnata y de bancos curvados, de una pérgola de hormigón, de pilares, floreros, bancos revestidos de cerámica dispuestos en torno a la casa principal y una gran pérgola redonda de acero recubriendo una gran escalera en el centro de la propiedad.</a:t>
            </a:r>
          </a:p>
          <a:p>
            <a:pPr eaLnBrk="1" hangingPunct="1"/>
            <a:endParaRPr lang="es-ES" dirty="0"/>
          </a:p>
        </p:txBody>
      </p:sp>
    </p:spTree>
    <p:extLst>
      <p:ext uri="{BB962C8B-B14F-4D97-AF65-F5344CB8AC3E}">
        <p14:creationId xmlns:p14="http://schemas.microsoft.com/office/powerpoint/2010/main" val="1511695232"/>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C:\Documents and Settings\JOSE ELIAS\Escritorio\Jardins remarcables\Fontana Ro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6097528"/>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C:\Documents and Settings\JOSE ELIAS\Escritorio\Jardins remarcables\Fontana Ros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1" name="Picture 4" descr="C:\Documents and Settings\JOSE ELIAS\Escritorio\Jardins remarcables\Fontana Rosa.-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1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33542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Documents and Settings\JOSE ELIAS\Escritorio\Jardins remarcables\Fontana Ros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622745"/>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3" descr="C:\Documents and Settings\JOSE ELIAS\Escritorio\Jardins remarcables\Fontana Ros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98544"/>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http://www.jardins-menton.fr/IMG/jpg/menton_jardin_fontana_rosa_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68347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http://www.jardins-menton.fr/IMG/jpg/menton_jardin_fontana_rosa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5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824788"/>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http://www.jardins-menton.fr/IMG/jpg/menton_jardin_fontana_rosa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2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353451"/>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www.jardins-menton.fr/IMG/jpg/menton_jardin_fontana_rosa_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83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89141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www.jardins-menton.fr/IMG/jpg/menton_jardin_fontana_rosa_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6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486796"/>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www.jardins-menton.fr/IMG/jpg/menton_jardin_fontana_rosa_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55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05926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ttp://www.jardins-menton.fr/IMG/jpg/menton_jardin_fontana_rosa_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9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64948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static.panoramio.com/photos/original/180483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396382"/>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2334</Words>
  <Application>Microsoft Office PowerPoint</Application>
  <PresentationFormat>Presentación en pantalla (4:3)</PresentationFormat>
  <Paragraphs>331</Paragraphs>
  <Slides>152</Slides>
  <Notes>125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152</vt:i4>
      </vt:variant>
    </vt:vector>
  </HeadingPairs>
  <TitlesOfParts>
    <vt:vector size="157" baseType="lpstr">
      <vt:lpstr>Calibri</vt:lpstr>
      <vt:lpstr>Century Schoolbook</vt:lpstr>
      <vt:lpstr>Wingdings</vt:lpstr>
      <vt:lpstr>Wingdings 2</vt:lpstr>
      <vt:lpstr>Default Theme</vt:lpstr>
      <vt:lpstr>EUROPA.-LA VUELTA AL MUNDO EN 885 JARDINES.- JARDINES REMARCABLES DE FRANCIA.-E</vt:lpstr>
      <vt:lpstr>La Bambouseraie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Castel Sainte Claire .-Hyeres </vt:lpstr>
      <vt:lpstr>Presentación de PowerPoint</vt:lpstr>
      <vt:lpstr>Presentación de PowerPoint</vt:lpstr>
      <vt:lpstr>Presentación de PowerPoint</vt:lpstr>
      <vt:lpstr>Presentación de PowerPoint</vt:lpstr>
      <vt:lpstr>Presentación de PowerPoint</vt:lpstr>
      <vt:lpstr>Chateau d´Hautefort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d´Hauterive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d´Opme</vt:lpstr>
      <vt:lpstr>Presentación de PowerPoint</vt:lpstr>
      <vt:lpstr>Presentación de PowerPoint</vt:lpstr>
      <vt:lpstr>Presentación de PowerPoint</vt:lpstr>
      <vt:lpstr>Presentación de PowerPoint</vt:lpstr>
      <vt:lpstr>Chateau de Canon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Chaumont sur Loire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Napoule</vt:lpstr>
      <vt:lpstr>Presentación de PowerPoint</vt:lpstr>
      <vt:lpstr>Presentación de PowerPoint</vt:lpstr>
      <vt:lpstr>Presentación de PowerPoint</vt:lpstr>
      <vt:lpstr>Presentación de PowerPoint</vt:lpstr>
      <vt:lpstr>Chateau de Losse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Bouges</vt:lpstr>
      <vt:lpstr>Presentación de PowerPoint</vt:lpstr>
      <vt:lpstr>Presentación de PowerPoint</vt:lpstr>
      <vt:lpstr>Presentación de PowerPoint</vt:lpstr>
      <vt:lpstr>Presentación de PowerPoint</vt:lpstr>
      <vt:lpstr>Ville de Noilles.-Jardin cubista</vt:lpstr>
      <vt:lpstr>Presentación de PowerPoint</vt:lpstr>
      <vt:lpstr>Presentación de PowerPoint</vt:lpstr>
      <vt:lpstr>Presentación de PowerPoint</vt:lpstr>
      <vt:lpstr>Presentación de PowerPoint</vt:lpstr>
      <vt:lpstr>Presentación de PowerPoint</vt:lpstr>
      <vt:lpstr>Domaine de Villarceaux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Fontana Rosa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9</cp:revision>
  <dcterms:created xsi:type="dcterms:W3CDTF">2013-09-07T10:02:19Z</dcterms:created>
  <dcterms:modified xsi:type="dcterms:W3CDTF">2018-03-13T04:36:43Z</dcterms:modified>
</cp:coreProperties>
</file>