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F3B005-2423-4185-AC2F-E8C5591FCD1A}"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AA2066-058A-46EA-82E5-98DFC97FD430}" type="slidenum">
              <a:rPr lang="es-ES" smtClean="0"/>
              <a:t>‹Nº›</a:t>
            </a:fld>
            <a:endParaRPr lang="es-ES" dirty="0"/>
          </a:p>
        </p:txBody>
      </p:sp>
    </p:spTree>
    <p:extLst>
      <p:ext uri="{BB962C8B-B14F-4D97-AF65-F5344CB8AC3E}">
        <p14:creationId xmlns:p14="http://schemas.microsoft.com/office/powerpoint/2010/main" val="33254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441771-338F-46F6-9F09-9DF83719FC4D}" type="slidenum">
              <a:rPr lang="es-ES">
                <a:solidFill>
                  <a:prstClr val="black"/>
                </a:solidFill>
              </a:rPr>
              <a:pPr>
                <a:defRPr/>
              </a:pPr>
              <a:t>5</a:t>
            </a:fld>
            <a:endParaRPr lang="es-ES" dirty="0">
              <a:solidFill>
                <a:prstClr val="black"/>
              </a:solidFill>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4271B8-CDA1-46F4-A8B7-F2192C388C57}" type="slidenum">
              <a:rPr lang="es-ES">
                <a:solidFill>
                  <a:prstClr val="black"/>
                </a:solidFill>
              </a:rPr>
              <a:pPr>
                <a:defRPr/>
              </a:pPr>
              <a:t>6</a:t>
            </a:fld>
            <a:endParaRPr lang="es-ES" dirty="0">
              <a:solidFill>
                <a:prstClr val="black"/>
              </a:solidFill>
            </a:endParaRPr>
          </a:p>
        </p:txBody>
      </p:sp>
      <p:sp>
        <p:nvSpPr>
          <p:cNvPr id="135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FA69F3-EFF9-40AC-9F7E-BB9EE0B076FB}" type="slidenum">
              <a:rPr lang="es-ES">
                <a:solidFill>
                  <a:prstClr val="black"/>
                </a:solidFill>
              </a:rPr>
              <a:pPr>
                <a:defRPr/>
              </a:pPr>
              <a:t>7</a:t>
            </a:fld>
            <a:endParaRPr lang="es-ES" dirty="0">
              <a:solidFill>
                <a:prstClr val="black"/>
              </a:solidFill>
            </a:endParaRPr>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32A69B-50E6-4ABC-9017-12CB06C0019B}" type="slidenum">
              <a:rPr lang="es-ES">
                <a:solidFill>
                  <a:prstClr val="black"/>
                </a:solidFill>
              </a:rPr>
              <a:pPr>
                <a:defRPr/>
              </a:pPr>
              <a:t>8</a:t>
            </a:fld>
            <a:endParaRPr lang="es-ES" dirty="0">
              <a:solidFill>
                <a:prstClr val="black"/>
              </a:solidFill>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3B938F-5ACF-443F-AAC2-11F4B6D016E7}" type="slidenum">
              <a:rPr lang="es-ES">
                <a:solidFill>
                  <a:prstClr val="black"/>
                </a:solidFill>
              </a:rPr>
              <a:pPr>
                <a:defRPr/>
              </a:pPr>
              <a:t>9</a:t>
            </a:fld>
            <a:endParaRPr lang="es-ES" dirty="0">
              <a:solidFill>
                <a:prstClr val="black"/>
              </a:solidFill>
            </a:endParaRPr>
          </a:p>
        </p:txBody>
      </p:sp>
      <p:sp>
        <p:nvSpPr>
          <p:cNvPr id="138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8DCB9A-6F7B-4F91-B08A-449390D07AAD}" type="slidenum">
              <a:rPr lang="es-ES">
                <a:solidFill>
                  <a:prstClr val="black"/>
                </a:solidFill>
              </a:rPr>
              <a:pPr>
                <a:defRPr/>
              </a:pPr>
              <a:t>10</a:t>
            </a:fld>
            <a:endParaRPr lang="es-ES" dirty="0">
              <a:solidFill>
                <a:prstClr val="black"/>
              </a:solidFill>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971A39-375B-4FDE-8F20-16929FEADB8B}" type="slidenum">
              <a:rPr lang="es-ES">
                <a:solidFill>
                  <a:prstClr val="black"/>
                </a:solidFill>
              </a:rPr>
              <a:pPr>
                <a:defRPr/>
              </a:pPr>
              <a:t>11</a:t>
            </a:fld>
            <a:endParaRPr lang="es-ES" dirty="0">
              <a:solidFill>
                <a:prstClr val="black"/>
              </a:solidFill>
            </a:endParaRPr>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019564-92CD-4F60-9299-DA4BA71F0D96}" type="slidenum">
              <a:rPr lang="es-ES">
                <a:solidFill>
                  <a:prstClr val="black"/>
                </a:solidFill>
              </a:rPr>
              <a:pPr>
                <a:defRPr/>
              </a:pPr>
              <a:t>12</a:t>
            </a:fld>
            <a:endParaRPr lang="es-ES" dirty="0">
              <a:solidFill>
                <a:prstClr val="black"/>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808471-87B3-46EC-9C24-84A5294BA050}" type="slidenum">
              <a:rPr lang="es-ES">
                <a:solidFill>
                  <a:prstClr val="black"/>
                </a:solidFill>
              </a:rPr>
              <a:pPr>
                <a:defRPr/>
              </a:pPr>
              <a:t>13</a:t>
            </a:fld>
            <a:endParaRPr lang="es-ES" dirty="0">
              <a:solidFill>
                <a:prstClr val="black"/>
              </a:solidFill>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749460-D1DF-4ED3-8C89-93FFE20DBD6C}" type="slidenum">
              <a:rPr lang="es-ES">
                <a:solidFill>
                  <a:prstClr val="black"/>
                </a:solidFill>
              </a:rPr>
              <a:pPr>
                <a:defRPr/>
              </a:pPr>
              <a:t>14</a:t>
            </a:fld>
            <a:endParaRPr lang="es-ES" dirty="0">
              <a:solidFill>
                <a:prstClr val="black"/>
              </a:solidFill>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A8528-CD73-4AF9-BD50-C75CE7528103}" type="slidenum">
              <a:rPr lang="es-ES">
                <a:solidFill>
                  <a:prstClr val="black"/>
                </a:solidFill>
              </a:rPr>
              <a:pPr>
                <a:defRPr/>
              </a:pPr>
              <a:t>15</a:t>
            </a:fld>
            <a:endParaRPr lang="es-ES" dirty="0">
              <a:solidFill>
                <a:prstClr val="black"/>
              </a:solidFill>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CD5619-D5E4-4752-87EF-711CF2BF3A06}" type="slidenum">
              <a:rPr lang="es-ES">
                <a:solidFill>
                  <a:prstClr val="black"/>
                </a:solidFill>
              </a:rPr>
              <a:pPr>
                <a:defRPr/>
              </a:pPr>
              <a:t>16</a:t>
            </a:fld>
            <a:endParaRPr lang="es-ES" dirty="0">
              <a:solidFill>
                <a:prstClr val="black"/>
              </a:solidFill>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E21135-C9D7-4FB5-BC15-A6FCF18B2C51}" type="slidenum">
              <a:rPr lang="es-ES">
                <a:solidFill>
                  <a:prstClr val="black"/>
                </a:solidFill>
              </a:rPr>
              <a:pPr>
                <a:defRPr/>
              </a:pPr>
              <a:t>17</a:t>
            </a:fld>
            <a:endParaRPr lang="es-ES" dirty="0">
              <a:solidFill>
                <a:prstClr val="black"/>
              </a:solidFill>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F1A092-7421-45B5-87B9-1EF8AD359078}" type="slidenum">
              <a:rPr lang="es-ES">
                <a:solidFill>
                  <a:prstClr val="black"/>
                </a:solidFill>
              </a:rPr>
              <a:pPr>
                <a:defRPr/>
              </a:pPr>
              <a:t>18</a:t>
            </a:fld>
            <a:endParaRPr lang="es-ES" dirty="0">
              <a:solidFill>
                <a:prstClr val="black"/>
              </a:solidFill>
            </a:endParaRPr>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d´Erygnac</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0E39A2-3A71-4E23-93A7-460D4BFED95E}" type="slidenum">
              <a:rPr lang="es-ES">
                <a:solidFill>
                  <a:prstClr val="black"/>
                </a:solidFill>
              </a:rPr>
              <a:pPr>
                <a:defRPr/>
              </a:pPr>
              <a:t>19</a:t>
            </a:fld>
            <a:endParaRPr lang="es-ES" dirty="0">
              <a:solidFill>
                <a:prstClr val="black"/>
              </a:solidFill>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Manoir d´Eyrignac</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BC0256-3777-4019-AC45-96A01C11A569}" type="slidenum">
              <a:rPr lang="es-ES">
                <a:solidFill>
                  <a:prstClr val="black"/>
                </a:solidFill>
              </a:rPr>
              <a:pPr>
                <a:defRPr/>
              </a:pPr>
              <a:t>23</a:t>
            </a:fld>
            <a:endParaRPr lang="es-ES" dirty="0">
              <a:solidFill>
                <a:prstClr val="black"/>
              </a:solidFill>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Vaux-le-Vicompte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0670FC-CC6A-4869-AE58-4B7784210B6A}" type="slidenum">
              <a:rPr lang="es-ES">
                <a:solidFill>
                  <a:prstClr val="black"/>
                </a:solidFill>
              </a:rPr>
              <a:pPr>
                <a:defRPr/>
              </a:pPr>
              <a:t>24</a:t>
            </a:fld>
            <a:endParaRPr lang="es-ES" dirty="0">
              <a:solidFill>
                <a:prstClr val="black"/>
              </a:solidFill>
            </a:endParaRPr>
          </a:p>
        </p:txBody>
      </p:sp>
      <p:sp>
        <p:nvSpPr>
          <p:cNvPr id="150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 Vicompte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Vicompte</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96D513-7F4C-40D0-B2CF-30D5BD9CA561}"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Vicompte</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A7E826-7FEF-4E98-B667-CB3D3EA1E8E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BCD193-56D6-4B05-840C-C997F6A18808}" type="slidenum">
              <a:rPr lang="es-ES">
                <a:solidFill>
                  <a:prstClr val="black"/>
                </a:solidFill>
              </a:rPr>
              <a:pPr>
                <a:defRPr/>
              </a:pPr>
              <a:t>27</a:t>
            </a:fld>
            <a:endParaRPr lang="es-ES" dirty="0">
              <a:solidFill>
                <a:prstClr val="black"/>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Vaux-le-Vicompte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Vicompte</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EE01C7-B691-4759-BC37-161B36EE3B7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Vicompte</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334A51-567A-4729-A14C-685AFA254FA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Vaux le Vicompte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52A900-D668-4200-A27B-821225AA883D}"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 Vaux le Vicompte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6C7630-2CB0-42EB-BE0A-2FBB51F8A925}"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30D75F-69EC-4BD4-9AF8-D4572B85F532}" type="slidenum">
              <a:rPr lang="es-ES">
                <a:solidFill>
                  <a:prstClr val="black"/>
                </a:solidFill>
              </a:rPr>
              <a:pPr>
                <a:defRPr/>
              </a:pPr>
              <a:t>38</a:t>
            </a:fld>
            <a:endParaRPr lang="es-ES" dirty="0">
              <a:solidFill>
                <a:prstClr val="black"/>
              </a:solidFill>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0D60B3-7437-47DF-831F-E82A8F904435}" type="slidenum">
              <a:rPr lang="es-ES">
                <a:solidFill>
                  <a:prstClr val="black"/>
                </a:solidFill>
              </a:rPr>
              <a:pPr>
                <a:defRPr/>
              </a:pPr>
              <a:t>39</a:t>
            </a:fld>
            <a:endParaRPr lang="es-ES" dirty="0">
              <a:solidFill>
                <a:prstClr val="black"/>
              </a:solidFill>
            </a:endParaRPr>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AF7A95-4ABB-4B23-9788-7ACFC25D8EB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C2E9D5-C764-455E-8C14-8521344241D1}"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D946F9-FC5F-4AD7-BE63-095D17CC7875}" type="slidenum">
              <a:rPr lang="es-ES">
                <a:solidFill>
                  <a:prstClr val="black"/>
                </a:solidFill>
              </a:rPr>
              <a:pPr>
                <a:defRPr/>
              </a:pPr>
              <a:t>42</a:t>
            </a:fld>
            <a:endParaRPr lang="es-ES" dirty="0">
              <a:solidFill>
                <a:prstClr val="black"/>
              </a:solidFill>
            </a:endParaRPr>
          </a:p>
        </p:txBody>
      </p:sp>
      <p:sp>
        <p:nvSpPr>
          <p:cNvPr id="162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BCEFD7-9C42-43DB-8230-BFED94F4AD07}" type="slidenum">
              <a:rPr lang="es-ES">
                <a:solidFill>
                  <a:prstClr val="black"/>
                </a:solidFill>
              </a:rPr>
              <a:pPr>
                <a:defRPr/>
              </a:pPr>
              <a:t>43</a:t>
            </a:fld>
            <a:endParaRPr lang="es-ES" dirty="0">
              <a:solidFill>
                <a:prstClr val="black"/>
              </a:solidFill>
            </a:endParaRPr>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7E1E22-0BE5-4534-8C95-958B31BEE217}" type="slidenum">
              <a:rPr lang="es-ES">
                <a:solidFill>
                  <a:prstClr val="black"/>
                </a:solidFill>
              </a:rPr>
              <a:pPr>
                <a:defRPr/>
              </a:pPr>
              <a:t>44</a:t>
            </a:fld>
            <a:endParaRPr lang="es-ES" dirty="0">
              <a:solidFill>
                <a:prstClr val="black"/>
              </a:solidFill>
            </a:endParaRPr>
          </a:p>
        </p:txBody>
      </p:sp>
      <p:sp>
        <p:nvSpPr>
          <p:cNvPr id="164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8938C-BB7E-4A43-A80D-032842D45686}" type="slidenum">
              <a:rPr lang="es-ES">
                <a:solidFill>
                  <a:prstClr val="black"/>
                </a:solidFill>
              </a:rPr>
              <a:pPr>
                <a:defRPr/>
              </a:pPr>
              <a:t>45</a:t>
            </a:fld>
            <a:endParaRPr lang="es-ES" dirty="0">
              <a:solidFill>
                <a:prstClr val="black"/>
              </a:solidFill>
            </a:endParaRPr>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Versailles.-Orangerie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8480B-8C05-4D6C-862D-F0F2415D98F9}" type="slidenum">
              <a:rPr lang="es-ES">
                <a:solidFill>
                  <a:prstClr val="black"/>
                </a:solidFill>
              </a:rPr>
              <a:pPr>
                <a:defRPr/>
              </a:pPr>
              <a:t>46</a:t>
            </a:fld>
            <a:endParaRPr lang="es-ES" dirty="0">
              <a:solidFill>
                <a:prstClr val="black"/>
              </a:solidFill>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BFBE77-E9C1-4578-9B66-846AE380C89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A29322-AE79-447F-9059-6BD9D3B39C3E}" type="slidenum">
              <a:rPr lang="es-ES">
                <a:solidFill>
                  <a:prstClr val="black"/>
                </a:solidFill>
              </a:rPr>
              <a:pPr>
                <a:defRPr/>
              </a:pPr>
              <a:t>48</a:t>
            </a:fld>
            <a:endParaRPr lang="es-ES" dirty="0">
              <a:solidFill>
                <a:prstClr val="black"/>
              </a:solidFill>
            </a:endParaRPr>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A6D05A-E761-4C1A-8B29-95344D25950E}"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AA3456-658F-4CB0-BC4C-B4F15FCB5B82}" type="slidenum">
              <a:rPr lang="es-ES">
                <a:solidFill>
                  <a:prstClr val="black"/>
                </a:solidFill>
              </a:rPr>
              <a:pPr>
                <a:defRPr/>
              </a:pPr>
              <a:t>51</a:t>
            </a:fld>
            <a:endParaRPr lang="es-ES" dirty="0">
              <a:solidFill>
                <a:prstClr val="black"/>
              </a:solidFill>
            </a:endParaRPr>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 Bosquete Baños de Apolo</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D48EF6-8EEB-4D81-9EAE-F57A748DE824}" type="slidenum">
              <a:rPr lang="es-ES">
                <a:solidFill>
                  <a:prstClr val="black"/>
                </a:solidFill>
              </a:rPr>
              <a:pPr>
                <a:defRPr/>
              </a:pPr>
              <a:t>52</a:t>
            </a:fld>
            <a:endParaRPr lang="es-ES" dirty="0">
              <a:solidFill>
                <a:prstClr val="black"/>
              </a:solidFill>
            </a:endParaRPr>
          </a:p>
        </p:txBody>
      </p:sp>
      <p:sp>
        <p:nvSpPr>
          <p:cNvPr id="172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FC57EA-AA6F-4FD4-9501-B32F94DFDEC8}" type="slidenum">
              <a:rPr lang="es-ES">
                <a:solidFill>
                  <a:prstClr val="black"/>
                </a:solidFill>
              </a:rPr>
              <a:pPr>
                <a:defRPr/>
              </a:pPr>
              <a:t>53</a:t>
            </a:fld>
            <a:endParaRPr lang="es-ES" dirty="0">
              <a:solidFill>
                <a:prstClr val="black"/>
              </a:solidFill>
            </a:endParaRPr>
          </a:p>
        </p:txBody>
      </p:sp>
      <p:sp>
        <p:nvSpPr>
          <p:cNvPr id="173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FAA95A-E8D9-4C95-8E2E-9C3A35D326B2}" type="slidenum">
              <a:rPr lang="es-ES">
                <a:solidFill>
                  <a:prstClr val="black"/>
                </a:solidFill>
              </a:rPr>
              <a:pPr>
                <a:defRPr/>
              </a:pPr>
              <a:t>54</a:t>
            </a:fld>
            <a:endParaRPr lang="es-ES" dirty="0">
              <a:solidFill>
                <a:prstClr val="black"/>
              </a:solidFill>
            </a:endParaRPr>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0EAC37-2A91-41DB-8AFC-8779348A721E}" type="slidenum">
              <a:rPr lang="es-ES">
                <a:solidFill>
                  <a:prstClr val="black"/>
                </a:solidFill>
              </a:rPr>
              <a:pPr>
                <a:defRPr/>
              </a:pPr>
              <a:t>55</a:t>
            </a:fld>
            <a:endParaRPr lang="es-ES" dirty="0">
              <a:solidFill>
                <a:prstClr val="black"/>
              </a:solidFill>
            </a:endParaRPr>
          </a:p>
        </p:txBody>
      </p:sp>
      <p:sp>
        <p:nvSpPr>
          <p:cNvPr id="175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FB3B8-1A3E-439A-A412-41D117587730}"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0D7B6D-BB62-4F54-8E74-84B00795783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3ADB0B-72B8-490D-A966-FE7336FCDB73}" type="slidenum">
              <a:rPr lang="es-ES">
                <a:solidFill>
                  <a:prstClr val="black"/>
                </a:solidFill>
              </a:rPr>
              <a:pPr>
                <a:defRPr/>
              </a:pPr>
              <a:t>58</a:t>
            </a:fld>
            <a:endParaRPr lang="es-ES" dirty="0">
              <a:solidFill>
                <a:prstClr val="black"/>
              </a:solidFill>
            </a:endParaRPr>
          </a:p>
        </p:txBody>
      </p:sp>
      <p:sp>
        <p:nvSpPr>
          <p:cNvPr id="178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Versailles.-Grand Trianon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510B4A-5CDB-470F-B169-506AB4D9D90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855097-2F36-4F44-8267-F12D7D14D54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877D61-729D-4C6B-9F00-45CA0902F51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D4F942-84AF-4D74-B1B1-BD8502DD083D}" type="slidenum">
              <a:rPr lang="es-ES">
                <a:solidFill>
                  <a:prstClr val="black"/>
                </a:solidFill>
              </a:rPr>
              <a:pPr>
                <a:defRPr/>
              </a:pPr>
              <a:t>63</a:t>
            </a:fld>
            <a:endParaRPr lang="es-ES" dirty="0">
              <a:solidFill>
                <a:prstClr val="black"/>
              </a:solidFill>
            </a:endParaRPr>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871C56-2061-474C-A094-7288AD3E8282}" type="slidenum">
              <a:rPr lang="es-ES">
                <a:solidFill>
                  <a:prstClr val="black"/>
                </a:solidFill>
              </a:rPr>
              <a:pPr>
                <a:defRPr/>
              </a:pPr>
              <a:t>64</a:t>
            </a:fld>
            <a:endParaRPr lang="es-ES" dirty="0">
              <a:solidFill>
                <a:prstClr val="black"/>
              </a:solidFill>
            </a:endParaRPr>
          </a:p>
        </p:txBody>
      </p:sp>
      <p:sp>
        <p:nvSpPr>
          <p:cNvPr id="183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79B1E5-3FD7-4C6C-9B22-DD00E082315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0F3C69-FF9A-41FA-89D7-D9990940850E}" type="slidenum">
              <a:rPr lang="es-ES">
                <a:solidFill>
                  <a:prstClr val="black"/>
                </a:solidFill>
              </a:rPr>
              <a:pPr>
                <a:defRPr/>
              </a:pPr>
              <a:t>66</a:t>
            </a:fld>
            <a:endParaRPr lang="es-ES" dirty="0">
              <a:solidFill>
                <a:prstClr val="black"/>
              </a:solidFill>
            </a:endParaRPr>
          </a:p>
        </p:txBody>
      </p:sp>
      <p:sp>
        <p:nvSpPr>
          <p:cNvPr id="185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Versailles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808491-DB71-47E4-BA2C-22FBD94C391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Versalles.-La Encelade</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14EF54-B5B9-417B-9319-8886039D91E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97D00C-439B-4482-8A83-983AD0B7259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02DB66-15A2-459E-84E8-7857A69CB56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Versalles.-L´Encelade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090F7E-31A0-46E3-B908-89DFD3BE43A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EF1B60-89F6-4301-A0AB-1076E75C31D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2A3CF3-4674-43D1-ACED-C8533A31AA1F}"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141027-7C80-4467-A8C8-E7DC1487A942}"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468971-5934-4E99-B535-EDB3EF72934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46480B-CD38-4770-8BFA-798B1D977177}"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Versalles.-Jardines del Rey</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E88310-192A-46FB-AE93-4F7D357C0D3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Versalles.-Jardines del Rey</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00618A-ACD0-469D-A723-81CEFD569BE5}"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Verrsalles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AD17C2-30AD-4E0B-8DA1-2FDBD2B1D249}"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Versalles.-Hercules y Apolon</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FBBD67-6574-4A23-848F-2FFB8A1B543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3DE256-4861-4176-8942-83710FF1F69A}"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F63BDF-CC23-431E-97B4-607B30B5E98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Versalles.-Tejos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346FD7-8B35-4492-972A-F0591F7EAEC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Versalles.-Jardin du Roi</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1EA39A-AE8D-451E-88D5-50BBF439CE6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Versalles.-Petir Trianon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5C1A74-7518-422A-B42C-0A7307B02B03}"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Versalles.-Le Grand Trianon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2BF347-F040-49D5-9ADA-371CCCAD495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Versalles.-Gran Trianon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7858DB-819C-48B9-A799-ADC767C996A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Versalles.-Gran Trianon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E38A9D-E823-4321-8B92-C52A8ED0B2F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Versalles.-Gran Trianon</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3D51AC-038D-4F0A-BE34-F7E5F76DD261}"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Versales .-Topiaria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745C22-75A3-46F9-97A1-43180AB9CD2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Langeais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F56B5B-CB27-4700-8079-DA37C10B1253}"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Langeais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B2ACAC-27FA-4585-98BD-3C7DAB12555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Langeais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F97ADB-880C-461C-B0B2-10514508681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Langeais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1E4817-61D0-4F6F-83B9-A6A4F0F957D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2C4030-0AAF-4897-8690-E650E5C35C30}" type="slidenum">
              <a:rPr lang="es-ES">
                <a:solidFill>
                  <a:prstClr val="black"/>
                </a:solidFill>
              </a:rPr>
              <a:pPr>
                <a:defRPr/>
              </a:pPr>
              <a:t>101</a:t>
            </a:fld>
            <a:endParaRPr lang="es-ES" dirty="0">
              <a:solidFill>
                <a:prstClr val="black"/>
              </a:solidFill>
            </a:endParaRPr>
          </a:p>
        </p:txBody>
      </p:sp>
      <p:sp>
        <p:nvSpPr>
          <p:cNvPr id="215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Luxemburgo.-Fuente de Medicis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65EDD1-8B80-4B74-9DE3-71564601DDD9}"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3C01A4-D646-4FA2-A7FD-D7727213606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158F10-98B1-4173-91B4-8A932C33DB3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377099-E035-4569-A921-EDD382F1B1A2}"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FF305F-2C7C-4893-BAE9-DFC77EE05FB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23ECC1-34BA-4EEE-8008-0D2AD751814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56C4A7-7183-467B-B805-C08563C7C16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Luxemburgo.-Paulownias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0D22DD-8CA2-4D93-8317-8B152B7B5D9B}"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451EDD-BF0C-4931-AD13-C918BA4B7DFD}"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C63FED-798A-4754-ADAF-EDA072C7A8C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22BC50-519E-4597-9323-6EC2EBF9F51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Luxemburgo.-Crocus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C8DFC5-EEEC-4BD7-BD4B-B03D6E1C2610}"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FEE4B-7D78-4A61-A4E6-9093332C449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ED4661-466F-482E-971D-8C8862D1E79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271C1A-99D3-4B51-919A-CFC2FD553D5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00993D-0357-4F84-AE25-177E05EE547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E2EE46-45CC-4DD4-833F-9B1246DC74C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Luxenburgo</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71A095-F2E7-4757-9229-6D1EA0BA1AB7}"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3BC6B-B603-4B05-B24B-6ADDA881CCE8}"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23D802-9FE5-4880-B964-6A00D1DE0D5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050740-EAC3-4769-8768-132DDDCD4ADB}"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4D93FC-162D-473E-AE0E-7C5158AF679B}"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Luxemburgo.-Fuente de Medicis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E56097-7458-47FF-843A-AD8FFB769DAC}" type="slidenum">
              <a:rPr lang="es-ES">
                <a:solidFill>
                  <a:prstClr val="black"/>
                </a:solidFill>
              </a:rPr>
              <a:pPr>
                <a:defRPr/>
              </a:pPr>
              <a:t>124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upload.wikimedia.org/wikipedia/commons/2/26/Vaux-le-Vicomte_Garten.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885 JARDINES.-</a:t>
            </a:r>
            <a:br>
              <a:rPr lang="es-ES" sz="3200" dirty="0"/>
            </a:br>
            <a:r>
              <a:rPr lang="es-ES" sz="3200" dirty="0"/>
              <a:t>JARDINES REMARCABLES DE FRANCIA.-F</a:t>
            </a:r>
          </a:p>
        </p:txBody>
      </p:sp>
      <p:sp>
        <p:nvSpPr>
          <p:cNvPr id="3" name="2 Subtítulo"/>
          <p:cNvSpPr>
            <a:spLocks noGrp="1"/>
          </p:cNvSpPr>
          <p:nvPr>
            <p:ph type="subTitle" idx="1"/>
          </p:nvPr>
        </p:nvSpPr>
        <p:spPr>
          <a:xfrm>
            <a:off x="2699793" y="4581128"/>
            <a:ext cx="4896544" cy="1371600"/>
          </a:xfrm>
        </p:spPr>
        <p:txBody>
          <a:bodyPr>
            <a:normAutofit/>
          </a:bodyPr>
          <a:lstStyle/>
          <a:p>
            <a:r>
              <a:rPr lang="es-ES" dirty="0"/>
              <a:t>Selección de textos y fotografías por</a:t>
            </a:r>
          </a:p>
          <a:p>
            <a:r>
              <a:rPr lang="es-ES" sz="2800" dirty="0"/>
              <a:t>JOSE ELIAS BONELLS </a:t>
            </a:r>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Manoir d´Eyrignac</a:t>
            </a:r>
          </a:p>
        </p:txBody>
      </p:sp>
      <p:sp>
        <p:nvSpPr>
          <p:cNvPr id="7171" name="2 Marcador de contenido"/>
          <p:cNvSpPr>
            <a:spLocks noGrp="1"/>
          </p:cNvSpPr>
          <p:nvPr>
            <p:ph sz="quarter" idx="1"/>
          </p:nvPr>
        </p:nvSpPr>
        <p:spPr>
          <a:xfrm>
            <a:off x="914400" y="2133600"/>
            <a:ext cx="7113984" cy="3886200"/>
          </a:xfrm>
        </p:spPr>
        <p:txBody>
          <a:bodyPr>
            <a:normAutofit lnSpcReduction="10000"/>
          </a:bodyPr>
          <a:lstStyle/>
          <a:p>
            <a:pPr eaLnBrk="1" hangingPunct="1"/>
            <a:r>
              <a:rPr lang="es-ES" dirty="0"/>
              <a:t>En </a:t>
            </a:r>
            <a:r>
              <a:rPr lang="es-ES" b="1" dirty="0"/>
              <a:t>Manor Gardens</a:t>
            </a:r>
            <a:r>
              <a:rPr lang="es-ES" dirty="0"/>
              <a:t> se puede visitar </a:t>
            </a:r>
            <a:r>
              <a:rPr lang="es-ES" b="1" dirty="0"/>
              <a:t>Eyrignac</a:t>
            </a:r>
            <a:r>
              <a:rPr lang="es-ES" dirty="0"/>
              <a:t> Salignac-Eyvigues en el Périgord Negro (región de Aquitania ) y son típicos  jardines a la francesa </a:t>
            </a:r>
          </a:p>
          <a:p>
            <a:pPr eaLnBrk="1" hangingPunct="1"/>
            <a:r>
              <a:rPr lang="es-ES" dirty="0"/>
              <a:t>Estos jardines fueron creados originalmente en el siglo </a:t>
            </a:r>
            <a:r>
              <a:rPr lang="es-ES" baseline="30000" dirty="0"/>
              <a:t>XVIII</a:t>
            </a:r>
            <a:r>
              <a:rPr lang="es-ES" dirty="0"/>
              <a:t> , en el particular estilo de los jardines a la francesa. </a:t>
            </a:r>
          </a:p>
          <a:p>
            <a:pPr eaLnBrk="1" hangingPunct="1"/>
            <a:r>
              <a:rPr lang="es-ES" dirty="0"/>
              <a:t>Los jardines han sido transmitidos por la misma familia durante 500 años: veintidós generaciones han pasado desde la construcción del " castillo ". </a:t>
            </a:r>
          </a:p>
          <a:p>
            <a:pPr eaLnBrk="1" hangingPunct="1">
              <a:buFont typeface="Wingdings 2" pitchFamily="18" charset="2"/>
              <a:buNone/>
            </a:pPr>
            <a:endParaRPr lang="es-ES" dirty="0"/>
          </a:p>
        </p:txBody>
      </p:sp>
    </p:spTree>
    <p:extLst>
      <p:ext uri="{BB962C8B-B14F-4D97-AF65-F5344CB8AC3E}">
        <p14:creationId xmlns:p14="http://schemas.microsoft.com/office/powerpoint/2010/main" val="16648819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85992" cy="5832475"/>
          </a:xfrm>
        </p:spPr>
        <p:txBody>
          <a:bodyPr/>
          <a:lstStyle/>
          <a:p>
            <a:pPr eaLnBrk="1" hangingPunct="1"/>
            <a:r>
              <a:rPr lang="es-ES" dirty="0"/>
              <a:t>Los primeros jardines fueron diseñados en el </a:t>
            </a:r>
            <a:r>
              <a:rPr lang="es-ES" baseline="30000" dirty="0"/>
              <a:t>siglo XVIII,</a:t>
            </a:r>
            <a:r>
              <a:rPr lang="es-ES" dirty="0"/>
              <a:t> a iniciativa de Louis-Antoine Gabriel de la Calprenede (el hijo  mayor de Antonio): jardines de inspiración francesa con elementos  de las villas de Italia como el gusto el momento .</a:t>
            </a:r>
          </a:p>
          <a:p>
            <a:pPr eaLnBrk="1" hangingPunct="1"/>
            <a:r>
              <a:rPr lang="es-ES" dirty="0"/>
              <a:t> En el  siglo XVIII se renovó totalmente  para seguir la nueva moda, y se convirtió en un jardin inglés .</a:t>
            </a:r>
          </a:p>
          <a:p>
            <a:pPr eaLnBrk="1" hangingPunct="1"/>
            <a:r>
              <a:rPr lang="es-ES" dirty="0"/>
              <a:t>Este jardín a la francesa, situada en el centro del Périgord negro , viene en todos los tonos de verde: tejos , boj y cipreses son árboles del jardín principal. </a:t>
            </a:r>
          </a:p>
          <a:p>
            <a:pPr eaLnBrk="1" hangingPunct="1"/>
            <a:r>
              <a:rPr lang="es-ES" dirty="0"/>
              <a:t> Las formas geométricas recuerdan el estilo original. </a:t>
            </a:r>
          </a:p>
          <a:p>
            <a:pPr eaLnBrk="1" hangingPunct="1">
              <a:buFont typeface="Wingdings 2" pitchFamily="18" charset="2"/>
              <a:buNone/>
            </a:pPr>
            <a:endParaRPr lang="es-ES" dirty="0"/>
          </a:p>
        </p:txBody>
      </p:sp>
    </p:spTree>
    <p:extLst>
      <p:ext uri="{BB962C8B-B14F-4D97-AF65-F5344CB8AC3E}">
        <p14:creationId xmlns:p14="http://schemas.microsoft.com/office/powerpoint/2010/main" val="31017763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2 Marcador de contenido"/>
          <p:cNvSpPr>
            <a:spLocks noGrp="1"/>
          </p:cNvSpPr>
          <p:nvPr>
            <p:ph sz="quarter" idx="1"/>
          </p:nvPr>
        </p:nvSpPr>
        <p:spPr>
          <a:xfrm>
            <a:off x="914400" y="620713"/>
            <a:ext cx="7041976" cy="5545137"/>
          </a:xfrm>
        </p:spPr>
        <p:txBody>
          <a:bodyPr>
            <a:normAutofit fontScale="85000" lnSpcReduction="20000"/>
          </a:bodyPr>
          <a:lstStyle/>
          <a:p>
            <a:pPr marL="274320" indent="-274320" eaLnBrk="1" fontAlgn="auto" hangingPunct="1">
              <a:spcBef>
                <a:spcPts val="580"/>
              </a:spcBef>
              <a:spcAft>
                <a:spcPts val="0"/>
              </a:spcAft>
              <a:buFont typeface="Wingdings 2"/>
              <a:buChar char=""/>
              <a:defRPr/>
            </a:pPr>
            <a:r>
              <a:rPr lang="es-ES" sz="2800" dirty="0"/>
              <a:t>Estos son los volúmenes de los topiarios que son específicos de Eyrignac: esculturas vegetales, salas verdes, bordados de boj, parterre francés, etc. </a:t>
            </a:r>
          </a:p>
          <a:p>
            <a:pPr marL="274320" indent="-274320" eaLnBrk="1" fontAlgn="auto" hangingPunct="1">
              <a:spcBef>
                <a:spcPts val="580"/>
              </a:spcBef>
              <a:spcAft>
                <a:spcPts val="0"/>
              </a:spcAft>
              <a:buFont typeface="Wingdings 2"/>
              <a:buChar char=""/>
              <a:defRPr/>
            </a:pPr>
            <a:r>
              <a:rPr lang="es-ES" sz="2800" dirty="0"/>
              <a:t>Sin embargo la diversidad de formas  en armonía con las líneas arquitectónicas de la casa y el área natural protegido (doscientas hectáreas) que lo rodea se funden en un solo paisaje.. </a:t>
            </a:r>
          </a:p>
          <a:p>
            <a:pPr marL="274320" indent="-274320" eaLnBrk="1" fontAlgn="auto" hangingPunct="1">
              <a:spcBef>
                <a:spcPts val="580"/>
              </a:spcBef>
              <a:spcAft>
                <a:spcPts val="0"/>
              </a:spcAft>
              <a:buFont typeface="Wingdings 2"/>
              <a:buChar char=""/>
              <a:defRPr/>
            </a:pPr>
            <a:r>
              <a:rPr lang="es-ES" sz="2800" dirty="0"/>
              <a:t>Estos jardines se combinan el equilibrio clásico y la estructura de jardines a la francesa con los movimientos y la imaginación de la distancia del Renacimiento italiano</a:t>
            </a:r>
          </a:p>
          <a:p>
            <a:pPr marL="274320" indent="-274320" eaLnBrk="1" fontAlgn="auto" hangingPunct="1">
              <a:spcBef>
                <a:spcPts val="580"/>
              </a:spcBef>
              <a:spcAft>
                <a:spcPts val="0"/>
              </a:spcAft>
              <a:buFont typeface="Wingdings 2"/>
              <a:buChar char=""/>
              <a:defRPr/>
            </a:pPr>
            <a:r>
              <a:rPr lang="fr-FR" sz="2800" dirty="0"/>
              <a:t> Estos jardines se clasificaron como " jardines notables ".</a:t>
            </a:r>
          </a:p>
          <a:p>
            <a:pPr marL="274320" indent="-274320" eaLnBrk="1" fontAlgn="auto" hangingPunct="1">
              <a:spcBef>
                <a:spcPts val="580"/>
              </a:spcBef>
              <a:spcAft>
                <a:spcPts val="0"/>
              </a:spcAft>
              <a:buFont typeface="Wingdings 2"/>
              <a:buChar char=""/>
              <a:defRPr/>
            </a:pPr>
            <a:r>
              <a:rPr lang="fr-FR" sz="2800" dirty="0"/>
              <a:t>También forman parte de la asociación "Les Beaux  Jardins de France".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93783873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JOSE ELIAS\Mis documentos\Mis imágenes\1024x768\js1024_Manoir_d´Eyrigna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8533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JOSE ELIAS\Mis documentos\Mis imágenes\1024x768\js1024_Manoir.-Eyrignac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228600"/>
            <a:ext cx="94202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96590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JOSE ELIAS\Mis documentos\Mis imágenes\1024x768\js1024_Manoir_d´Eyrign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71536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JOSE ELIAS\Mis documentos\Mis imágenes\1024x768\js1024_Manoir_d´Eyrignac.-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1936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JOSE ELIAS\Mis documentos\Mis imágenes\1024x768\js1024_Manoir_d´Eyrignac.-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80307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JOSE ELIAS\Mis documentos\Mis imágenes\1024x768\js1024_Manoir_d´Eyrignac.-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81037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Mis documentos\Mis imágenes\1024x768\js1024_Manoir_d´Eyrignac.-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0"/>
            <a:ext cx="10134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31336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Mis documentos\Mis imágenes\1024x768\js1024_Manoir_d´Eyrignac.-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90126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Mis documentos\Mis imágenes\1024x768\js1024_Manoir_d´Eyrignac.-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0"/>
            <a:ext cx="10058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20985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Mis documentos\Mis imágenes\1024x768\js1024_Manoir_d´Eyrignac.-Jardin_blan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3151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Mis documentos\Mis imágenes\1024x768\js1024_Manoir_d'Eyrignac_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49636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JOSE ELIAS\Mis documentos\Mis imágenes\1024x768\js1024_Manoir_d'Eyrignac_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11539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Mis documentos\Mis imágenes\1024x768\js1024_Manoir_Eyrignac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12533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Mis documentos\Mis imágenes\1024x768\js1024_Manoir_Eyrignac_Manor-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5291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Mis documentos\Mis imágenes\1024x768\js1024_Manoir_Eyrignac_Manor_-_Gardens-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04335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dirty="0"/>
              <a:t>Chateau de Vaux le Vicompte</a:t>
            </a:r>
          </a:p>
        </p:txBody>
      </p:sp>
      <p:sp>
        <p:nvSpPr>
          <p:cNvPr id="25603" name="2 Marcador de contenido"/>
          <p:cNvSpPr>
            <a:spLocks noGrp="1"/>
          </p:cNvSpPr>
          <p:nvPr>
            <p:ph sz="quarter" idx="1"/>
          </p:nvPr>
        </p:nvSpPr>
        <p:spPr>
          <a:xfrm>
            <a:off x="914400" y="2060575"/>
            <a:ext cx="7113984" cy="3959225"/>
          </a:xfrm>
        </p:spPr>
        <p:txBody>
          <a:bodyPr/>
          <a:lstStyle/>
          <a:p>
            <a:pPr eaLnBrk="1" hangingPunct="1"/>
            <a:r>
              <a:rPr lang="es-ES" dirty="0"/>
              <a:t>El </a:t>
            </a:r>
            <a:r>
              <a:rPr lang="es-ES" b="1" dirty="0"/>
              <a:t>Palacio de Vaux-le-Vicomte</a:t>
            </a:r>
            <a:r>
              <a:rPr lang="es-ES" dirty="0"/>
              <a:t>, está ubicado junto a la ciudad francesa de Maincy (departamento de Seine-et-Marne) es un palacio de estilo barroco del siglo XVII (1658-1661), construido para el intendente de finanzas de Luis XIV, Nicolás Fouquet que contrató a los mejores artistas de la época para construir su palacio: el arquitecto Luis Le Vau, el pintor Charles Le Brun y el paisajista André Le Nôtre.</a:t>
            </a:r>
          </a:p>
        </p:txBody>
      </p:sp>
    </p:spTree>
    <p:extLst>
      <p:ext uri="{BB962C8B-B14F-4D97-AF65-F5344CB8AC3E}">
        <p14:creationId xmlns:p14="http://schemas.microsoft.com/office/powerpoint/2010/main" val="353740700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620713"/>
            <a:ext cx="7041976" cy="5399087"/>
          </a:xfrm>
        </p:spPr>
        <p:txBody>
          <a:bodyPr/>
          <a:lstStyle/>
          <a:p>
            <a:r>
              <a:rPr lang="es-ES" dirty="0"/>
              <a:t>El éxito de dicho palacio molestó de tal modo a Luis XIV que provocó la caída de Nicolás Fouquet y todo el equipo que había participado en su construcción fue contratado para la realización del Palacio de Versalles.</a:t>
            </a:r>
          </a:p>
          <a:p>
            <a:r>
              <a:rPr lang="es-ES" dirty="0"/>
              <a:t>El palacio y los jardines a la francesa fueron declarados monumentos históricos en 1939.</a:t>
            </a:r>
          </a:p>
          <a:p>
            <a:r>
              <a:rPr lang="es-ES" dirty="0"/>
              <a:t> En 1944, también fueron declarados como tales los muebles y numerosos objetos.</a:t>
            </a:r>
          </a:p>
          <a:p>
            <a:r>
              <a:rPr lang="es-ES" dirty="0"/>
              <a:t>Por último, en 1965, todo el conjunto de 450 hectáreas quedo clasificado como monumento histórico.</a:t>
            </a:r>
          </a:p>
          <a:p>
            <a:endParaRPr lang="es-ES" dirty="0"/>
          </a:p>
          <a:p>
            <a:endParaRPr lang="es-ES" dirty="0"/>
          </a:p>
          <a:p>
            <a:endParaRPr lang="es-ES" dirty="0"/>
          </a:p>
        </p:txBody>
      </p:sp>
    </p:spTree>
    <p:extLst>
      <p:ext uri="{BB962C8B-B14F-4D97-AF65-F5344CB8AC3E}">
        <p14:creationId xmlns:p14="http://schemas.microsoft.com/office/powerpoint/2010/main" val="926358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549275"/>
            <a:ext cx="6969968" cy="5470525"/>
          </a:xfrm>
        </p:spPr>
        <p:txBody>
          <a:bodyPr/>
          <a:lstStyle/>
          <a:p>
            <a:pPr eaLnBrk="1" hangingPunct="1"/>
            <a:r>
              <a:rPr lang="es-ES" dirty="0"/>
              <a:t>En 1968, el palacio y el parque fueron abiertos al público.</a:t>
            </a:r>
          </a:p>
          <a:p>
            <a:pPr eaLnBrk="1" hangingPunct="1"/>
            <a:r>
              <a:rPr lang="es-ES" dirty="0"/>
              <a:t>La llegada al palacio se realiza por una avenida bilateral de 257 plátanos. </a:t>
            </a:r>
          </a:p>
          <a:p>
            <a:pPr eaLnBrk="1" hangingPunct="1"/>
            <a:r>
              <a:rPr lang="es-ES" dirty="0"/>
              <a:t>Las dos hileras de árboles están muy próximas, tan sólo las separan 6 metros por lo que, al juntarse las ramas de ambas líneas, se provoca un efecto de túnel impresionante. </a:t>
            </a:r>
          </a:p>
          <a:p>
            <a:pPr eaLnBrk="1" hangingPunct="1"/>
            <a:r>
              <a:rPr lang="es-ES" dirty="0"/>
              <a:t>La avenida tiene una longitud de 1.400 metros y está clasificada como monumento histórico.</a:t>
            </a:r>
          </a:p>
          <a:p>
            <a:pPr eaLnBrk="1" hangingPunct="1"/>
            <a:endParaRPr lang="es-ES" dirty="0"/>
          </a:p>
        </p:txBody>
      </p:sp>
    </p:spTree>
    <p:extLst>
      <p:ext uri="{BB962C8B-B14F-4D97-AF65-F5344CB8AC3E}">
        <p14:creationId xmlns:p14="http://schemas.microsoft.com/office/powerpoint/2010/main" val="27733504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Mis documentos\Mis imágenes\1024x768\js1024_Vaux-le-Vicompt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62307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Mis documentos\Mis imágenes\1024x768\js1024_Vaux-le-Vicomp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89719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rchivo:Vaux-le-Vicomte Gart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5564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4 Imagen" descr="Vaux le Vicompte.-Jardi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1477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Mis documentos\Mis imágenes\1024x768\js1024_Vaux-le_Vicompt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4000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aux-le-Vicompte.-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0507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aux le Vicomt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22841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aux le Vicomp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52017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aux-le-vicomte-ariel-2-straigh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54234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914400" y="274638"/>
            <a:ext cx="7772400" cy="777875"/>
          </a:xfrm>
        </p:spPr>
        <p:txBody>
          <a:bodyPr/>
          <a:lstStyle/>
          <a:p>
            <a:pPr eaLnBrk="1" hangingPunct="1"/>
            <a:r>
              <a:rPr lang="es-ES" dirty="0"/>
              <a:t>Jardines de Versallles</a:t>
            </a:r>
          </a:p>
        </p:txBody>
      </p:sp>
      <p:sp>
        <p:nvSpPr>
          <p:cNvPr id="37891" name="2 Marcador de contenido"/>
          <p:cNvSpPr>
            <a:spLocks noGrp="1"/>
          </p:cNvSpPr>
          <p:nvPr>
            <p:ph sz="quarter" idx="1"/>
          </p:nvPr>
        </p:nvSpPr>
        <p:spPr>
          <a:xfrm>
            <a:off x="914400" y="1125538"/>
            <a:ext cx="6897960" cy="5256212"/>
          </a:xfrm>
        </p:spPr>
        <p:txBody>
          <a:bodyPr/>
          <a:lstStyle/>
          <a:p>
            <a:pPr eaLnBrk="1" hangingPunct="1"/>
            <a:r>
              <a:rPr lang="es-ES" dirty="0"/>
              <a:t>Los </a:t>
            </a:r>
            <a:r>
              <a:rPr lang="es-ES" b="1" dirty="0"/>
              <a:t>jardines de Versalles</a:t>
            </a:r>
            <a:r>
              <a:rPr lang="es-ES" dirty="0"/>
              <a:t> ocupan parte de lo que fue el </a:t>
            </a:r>
            <a:r>
              <a:rPr lang="es-ES" i="1" dirty="0"/>
              <a:t>Domaine royale de Versailles</a:t>
            </a:r>
            <a:r>
              <a:rPr lang="es-ES" dirty="0"/>
              <a:t>, los dominios reales del Palacio de Versalles, en el municipio homónimo de Isla de Francia. Situados al oeste del palacio, los jardines cubren aproximadamente 800 ha de superficie, la mayoría tratada paisajísticamente como jardín francés, estilo perfeccionado aquí por André Le Nôtre.</a:t>
            </a:r>
          </a:p>
          <a:p>
            <a:pPr eaLnBrk="1" hangingPunct="1"/>
            <a:r>
              <a:rPr lang="es-ES" dirty="0"/>
              <a:t>Además de los parques cuidadosamente cuidados, canteros de flores, los jardines contienen esculturas y fuentes repartidas por toda su superficie. </a:t>
            </a:r>
          </a:p>
        </p:txBody>
      </p:sp>
    </p:spTree>
    <p:extLst>
      <p:ext uri="{BB962C8B-B14F-4D97-AF65-F5344CB8AC3E}">
        <p14:creationId xmlns:p14="http://schemas.microsoft.com/office/powerpoint/2010/main" val="416345738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549275"/>
            <a:ext cx="7041976" cy="5470525"/>
          </a:xfrm>
        </p:spPr>
        <p:txBody>
          <a:bodyPr/>
          <a:lstStyle/>
          <a:p>
            <a:pPr eaLnBrk="1" hangingPunct="1"/>
            <a:r>
              <a:rPr lang="es-ES" dirty="0"/>
              <a:t> Correspondientes a la época de Luis XIV y estando en uso todavía buena parte de las instalaciones hidráulicas originales, las fuentes contribuyen a lograr un parque único.</a:t>
            </a:r>
          </a:p>
          <a:p>
            <a:pPr eaLnBrk="1" hangingPunct="1"/>
            <a:r>
              <a:rPr lang="es-ES" dirty="0"/>
              <a:t>En 1979 los jardines, junto con el palacio fueron registrados por la UNESCO como Patrimonio de la humanidad, uno de los 31 monumentos designados en Francia.</a:t>
            </a:r>
          </a:p>
          <a:p>
            <a:pPr eaLnBrk="1" hangingPunct="1"/>
            <a:r>
              <a:rPr lang="es-ES" dirty="0"/>
              <a:t>Un problema común a todos los jardines de muchos años es la reforestación, y Versalles no ha sido en esto una excepción. Durante su larga historia fue objeto de no menos de cinco grandes reforestaciones, realizadas por razones prácticas o estéticas.</a:t>
            </a:r>
          </a:p>
        </p:txBody>
      </p:sp>
    </p:spTree>
    <p:extLst>
      <p:ext uri="{BB962C8B-B14F-4D97-AF65-F5344CB8AC3E}">
        <p14:creationId xmlns:p14="http://schemas.microsoft.com/office/powerpoint/2010/main" val="336756608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765175"/>
            <a:ext cx="6969968" cy="5254625"/>
          </a:xfrm>
        </p:spPr>
        <p:txBody>
          <a:bodyPr/>
          <a:lstStyle/>
          <a:p>
            <a:pPr eaLnBrk="1" hangingPunct="1"/>
            <a:r>
              <a:rPr lang="es-ES" dirty="0"/>
              <a:t>Durante el invierno de 1774-5 Luis XIV ordenó la reforestación de jardines ya que muchos árboles se encontraban enfermos o presentaban un crecimiento excesivo. </a:t>
            </a:r>
          </a:p>
          <a:p>
            <a:pPr eaLnBrk="1" hangingPunct="1"/>
            <a:r>
              <a:rPr lang="es-ES" dirty="0"/>
              <a:t>Por otro lado, para los criterios del Siglo XVII el jardín estaba fuera de moda. </a:t>
            </a:r>
          </a:p>
          <a:p>
            <a:pPr eaLnBrk="1" hangingPunct="1"/>
            <a:r>
              <a:rPr lang="es-ES" dirty="0"/>
              <a:t>En consecuencia, la reforestación tendió a lograr un estilo menos formal y -al mismo tiempo- más fácil de mantener.</a:t>
            </a:r>
          </a:p>
          <a:p>
            <a:pPr eaLnBrk="1" hangingPunct="1"/>
            <a:r>
              <a:rPr lang="es-ES" dirty="0"/>
              <a:t>Los resultados no fueron los esperados debido a la particular topografía del suelo, que no favorecía la construcción de un jardín estilo inglés</a:t>
            </a:r>
          </a:p>
        </p:txBody>
      </p:sp>
    </p:spTree>
    <p:extLst>
      <p:ext uri="{BB962C8B-B14F-4D97-AF65-F5344CB8AC3E}">
        <p14:creationId xmlns:p14="http://schemas.microsoft.com/office/powerpoint/2010/main" val="221040342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2 Marcador de contenido"/>
          <p:cNvSpPr>
            <a:spLocks noGrp="1"/>
          </p:cNvSpPr>
          <p:nvPr>
            <p:ph sz="quarter" idx="1"/>
          </p:nvPr>
        </p:nvSpPr>
        <p:spPr>
          <a:xfrm>
            <a:off x="1042988" y="333375"/>
            <a:ext cx="6913388" cy="6524625"/>
          </a:xfrm>
        </p:spPr>
        <p:txBody>
          <a:bodyPr>
            <a:normAutofit lnSpcReduction="10000"/>
          </a:bodyPr>
          <a:lstStyle/>
          <a:p>
            <a:pPr eaLnBrk="1" hangingPunct="1"/>
            <a:r>
              <a:rPr lang="es-ES" dirty="0"/>
              <a:t>Las reforestaciones más recientes se aceleraron por dos tormentas que afectaron Versalles en 1990 y 1999, produciendo la pérdida de cientos de árboles. </a:t>
            </a:r>
          </a:p>
          <a:p>
            <a:pPr eaLnBrk="1" hangingPunct="1"/>
            <a:r>
              <a:rPr lang="es-ES" dirty="0"/>
              <a:t>Las reforestaciones llevaron al museo y a las autoridades del gobierno a restaurar algunos de los bosques abandonados desde la época de Luis XII, como el de las tres fuentes, remodelado y puesto en valor en el año 2004.</a:t>
            </a:r>
          </a:p>
          <a:p>
            <a:pPr eaLnBrk="1" hangingPunct="1"/>
            <a:r>
              <a:rPr lang="es-ES" dirty="0"/>
              <a:t>Debido al ciclo natural de reforestación ocurrido en Versalles, es seguro que no se conserva ningún ejemplar de la época de Luis XIV.</a:t>
            </a:r>
          </a:p>
          <a:p>
            <a:pPr eaLnBrk="1" hangingPunct="1"/>
            <a:r>
              <a:rPr lang="es-ES" dirty="0"/>
              <a:t>La atracción principal de Versalles antes y ahora han sido las fuentes. Sin embargo, los problemas de provisión de agua se remontan a la época de Luis XIV.</a:t>
            </a:r>
          </a:p>
          <a:p>
            <a:pPr eaLnBrk="1" hangingPunct="1"/>
            <a:endParaRPr lang="es-ES" dirty="0"/>
          </a:p>
        </p:txBody>
      </p:sp>
    </p:spTree>
    <p:extLst>
      <p:ext uri="{BB962C8B-B14F-4D97-AF65-F5344CB8AC3E}">
        <p14:creationId xmlns:p14="http://schemas.microsoft.com/office/powerpoint/2010/main" val="143615555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908050"/>
            <a:ext cx="7041976" cy="5111750"/>
          </a:xfrm>
        </p:spPr>
        <p:txBody>
          <a:bodyPr/>
          <a:lstStyle/>
          <a:p>
            <a:pPr eaLnBrk="1" hangingPunct="1"/>
            <a:r>
              <a:rPr lang="es-ES" dirty="0"/>
              <a:t>Los jardines de Luis XIII contaban con una provisión suficiente a partir de los manantiales locales, pero una vez que Luis XIV comenzó a ampliar los jardines construyendo más y más fuentes, la provisión de agua se convirtió en un problema crítico.</a:t>
            </a:r>
          </a:p>
          <a:p>
            <a:pPr eaLnBrk="1" hangingPunct="1"/>
            <a:r>
              <a:rPr lang="es-ES" dirty="0"/>
              <a:t>Para cubrir la demanda en la época del </a:t>
            </a:r>
            <a:r>
              <a:rPr lang="es-ES" i="1" dirty="0"/>
              <a:t>Rey Sol</a:t>
            </a:r>
            <a:r>
              <a:rPr lang="es-ES" dirty="0"/>
              <a:t>, el agua se bombeaba desde el estanque de Clugny hacia la cisterna sobre la gruta de Tetis, que a su vez alimentaba a las fuentes del parque por gravedad. </a:t>
            </a:r>
          </a:p>
          <a:p>
            <a:pPr eaLnBrk="1" hangingPunct="1"/>
            <a:r>
              <a:rPr lang="es-ES" dirty="0"/>
              <a:t>Comenzaron a utilizarse otros manantiales de la llanura de Satory, al sur del palacio.</a:t>
            </a:r>
          </a:p>
          <a:p>
            <a:pPr eaLnBrk="1" hangingPunct="1">
              <a:buFont typeface="Wingdings 2" pitchFamily="18" charset="2"/>
              <a:buNone/>
            </a:pPr>
            <a:endParaRPr lang="es-ES" dirty="0"/>
          </a:p>
        </p:txBody>
      </p:sp>
    </p:spTree>
    <p:extLst>
      <p:ext uri="{BB962C8B-B14F-4D97-AF65-F5344CB8AC3E}">
        <p14:creationId xmlns:p14="http://schemas.microsoft.com/office/powerpoint/2010/main" val="292094213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908050"/>
            <a:ext cx="7041976" cy="5111750"/>
          </a:xfrm>
        </p:spPr>
        <p:txBody>
          <a:bodyPr/>
          <a:lstStyle/>
          <a:p>
            <a:pPr eaLnBrk="1" hangingPunct="1"/>
            <a:r>
              <a:rPr lang="es-ES" dirty="0"/>
              <a:t>Para 1664, la creciente demanda hídrica requirió de otras fuentes de suministro. </a:t>
            </a:r>
          </a:p>
          <a:p>
            <a:pPr eaLnBrk="1" hangingPunct="1"/>
            <a:r>
              <a:rPr lang="es-ES" dirty="0"/>
              <a:t>Louis Le Vau construyó la </a:t>
            </a:r>
            <a:r>
              <a:rPr lang="es-ES" i="1" dirty="0"/>
              <a:t>Pompe</a:t>
            </a:r>
            <a:r>
              <a:rPr lang="es-ES" dirty="0"/>
              <a:t>, una torre de agua al norte del palacio que bombeaba desde el lago del palacio de Clugny mediante un sistema de molinos de viento y bombas accionadas por caballos hasta una cisterna de 600 m</a:t>
            </a:r>
            <a:r>
              <a:rPr lang="es-ES" baseline="30000" dirty="0"/>
              <a:t>3</a:t>
            </a:r>
            <a:r>
              <a:rPr lang="es-ES" dirty="0"/>
              <a:t> de capacidad ubicada junto a la </a:t>
            </a:r>
            <a:r>
              <a:rPr lang="es-ES" i="1" dirty="0"/>
              <a:t>Pompe</a:t>
            </a:r>
            <a:r>
              <a:rPr lang="es-ES" dirty="0"/>
              <a:t>.</a:t>
            </a:r>
          </a:p>
          <a:p>
            <a:pPr eaLnBrk="1" hangingPunct="1"/>
            <a:endParaRPr lang="es-ES" dirty="0"/>
          </a:p>
          <a:p>
            <a:pPr eaLnBrk="1" hangingPunct="1"/>
            <a:endParaRPr lang="es-ES" dirty="0"/>
          </a:p>
        </p:txBody>
      </p:sp>
    </p:spTree>
    <p:extLst>
      <p:ext uri="{BB962C8B-B14F-4D97-AF65-F5344CB8AC3E}">
        <p14:creationId xmlns:p14="http://schemas.microsoft.com/office/powerpoint/2010/main" val="388779488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Mis documentos\Mis imágenes\1024x768\js1024_Versailles.-Goog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86404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Mis documentos\Mis imágenes\1024x768\js1024_Versai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6817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ersaill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02329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Versailles.-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63509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Mis documentos\Mis imágenes\1024x768\js1024_Versailles_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33470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Mis documentos\Mis imágenes\1024x768\js1024_Versaill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88801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JOSE ELIAS\Mis documentos\Mis imágenes\1024x768\js1024_Versailles.-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62184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JOSE ELIAS\Mis documentos\Mis imágenes\1024x768\js1024_Versail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8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2573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JOSE ELIAS\Mis documentos\Mis imágenes\1024x768\js1024_Vesrailles.-Orangar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94603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Versaill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7684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JOSE ELIAS\Mis documentos\Mis imágenes\1024x768\js1024_Versaill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63372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3 Imagen" descr="Apolo Fountain.-Versaille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982017"/>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JOSE ELIAS\Mis documentos\Mis imágenes\1024x768\js1024_Versailles.-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54473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JOSE ELIAS\Mis documentos\Mis imágenes\1024x768\js1024_Bosquet_des_bains_d_appolon_du_chateau_de_versail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310248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JOSE ELIAS\Mis documentos\Mis imágenes\1024x768\js1024_Versailles.-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28521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JOSE ELIAS\Mis documentos\Mis imágenes\1024x768\js1024_Versailles.-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657842"/>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JOSE ELIAS\Mis documentos\Mis imágenes\1024x768\js1024_Versailles.-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8295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JOSE ELIAS\Mis documentos\Mis imágenes\1024x768\js1024_Versailles.-Fuen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12410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ersailes.-0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7084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ersailles.-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4985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JOSE ELIAS\Mis documentos\Mis imágenes\1024x768\js1024_Versailles.-grand_tria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12811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ersailes.-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72612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JOSE ELIAS\Mis documentos\Mis imágenes\1024x768\js1024_Versailles-et-ses-jardins-77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56029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ersailles.-x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98730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ersailles-Vers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48197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JOSE ELIAS\Mis documentos\Mis imágenes\1024x768\js1024_Versalles.-Neptu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82550"/>
            <a:ext cx="9363076"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52622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JOSE ELIAS\Mis documentos\Mis imágenes\1024x768\js1024_Versaille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49331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Estatua en Fuente.-Verdail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3479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JOSE ELIAS\Mis documentos\Mis imágenes\1024x768\js1024_Vesraille.-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92964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19518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2 Imagen" descr="France.-Parc_du_Château_de_Versailles_0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69989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ersailles-Le bosquet de L`Encelad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9827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ersailles-Le bosquet de L`Encela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41059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ersailles-Le bosquet de L `Encelade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538422"/>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Chateau de Versaill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14501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Chateau_de_versailles.-Templo del Am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46421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Francia.-Allée_vers_le_petit_Trian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88696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Francia.--Allée_dans_les_bosque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19970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ersailles.-Arquitectura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811743"/>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ersaill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93833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ersailles.-King´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8007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ersailles.Le jardin du Roi-Mosaicultu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71541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2 Imagen" descr="Versailles.-stat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7637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ersailles.-Hercul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2 Imagen" descr="Versailles.-StatueApollon2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09818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ersailles.-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03176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ersailles-Escultur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03797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ersailles .-Ica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77082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ersailles .-Jardins du Ro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83586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ersaille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98653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ersailñles-Le Grand TRIANO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28668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France.-Versailles_Grand_Trian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543818"/>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ersailles_Grand_Trianon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35525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Grand_Triano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04770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ersailles-Topia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30219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eaLnBrk="1" hangingPunct="1"/>
            <a:r>
              <a:rPr lang="es-ES" dirty="0"/>
              <a:t>Chateau de Langeais</a:t>
            </a:r>
          </a:p>
        </p:txBody>
      </p:sp>
      <p:sp>
        <p:nvSpPr>
          <p:cNvPr id="98307" name="2 Marcador de contenido"/>
          <p:cNvSpPr>
            <a:spLocks noGrp="1"/>
          </p:cNvSpPr>
          <p:nvPr>
            <p:ph sz="quarter" idx="1"/>
          </p:nvPr>
        </p:nvSpPr>
        <p:spPr/>
        <p:txBody>
          <a:bodyPr/>
          <a:lstStyle/>
          <a:p>
            <a:pPr eaLnBrk="1" hangingPunct="1"/>
            <a:r>
              <a:rPr lang="es-ES" dirty="0"/>
              <a:t>El </a:t>
            </a:r>
            <a:r>
              <a:rPr lang="es-ES" b="1" dirty="0"/>
              <a:t>Castillo de Langeais</a:t>
            </a:r>
            <a:r>
              <a:rPr lang="es-ES" dirty="0"/>
              <a:t>, situado en el departamento Indre-et-Loire, fue originalmente una fortaleza medieval edificada a finales del siglo X por Foulques Nerra, sobre un promontorio rocoso que sobresale sobre el valle del Loira.</a:t>
            </a:r>
          </a:p>
          <a:p>
            <a:pPr eaLnBrk="1" hangingPunct="1"/>
            <a:r>
              <a:rPr lang="es-ES" dirty="0"/>
              <a:t>El suceso más renombrado de la vida del castillo es la boda real de Carlos VIII de Francia con Ana de Bretaña, celebrada el 6 de diciembre de 1491 a las 7 de la mañana. La joven duquesa no tenía más que 14 años y su matrimonio señaló el fin de la independencia del Ducado de Bretaña. </a:t>
            </a:r>
          </a:p>
        </p:txBody>
      </p:sp>
    </p:spTree>
    <p:extLst>
      <p:ext uri="{BB962C8B-B14F-4D97-AF65-F5344CB8AC3E}">
        <p14:creationId xmlns:p14="http://schemas.microsoft.com/office/powerpoint/2010/main" val="358666807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692150"/>
            <a:ext cx="7041976" cy="5327650"/>
          </a:xfrm>
        </p:spPr>
        <p:txBody>
          <a:bodyPr/>
          <a:lstStyle/>
          <a:p>
            <a:r>
              <a:rPr lang="es-ES" dirty="0"/>
              <a:t> La escena de la boda ha sido recreada para el visitante por el escultor Daniel Druet con maniquíes de cera, luces y sonido</a:t>
            </a:r>
          </a:p>
          <a:p>
            <a:endParaRPr lang="es-ES" dirty="0"/>
          </a:p>
        </p:txBody>
      </p:sp>
    </p:spTree>
    <p:extLst>
      <p:ext uri="{BB962C8B-B14F-4D97-AF65-F5344CB8AC3E}">
        <p14:creationId xmlns:p14="http://schemas.microsoft.com/office/powerpoint/2010/main" val="33074385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upload.wikimedia.org/wikipedia/commons/2/25/SchlossLangeaisDonj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51351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wallpaperweb.org/wallpaper/known_places/1600x1200/Chateau_de_Langeais_France_1600x1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00570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upload.wikimedia.org/wikipedia/commons/a/a9/Ruino_de_la_historia_%C4%89efturo_(don%C4%B5ono)_en_la_parko_de_la_Ch%C3%A2teau_de_Langeais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213091"/>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www.esacademic.com/pictures/eswiki/76/Langeais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16886"/>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pPr eaLnBrk="1" hangingPunct="1"/>
            <a:r>
              <a:rPr lang="es-ES" dirty="0"/>
              <a:t>Jardins de Luxembourg</a:t>
            </a:r>
          </a:p>
        </p:txBody>
      </p:sp>
      <p:sp>
        <p:nvSpPr>
          <p:cNvPr id="104451" name="2 Marcador de contenido"/>
          <p:cNvSpPr>
            <a:spLocks noGrp="1"/>
          </p:cNvSpPr>
          <p:nvPr>
            <p:ph sz="quarter" idx="1"/>
          </p:nvPr>
        </p:nvSpPr>
        <p:spPr/>
        <p:txBody>
          <a:bodyPr/>
          <a:lstStyle/>
          <a:p>
            <a:pPr eaLnBrk="1" hangingPunct="1"/>
            <a:r>
              <a:rPr lang="es-ES" dirty="0"/>
              <a:t>El </a:t>
            </a:r>
            <a:r>
              <a:rPr lang="es-ES" b="1" dirty="0"/>
              <a:t>Jardín de Luxemburgo</a:t>
            </a:r>
            <a:r>
              <a:rPr lang="es-ES" dirty="0"/>
              <a:t> es el segundo mayor parque público en París  (224.500 m² (22,5 hectáreas ) ubicado en el </a:t>
            </a:r>
            <a:r>
              <a:rPr lang="es-ES" i="1" dirty="0"/>
              <a:t>distrito</a:t>
            </a:r>
            <a:r>
              <a:rPr lang="es-ES" dirty="0"/>
              <a:t> 6 de París , Francia .</a:t>
            </a:r>
          </a:p>
          <a:p>
            <a:pPr eaLnBrk="1" hangingPunct="1"/>
            <a:r>
              <a:rPr lang="es-ES" dirty="0"/>
              <a:t> El parque es el jardín del Senado francés , que se encuentra alojado en el Palacio de Luxemburgo.</a:t>
            </a:r>
          </a:p>
          <a:p>
            <a:pPr eaLnBrk="1" hangingPunct="1"/>
            <a:r>
              <a:rPr lang="es-ES" dirty="0"/>
              <a:t>El jardín en el siglo XIX contenía un teatro de marionetas, un quiosco de música.invernaderos, una colmena de abejas o de información; </a:t>
            </a:r>
          </a:p>
        </p:txBody>
      </p:sp>
    </p:spTree>
    <p:extLst>
      <p:ext uri="{BB962C8B-B14F-4D97-AF65-F5344CB8AC3E}">
        <p14:creationId xmlns:p14="http://schemas.microsoft.com/office/powerpoint/2010/main" val="3308055940"/>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549275"/>
            <a:ext cx="7041976" cy="5470525"/>
          </a:xfrm>
        </p:spPr>
        <p:txBody>
          <a:bodyPr/>
          <a:lstStyle/>
          <a:p>
            <a:r>
              <a:rPr lang="es-ES" dirty="0"/>
              <a:t>una orangerie también se utiliza para la visualización de la escultura y el arte moderno (utilizado hasta la década de 1930), un jardín de rosas, los árboles frutales, y cerca de setenta obras de la escultura.</a:t>
            </a:r>
          </a:p>
          <a:p>
            <a:r>
              <a:rPr lang="es-ES" dirty="0"/>
              <a:t>El jardín está dedicado en gran parte a un verde parterre de grava y césped poblado de estatuas y centrado en un octogonal gran cuenca de agua, con un chorro central de agua, en que los niños navegan barcos modelo. </a:t>
            </a:r>
          </a:p>
          <a:p>
            <a:r>
              <a:rPr lang="es-ES" dirty="0"/>
              <a:t> El jardín es famoso por su tranquilidad atmósfera. </a:t>
            </a:r>
          </a:p>
          <a:p>
            <a:endParaRPr lang="es-ES" dirty="0"/>
          </a:p>
          <a:p>
            <a:endParaRPr lang="es-ES" dirty="0"/>
          </a:p>
        </p:txBody>
      </p:sp>
    </p:spTree>
    <p:extLst>
      <p:ext uri="{BB962C8B-B14F-4D97-AF65-F5344CB8AC3E}">
        <p14:creationId xmlns:p14="http://schemas.microsoft.com/office/powerpoint/2010/main" val="22346765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476250"/>
            <a:ext cx="7113984" cy="5543550"/>
          </a:xfrm>
        </p:spPr>
        <p:txBody>
          <a:bodyPr/>
          <a:lstStyle/>
          <a:p>
            <a:pPr eaLnBrk="1" hangingPunct="1"/>
            <a:r>
              <a:rPr lang="es-ES" dirty="0"/>
              <a:t>Alrededor de la </a:t>
            </a:r>
            <a:r>
              <a:rPr lang="es-ES" i="1" dirty="0"/>
              <a:t>Cuenca</a:t>
            </a:r>
            <a:r>
              <a:rPr lang="es-ES" dirty="0"/>
              <a:t> del planteadas balaustradas terrazas son una serie de estatuas del ex reinas francesas santos, y de los ejemplares después de que el antiguo .</a:t>
            </a:r>
          </a:p>
          <a:p>
            <a:pPr eaLnBrk="1" hangingPunct="1"/>
            <a:r>
              <a:rPr lang="es-ES" dirty="0"/>
              <a:t>En la esquina suroeste, hay un huerto de manzanos y perales y el </a:t>
            </a:r>
            <a:r>
              <a:rPr lang="es-ES" i="1" dirty="0"/>
              <a:t>Théâtre des marionetas</a:t>
            </a:r>
            <a:r>
              <a:rPr lang="es-ES" dirty="0"/>
              <a:t> ( títeres ).</a:t>
            </a:r>
          </a:p>
          <a:p>
            <a:pPr eaLnBrk="1" hangingPunct="1"/>
            <a:r>
              <a:rPr lang="es-ES" dirty="0"/>
              <a:t>Los jardines incluyen un gran cercado en el patio de recreo para los niños pequeños y sus padres y del carrusel.</a:t>
            </a:r>
          </a:p>
          <a:p>
            <a:pPr eaLnBrk="1" hangingPunct="1"/>
            <a:r>
              <a:rPr lang="es-ES" dirty="0"/>
              <a:t>El jardín cuenta con poco más de un centenar de estatuas, monumentos y fuentes, esparcidos por todo el terreno. </a:t>
            </a:r>
          </a:p>
        </p:txBody>
      </p:sp>
    </p:spTree>
    <p:extLst>
      <p:ext uri="{BB962C8B-B14F-4D97-AF65-F5344CB8AC3E}">
        <p14:creationId xmlns:p14="http://schemas.microsoft.com/office/powerpoint/2010/main" val="244895027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3 Marcador de contenido"/>
          <p:cNvSpPr>
            <a:spLocks noGrp="1"/>
          </p:cNvSpPr>
          <p:nvPr>
            <p:ph sz="quarter" idx="1"/>
          </p:nvPr>
        </p:nvSpPr>
        <p:spPr>
          <a:xfrm>
            <a:off x="914400" y="404813"/>
            <a:ext cx="7113984" cy="5832475"/>
          </a:xfrm>
        </p:spPr>
        <p:txBody>
          <a:bodyPr/>
          <a:lstStyle/>
          <a:p>
            <a:pPr eaLnBrk="1" hangingPunct="1"/>
            <a:r>
              <a:rPr lang="es-ES" dirty="0"/>
              <a:t>Alrededor de la zona verde central de una veintena de figuras históricas reinas francesas y santas comisionadas por Luis Felipe en 1848, de pie sobre pedestales, como estatuas de Juana III de Navarra , Blanca de Castilla , Ana de Austria , Luisa de Saboya y Ana de Francia.</a:t>
            </a:r>
          </a:p>
          <a:p>
            <a:pPr eaLnBrk="1" hangingPunct="1"/>
            <a:r>
              <a:rPr lang="es-ES" dirty="0"/>
              <a:t>La Fuente de Médicis </a:t>
            </a:r>
            <a:r>
              <a:rPr lang="es-ES" i="1" dirty="0"/>
              <a:t>(La Fontaine Médicis)</a:t>
            </a:r>
            <a:r>
              <a:rPr lang="es-ES" dirty="0"/>
              <a:t> fue construido en 1630 por el de 'Medici Marie , la viuda del rey Enrique IV de Francia y regente del rey Luis XIII de Francia . </a:t>
            </a:r>
          </a:p>
          <a:p>
            <a:pPr eaLnBrk="1" hangingPunct="1"/>
            <a:r>
              <a:rPr lang="es-ES" dirty="0"/>
              <a:t>Fue diseñada por Tommaso Francini , un fabricante de fuente florentina y el ingeniero hidráulico que fue traído desde Florencia a Francia por el rey Enrique IV. </a:t>
            </a:r>
          </a:p>
        </p:txBody>
      </p:sp>
    </p:spTree>
    <p:extLst>
      <p:ext uri="{BB962C8B-B14F-4D97-AF65-F5344CB8AC3E}">
        <p14:creationId xmlns:p14="http://schemas.microsoft.com/office/powerpoint/2010/main" val="111221677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Documents and Settings\JOSE ELIAS\Mis documentos\Mis imágenes\1024x768\js1024_Jardins_de_Luxemburgo.-Fuente_de_Medic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82550"/>
            <a:ext cx="9363076"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02061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ardines de Luxemburgo.-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08879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Jardines de Luxemburg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149208"/>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Jardins de Loxembourg.-p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513554"/>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ardins de Luxembo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54343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ardins de Luxembourg.-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78047"/>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ardins de Luxembourg.-´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023300"/>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ardins de Luxembo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87112"/>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ardins de Luxembourg.-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1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741055"/>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ardins de Luxembourg.-p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6615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Jardins de Luxembourg.-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611832"/>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Jardins de Luxembourg.-p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669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Jardins de Luxembourg.-p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43646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ardins de Luxembourg.-p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09291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Jardins de Luxembourgh.-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34672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Jardisn de Luxembourg.-p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61159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uxembourg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617104"/>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uxembourg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440937"/>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Jardisn de Luxembourg.-p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39097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is-Jardines de Luxemburgo-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244886"/>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is-Jardins de Luxenburgo-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66017"/>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aris-Jardines de Luxenburg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70919"/>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3 Imagen" descr="Luxembourg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78438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Jardins de Louxemburg.-Fontaine des Medici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940545"/>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1977</Words>
  <Application>Microsoft Office PowerPoint</Application>
  <PresentationFormat>Presentación en pantalla (4:3)</PresentationFormat>
  <Paragraphs>270</Paragraphs>
  <Slides>124</Slides>
  <Notes>103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EUROPA.-LA VUELTA AL MUNDO EN 885 JARDINES.- JARDINES REMARCABLES DE FRANCIA.-F</vt:lpstr>
      <vt:lpstr>Manoir d´Eyrignac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Vaux le Vicompte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Versallles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Langeais</vt:lpstr>
      <vt:lpstr>Presentación de PowerPoint</vt:lpstr>
      <vt:lpstr>Presentación de PowerPoint</vt:lpstr>
      <vt:lpstr>Presentación de PowerPoint</vt:lpstr>
      <vt:lpstr>Presentación de PowerPoint</vt:lpstr>
      <vt:lpstr>Presentación de PowerPoint</vt:lpstr>
      <vt:lpstr>Jardins de Luxembourg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9</cp:revision>
  <dcterms:created xsi:type="dcterms:W3CDTF">2013-09-07T10:02:19Z</dcterms:created>
  <dcterms:modified xsi:type="dcterms:W3CDTF">2018-03-13T04:44:55Z</dcterms:modified>
</cp:coreProperties>
</file>