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49B89-DEB6-4FB2-9CC8-67AD83B58035}"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412E0F-2C34-43EA-BBAC-888B8EF60C5C}" type="slidenum">
              <a:rPr lang="es-ES" smtClean="0"/>
              <a:t>‹Nº›</a:t>
            </a:fld>
            <a:endParaRPr lang="es-ES" dirty="0"/>
          </a:p>
        </p:txBody>
      </p:sp>
    </p:spTree>
    <p:extLst>
      <p:ext uri="{BB962C8B-B14F-4D97-AF65-F5344CB8AC3E}">
        <p14:creationId xmlns:p14="http://schemas.microsoft.com/office/powerpoint/2010/main" val="89846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Jardin+Royal+de+Toulouse&amp;hl=es&amp;biw=1280&amp;bih=666&amp;prmd=imvns&amp;rurl=translate.google.es&amp;sl=fr&amp;twu=1&amp;u=http://fr.wikipedia.org/wiki/Grand-Rond&amp;usg=ALkJrhhbNvnqYcLg1ktROwDyqtPTmBnQDg" TargetMode="External"/><Relationship Id="rId2" Type="http://schemas.openxmlformats.org/officeDocument/2006/relationships/slide" Target="../slides/slide103.xml"/><Relationship Id="rId1" Type="http://schemas.openxmlformats.org/officeDocument/2006/relationships/notesMaster" Target="../notesMasters/notesMaster1.xml"/><Relationship Id="rId4" Type="http://schemas.openxmlformats.org/officeDocument/2006/relationships/hyperlink" Target="http://translate.googleusercontent.com/translate_c?hl=es&amp;prev=/search?q=Jardin+Royal+de+Toulouse&amp;hl=es&amp;biw=1280&amp;bih=666&amp;prmd=imvns&amp;rurl=translate.google.es&amp;sl=fr&amp;twu=1&amp;u=http://fr.wikipedia.org/wiki/R%C3%A9volution&amp;usg=ALkJrhgJ5PJ6YLVTYKchrBb_mALBbglE5Q" TargetMode="Externa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031D58-40FC-445E-8B2E-4F9CDFAD3551}" type="slidenum">
              <a:rPr lang="es-ES">
                <a:solidFill>
                  <a:prstClr val="black"/>
                </a:solidFill>
              </a:rPr>
              <a:pPr>
                <a:defRPr/>
              </a:pPr>
              <a:t>5</a:t>
            </a:fld>
            <a:endParaRPr lang="es-ES" dirty="0">
              <a:solidFill>
                <a:prstClr val="black"/>
              </a:solidFill>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Callunes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310D2011-AD8A-40FD-B42A-F51E7CFC47C0}"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Callunes.-Empetrum</a:t>
            </a:r>
          </a:p>
        </p:txBody>
      </p:sp>
      <p:sp>
        <p:nvSpPr>
          <p:cNvPr id="4" name="3 Marcador de número de diapositiva"/>
          <p:cNvSpPr>
            <a:spLocks noGrp="1"/>
          </p:cNvSpPr>
          <p:nvPr>
            <p:ph type="sldNum" sz="quarter" idx="5"/>
          </p:nvPr>
        </p:nvSpPr>
        <p:spPr/>
        <p:txBody>
          <a:bodyPr/>
          <a:lstStyle/>
          <a:p>
            <a:pPr>
              <a:defRPr/>
            </a:pPr>
            <a:fld id="{AE56B7A3-B32C-4B65-95D8-1036D9B2396B}"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Callunes.-Kniphofia</a:t>
            </a:r>
          </a:p>
        </p:txBody>
      </p:sp>
      <p:sp>
        <p:nvSpPr>
          <p:cNvPr id="4" name="3 Marcador de número de diapositiva"/>
          <p:cNvSpPr>
            <a:spLocks noGrp="1"/>
          </p:cNvSpPr>
          <p:nvPr>
            <p:ph type="sldNum" sz="quarter" idx="5"/>
          </p:nvPr>
        </p:nvSpPr>
        <p:spPr/>
        <p:txBody>
          <a:bodyPr/>
          <a:lstStyle/>
          <a:p>
            <a:pPr>
              <a:defRPr/>
            </a:pPr>
            <a:fld id="{62C5CBD0-9DA7-4FE1-898D-ABDA0883640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Callunes.</a:t>
            </a:r>
          </a:p>
        </p:txBody>
      </p:sp>
      <p:sp>
        <p:nvSpPr>
          <p:cNvPr id="4" name="3 Marcador de número de diapositiva"/>
          <p:cNvSpPr>
            <a:spLocks noGrp="1"/>
          </p:cNvSpPr>
          <p:nvPr>
            <p:ph type="sldNum" sz="quarter" idx="5"/>
          </p:nvPr>
        </p:nvSpPr>
        <p:spPr/>
        <p:txBody>
          <a:bodyPr/>
          <a:lstStyle/>
          <a:p>
            <a:pPr>
              <a:defRPr/>
            </a:pPr>
            <a:fld id="{ABA75424-9B7D-440B-BC29-4DA875940E1E}"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Callunes.</a:t>
            </a:r>
          </a:p>
        </p:txBody>
      </p:sp>
      <p:sp>
        <p:nvSpPr>
          <p:cNvPr id="4" name="3 Marcador de número de diapositiva"/>
          <p:cNvSpPr>
            <a:spLocks noGrp="1"/>
          </p:cNvSpPr>
          <p:nvPr>
            <p:ph type="sldNum" sz="quarter" idx="5"/>
          </p:nvPr>
        </p:nvSpPr>
        <p:spPr/>
        <p:txBody>
          <a:bodyPr/>
          <a:lstStyle/>
          <a:p>
            <a:pPr>
              <a:defRPr/>
            </a:pPr>
            <a:fld id="{503C3ED3-EFDB-4954-9941-9D09FFD10E0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Callunes.</a:t>
            </a:r>
          </a:p>
        </p:txBody>
      </p:sp>
      <p:sp>
        <p:nvSpPr>
          <p:cNvPr id="4" name="3 Marcador de número de diapositiva"/>
          <p:cNvSpPr>
            <a:spLocks noGrp="1"/>
          </p:cNvSpPr>
          <p:nvPr>
            <p:ph type="sldNum" sz="quarter" idx="5"/>
          </p:nvPr>
        </p:nvSpPr>
        <p:spPr/>
        <p:txBody>
          <a:bodyPr/>
          <a:lstStyle/>
          <a:p>
            <a:pPr>
              <a:defRPr/>
            </a:pPr>
            <a:fld id="{B49923B9-00F6-49AB-B7F3-FBB75770C7DE}"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Callunes</a:t>
            </a:r>
          </a:p>
        </p:txBody>
      </p:sp>
      <p:sp>
        <p:nvSpPr>
          <p:cNvPr id="4" name="3 Marcador de número de diapositiva"/>
          <p:cNvSpPr>
            <a:spLocks noGrp="1"/>
          </p:cNvSpPr>
          <p:nvPr>
            <p:ph type="sldNum" sz="quarter" idx="5"/>
          </p:nvPr>
        </p:nvSpPr>
        <p:spPr/>
        <p:txBody>
          <a:bodyPr/>
          <a:lstStyle/>
          <a:p>
            <a:pPr>
              <a:defRPr/>
            </a:pPr>
            <a:fld id="{EF4EBC22-3ABA-4961-B4EC-0E2591A6CC1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Callunes</a:t>
            </a:r>
          </a:p>
        </p:txBody>
      </p:sp>
      <p:sp>
        <p:nvSpPr>
          <p:cNvPr id="4" name="3 Marcador de número de diapositiva"/>
          <p:cNvSpPr>
            <a:spLocks noGrp="1"/>
          </p:cNvSpPr>
          <p:nvPr>
            <p:ph type="sldNum" sz="quarter" idx="5"/>
          </p:nvPr>
        </p:nvSpPr>
        <p:spPr/>
        <p:txBody>
          <a:bodyPr/>
          <a:lstStyle/>
          <a:p>
            <a:pPr>
              <a:defRPr/>
            </a:pPr>
            <a:fld id="{4DAC4654-7106-4DE6-B375-4753A8EEDC6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Callunes</a:t>
            </a:r>
          </a:p>
        </p:txBody>
      </p:sp>
      <p:sp>
        <p:nvSpPr>
          <p:cNvPr id="4" name="3 Marcador de número de diapositiva"/>
          <p:cNvSpPr>
            <a:spLocks noGrp="1"/>
          </p:cNvSpPr>
          <p:nvPr>
            <p:ph type="sldNum" sz="quarter" idx="5"/>
          </p:nvPr>
        </p:nvSpPr>
        <p:spPr/>
        <p:txBody>
          <a:bodyPr/>
          <a:lstStyle/>
          <a:p>
            <a:pPr>
              <a:defRPr/>
            </a:pPr>
            <a:fld id="{EF2BD14B-30D9-4C22-A13E-6B8083E26239}"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Callunes</a:t>
            </a:r>
          </a:p>
        </p:txBody>
      </p:sp>
      <p:sp>
        <p:nvSpPr>
          <p:cNvPr id="4" name="3 Marcador de número de diapositiva"/>
          <p:cNvSpPr>
            <a:spLocks noGrp="1"/>
          </p:cNvSpPr>
          <p:nvPr>
            <p:ph type="sldNum" sz="quarter" idx="5"/>
          </p:nvPr>
        </p:nvSpPr>
        <p:spPr/>
        <p:txBody>
          <a:bodyPr/>
          <a:lstStyle/>
          <a:p>
            <a:pPr>
              <a:defRPr/>
            </a:pPr>
            <a:fld id="{7D79251A-E380-4695-8E0C-4617B2EAF8D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l´Alquimiste</a:t>
            </a:r>
          </a:p>
        </p:txBody>
      </p:sp>
      <p:sp>
        <p:nvSpPr>
          <p:cNvPr id="4" name="3 Marcador de número de diapositiva"/>
          <p:cNvSpPr>
            <a:spLocks noGrp="1"/>
          </p:cNvSpPr>
          <p:nvPr>
            <p:ph type="sldNum" sz="quarter" idx="5"/>
          </p:nvPr>
        </p:nvSpPr>
        <p:spPr/>
        <p:txBody>
          <a:bodyPr/>
          <a:lstStyle/>
          <a:p>
            <a:pPr>
              <a:defRPr/>
            </a:pPr>
            <a:fld id="{14224681-3E22-4B0B-91DB-0FCC07556A7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l´Alquimiste</a:t>
            </a:r>
          </a:p>
        </p:txBody>
      </p:sp>
      <p:sp>
        <p:nvSpPr>
          <p:cNvPr id="4" name="3 Marcador de número de diapositiva"/>
          <p:cNvSpPr>
            <a:spLocks noGrp="1"/>
          </p:cNvSpPr>
          <p:nvPr>
            <p:ph type="sldNum" sz="quarter" idx="5"/>
          </p:nvPr>
        </p:nvSpPr>
        <p:spPr/>
        <p:txBody>
          <a:bodyPr/>
          <a:lstStyle/>
          <a:p>
            <a:pPr>
              <a:defRPr/>
            </a:pPr>
            <a:fld id="{311E16CB-492F-4274-908E-C2620CE2B54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l´Alquimiste</a:t>
            </a:r>
          </a:p>
        </p:txBody>
      </p:sp>
      <p:sp>
        <p:nvSpPr>
          <p:cNvPr id="4" name="3 Marcador de número de diapositiva"/>
          <p:cNvSpPr>
            <a:spLocks noGrp="1"/>
          </p:cNvSpPr>
          <p:nvPr>
            <p:ph type="sldNum" sz="quarter" idx="5"/>
          </p:nvPr>
        </p:nvSpPr>
        <p:spPr/>
        <p:txBody>
          <a:bodyPr/>
          <a:lstStyle/>
          <a:p>
            <a:pPr>
              <a:defRPr/>
            </a:pPr>
            <a:fld id="{B84028B5-5C1F-4337-9115-ED4C9497C19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891E46-52B6-4B71-BB0D-F30091AB387D}" type="slidenum">
              <a:rPr lang="es-ES">
                <a:solidFill>
                  <a:prstClr val="black"/>
                </a:solidFill>
              </a:rPr>
              <a:pPr>
                <a:defRPr/>
              </a:pPr>
              <a:t>22</a:t>
            </a:fld>
            <a:endParaRPr lang="es-ES" dirty="0">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l´Alchimiste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E0CCFE-9E5E-4EB5-BE9D-471E71CCD67F}" type="slidenum">
              <a:rPr lang="es-ES">
                <a:solidFill>
                  <a:prstClr val="black"/>
                </a:solidFill>
              </a:rPr>
              <a:pPr>
                <a:defRPr/>
              </a:pPr>
              <a:t>23</a:t>
            </a:fld>
            <a:endParaRPr lang="es-ES" dirty="0">
              <a:solidFill>
                <a:prstClr val="black"/>
              </a:solidFill>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 l´Alchimiste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l´Alchimiste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BEF944C-ACB0-40AB-BDB7-E079DD6D431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l´Alchimiste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9662005-547B-43AD-A365-3A33562AE34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l´Alchimiste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C786177-A37F-4557-9C1F-9E97E6CFCAF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l´Alquimiste</a:t>
            </a:r>
          </a:p>
        </p:txBody>
      </p:sp>
      <p:sp>
        <p:nvSpPr>
          <p:cNvPr id="4" name="3 Marcador de número de diapositiva"/>
          <p:cNvSpPr>
            <a:spLocks noGrp="1"/>
          </p:cNvSpPr>
          <p:nvPr>
            <p:ph type="sldNum" sz="quarter" idx="5"/>
          </p:nvPr>
        </p:nvSpPr>
        <p:spPr/>
        <p:txBody>
          <a:bodyPr/>
          <a:lstStyle/>
          <a:p>
            <a:pPr>
              <a:defRPr/>
            </a:pPr>
            <a:fld id="{9C57F694-3DFD-44D8-8588-7A4C6C638E9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B71A53-C835-4F7E-9B0F-AAF060A87B3D}" type="slidenum">
              <a:rPr lang="es-ES">
                <a:solidFill>
                  <a:prstClr val="black"/>
                </a:solidFill>
              </a:rPr>
              <a:pPr>
                <a:defRPr/>
              </a:pPr>
              <a:t>31</a:t>
            </a:fld>
            <a:endParaRPr lang="es-ES" dirty="0">
              <a:solidFill>
                <a:prstClr val="black"/>
              </a:solidFill>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Martels.-Toulouse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22E50955-0C68-4762-836D-B5B83070127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CC9A6F36-3B4A-4ECF-AB0F-DC33BAC054E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A380D810-E12A-4783-B9A3-C68C2908210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D4C757D0-822E-4C6B-A501-4108E7B8617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E2EE47EF-7382-4E95-B1B6-2B93423E1F0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9FC060DC-77FC-423D-BE73-B42639C8CD3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AF7526A4-19A9-4AAD-8871-B274399E0D7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4E53700D-63FF-4673-B22A-4A2A86C3242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B57B98D4-88BB-4261-94E5-6908A1DA831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73D8BDE1-1820-4A05-9D80-EBB8560B0A8C}"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D4274AE3-B35A-482B-AD6F-9B262B1F31D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1F781D13-2AF2-4B47-9A90-6EDFAE4EEF0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CBD7F82A-50AE-41F3-AE4C-43A1AEF3DCF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1921630F-EF5B-44DB-937B-A66ADD5620B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39198069-0BDB-4EDE-BA5D-E9BB2ABE27E9}"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p:txBody>
      </p:sp>
      <p:sp>
        <p:nvSpPr>
          <p:cNvPr id="4" name="3 Marcador de número de diapositiva"/>
          <p:cNvSpPr>
            <a:spLocks noGrp="1"/>
          </p:cNvSpPr>
          <p:nvPr>
            <p:ph type="sldNum" sz="quarter" idx="5"/>
          </p:nvPr>
        </p:nvSpPr>
        <p:spPr/>
        <p:txBody>
          <a:bodyPr/>
          <a:lstStyle/>
          <a:p>
            <a:pPr>
              <a:defRPr/>
            </a:pPr>
            <a:fld id="{5973DB78-FEFA-4EEB-98C4-C20687B7C4C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53D35BE-17B0-4A35-89BB-872B7706A39A}"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D7F8FFB9-93D9-4AFC-8C7F-0DE29201049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4D7B966-1164-401B-9A4B-447ADEBEE92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15FFCC8E-84D5-4784-9251-8B2D176A7BD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7FB6F24-DF5C-4857-BB90-517128CCA9A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CAA1B8A-C31C-4C8A-9DAD-D2967B8C0A3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des Martels.-Toulouse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C157AB8-5086-4A3C-A1EF-9A16F8BC7AB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1E535A-8CEF-43D6-A0D7-03971E2D20DD}" type="slidenum">
              <a:rPr lang="es-ES">
                <a:solidFill>
                  <a:prstClr val="black"/>
                </a:solidFill>
              </a:rPr>
              <a:pPr>
                <a:defRPr/>
              </a:pPr>
              <a:t>56</a:t>
            </a:fld>
            <a:endParaRPr lang="es-ES" dirty="0">
              <a:solidFill>
                <a:prstClr val="black"/>
              </a:solidFill>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Colombieres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B1D1B5-077C-4376-9D2F-3473C32A6A17}" type="slidenum">
              <a:rPr lang="es-ES">
                <a:solidFill>
                  <a:prstClr val="black"/>
                </a:solidFill>
              </a:rPr>
              <a:pPr>
                <a:defRPr/>
              </a:pPr>
              <a:t>57</a:t>
            </a:fld>
            <a:endParaRPr lang="es-ES" dirty="0">
              <a:solidFill>
                <a:prstClr val="black"/>
              </a:solidFill>
            </a:endParaRPr>
          </a:p>
        </p:txBody>
      </p:sp>
      <p:sp>
        <p:nvSpPr>
          <p:cNvPr id="183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Colombieres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FD563-B939-49A9-A8EB-7B5AB78A0BB0}" type="slidenum">
              <a:rPr lang="es-ES">
                <a:solidFill>
                  <a:prstClr val="black"/>
                </a:solidFill>
              </a:rPr>
              <a:pPr>
                <a:defRPr/>
              </a:pPr>
              <a:t>58</a:t>
            </a:fld>
            <a:endParaRPr lang="es-ES" dirty="0">
              <a:solidFill>
                <a:prstClr val="black"/>
              </a:solidFill>
            </a:endParaRPr>
          </a:p>
        </p:txBody>
      </p:sp>
      <p:sp>
        <p:nvSpPr>
          <p:cNvPr id="184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Colombieres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D58EDF-A499-4854-A155-8C3B9A1FA207}" type="slidenum">
              <a:rPr lang="es-ES">
                <a:solidFill>
                  <a:prstClr val="black"/>
                </a:solidFill>
              </a:rPr>
              <a:pPr>
                <a:defRPr/>
              </a:pPr>
              <a:t>62</a:t>
            </a:fld>
            <a:endParaRPr lang="es-ES" dirty="0">
              <a:solidFill>
                <a:prstClr val="black"/>
              </a:solidFill>
            </a:endParaRPr>
          </a:p>
        </p:txBody>
      </p:sp>
      <p:sp>
        <p:nvSpPr>
          <p:cNvPr id="185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87710D-BA14-458D-A501-4241A88EE6B8}" type="slidenum">
              <a:rPr lang="es-ES">
                <a:solidFill>
                  <a:prstClr val="black"/>
                </a:solidFill>
              </a:rPr>
              <a:pPr>
                <a:defRPr/>
              </a:pPr>
              <a:t>63</a:t>
            </a:fld>
            <a:endParaRPr lang="es-ES" dirty="0">
              <a:solidFill>
                <a:prstClr val="black"/>
              </a:solidFill>
            </a:endParaRPr>
          </a:p>
        </p:txBody>
      </p:sp>
      <p:sp>
        <p:nvSpPr>
          <p:cNvPr id="186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5C9D55-E1EA-4299-82A3-7166B31BD366}" type="slidenum">
              <a:rPr lang="es-ES">
                <a:solidFill>
                  <a:prstClr val="black"/>
                </a:solidFill>
              </a:rPr>
              <a:pPr>
                <a:defRPr/>
              </a:pPr>
              <a:t>64</a:t>
            </a:fld>
            <a:endParaRPr lang="es-ES" dirty="0">
              <a:solidFill>
                <a:prstClr val="black"/>
              </a:solidFill>
            </a:endParaRPr>
          </a:p>
        </p:txBody>
      </p:sp>
      <p:sp>
        <p:nvSpPr>
          <p:cNvPr id="187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8A420-FC40-401A-A8B5-47B42A1EBB53}" type="slidenum">
              <a:rPr lang="es-ES">
                <a:solidFill>
                  <a:prstClr val="black"/>
                </a:solidFill>
              </a:rPr>
              <a:pPr>
                <a:defRPr/>
              </a:pPr>
              <a:t>65</a:t>
            </a:fld>
            <a:endParaRPr lang="es-ES" dirty="0">
              <a:solidFill>
                <a:prstClr val="black"/>
              </a:solidFill>
            </a:endParaRPr>
          </a:p>
        </p:txBody>
      </p:sp>
      <p:sp>
        <p:nvSpPr>
          <p:cNvPr id="188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2DE4BE-FBEB-4C05-880B-137A118C399C}" type="slidenum">
              <a:rPr lang="es-ES">
                <a:solidFill>
                  <a:prstClr val="black"/>
                </a:solidFill>
              </a:rPr>
              <a:pPr>
                <a:defRPr/>
              </a:pPr>
              <a:t>66</a:t>
            </a:fld>
            <a:endParaRPr lang="es-ES" dirty="0">
              <a:solidFill>
                <a:prstClr val="black"/>
              </a:solidFill>
            </a:endParaRPr>
          </a:p>
        </p:txBody>
      </p:sp>
      <p:sp>
        <p:nvSpPr>
          <p:cNvPr id="189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C522D7-EDCF-4A4E-8C2F-281867E1E2A2}" type="slidenum">
              <a:rPr lang="es-ES">
                <a:solidFill>
                  <a:prstClr val="black"/>
                </a:solidFill>
              </a:rPr>
              <a:pPr>
                <a:defRPr/>
              </a:pPr>
              <a:t>67</a:t>
            </a:fld>
            <a:endParaRPr lang="es-ES" dirty="0">
              <a:solidFill>
                <a:prstClr val="black"/>
              </a:solidFill>
            </a:endParaRPr>
          </a:p>
        </p:txBody>
      </p:sp>
      <p:sp>
        <p:nvSpPr>
          <p:cNvPr id="190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57D702-D1C7-48B2-9849-174F07B57821}" type="slidenum">
              <a:rPr lang="es-ES">
                <a:solidFill>
                  <a:prstClr val="black"/>
                </a:solidFill>
              </a:rPr>
              <a:pPr>
                <a:defRPr/>
              </a:pPr>
              <a:t>68</a:t>
            </a:fld>
            <a:endParaRPr lang="es-ES" dirty="0">
              <a:solidFill>
                <a:prstClr val="black"/>
              </a:solidFill>
            </a:endParaRPr>
          </a:p>
        </p:txBody>
      </p:sp>
      <p:sp>
        <p:nvSpPr>
          <p:cNvPr id="191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016B8C-994D-4953-91D6-1BE0EA073CFC}" type="slidenum">
              <a:rPr lang="es-ES">
                <a:solidFill>
                  <a:prstClr val="black"/>
                </a:solidFill>
              </a:rPr>
              <a:pPr>
                <a:defRPr/>
              </a:pPr>
              <a:t>69</a:t>
            </a:fld>
            <a:endParaRPr lang="es-ES" dirty="0">
              <a:solidFill>
                <a:prstClr val="black"/>
              </a:solidFill>
            </a:endParaRPr>
          </a:p>
        </p:txBody>
      </p:sp>
      <p:sp>
        <p:nvSpPr>
          <p:cNvPr id="192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702737-3A35-4DC2-B043-955881D82587}" type="slidenum">
              <a:rPr lang="es-ES">
                <a:solidFill>
                  <a:prstClr val="black"/>
                </a:solidFill>
              </a:rPr>
              <a:pPr>
                <a:defRPr/>
              </a:pPr>
              <a:t>70</a:t>
            </a:fld>
            <a:endParaRPr lang="es-ES" dirty="0">
              <a:solidFill>
                <a:prstClr val="black"/>
              </a:solidFill>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D83369-8659-4550-8078-CADCC4880F1C}" type="slidenum">
              <a:rPr lang="es-ES">
                <a:solidFill>
                  <a:prstClr val="black"/>
                </a:solidFill>
              </a:rPr>
              <a:pPr>
                <a:defRPr/>
              </a:pPr>
              <a:t>71</a:t>
            </a:fld>
            <a:endParaRPr lang="es-ES" dirty="0">
              <a:solidFill>
                <a:prstClr val="black"/>
              </a:solidFill>
            </a:endParaRPr>
          </a:p>
        </p:txBody>
      </p:sp>
      <p:sp>
        <p:nvSpPr>
          <p:cNvPr id="194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Exotique de Val Rhameh</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Exotique de Val Rhameh</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A2E1CE2-E436-48A2-BB20-06AA5F2C8CB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Exotique de Val Rhameh</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05BA29F-FF2F-44B1-842D-A63B9049D80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Exotique de Val Rhameh.-Raphidophora decursiva</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8A92E68-850F-4B2B-90C4-75594B6EE67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401D22-7C86-406E-A885-FA64A394843B}" type="slidenum">
              <a:rPr lang="es-ES">
                <a:solidFill>
                  <a:prstClr val="black"/>
                </a:solidFill>
              </a:rPr>
              <a:pPr>
                <a:defRPr/>
              </a:pPr>
              <a:t>77</a:t>
            </a:fld>
            <a:endParaRPr lang="es-ES" dirty="0">
              <a:solidFill>
                <a:prstClr val="black"/>
              </a:solidFill>
            </a:endParaRPr>
          </a:p>
        </p:txBody>
      </p:sp>
      <p:sp>
        <p:nvSpPr>
          <p:cNvPr id="198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Massey.-Tarbes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B1E060-97BE-4496-A089-BE712C4D138C}" type="slidenum">
              <a:rPr lang="es-ES">
                <a:solidFill>
                  <a:prstClr val="black"/>
                </a:solidFill>
              </a:rPr>
              <a:pPr>
                <a:defRPr/>
              </a:pPr>
              <a:t>78</a:t>
            </a:fld>
            <a:endParaRPr lang="es-ES" dirty="0">
              <a:solidFill>
                <a:prstClr val="black"/>
              </a:solidFill>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Massey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1D999AF-EACC-4E90-AC64-FB55763E053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EFF0522-DC10-4609-B297-8E4E6D00129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1645D1A-EF4D-41C8-8E53-3DBA09220D0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01FD6C3-9491-4E23-B953-0EE48D58227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17509F8-EBC6-41FE-A9A7-45BE4F6E633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4508F6D-29F4-4E22-A575-A07EF59C3A7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05C333C-E7F9-4F70-9C1D-17DE6C7CFC5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F0F4A91-0830-4DC5-9DF2-14383AAF7F9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AC293FC-48CD-4551-B4DE-77F4A2981AE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05747E4-0788-421F-AA96-31692A6E692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8A8B2AB-60DA-4573-A3AD-5F03C92A436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AD3F3A49-31D8-4569-BC43-1487C9ED64C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A5CF3C9F-C89A-4382-8E18-27F4A88FB04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F57D5B8-D54F-40BE-8D44-A972464613CC}"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Massey</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C86534D-1290-4DC8-BF42-DFF59B7BF3E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BA12E6-8C1B-4909-A83A-EF2C16D1ED40}" type="slidenum">
              <a:rPr lang="es-ES">
                <a:solidFill>
                  <a:prstClr val="black"/>
                </a:solidFill>
              </a:rPr>
              <a:pPr>
                <a:defRPr/>
              </a:pPr>
              <a:t>99</a:t>
            </a:fld>
            <a:endParaRPr lang="es-ES" dirty="0">
              <a:solidFill>
                <a:prstClr val="black"/>
              </a:solidFill>
            </a:endParaRPr>
          </a:p>
        </p:txBody>
      </p:sp>
      <p:sp>
        <p:nvSpPr>
          <p:cNvPr id="216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Royal a Toulouse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D4B5F7-8C7C-4734-8C5A-313E2A403DF1}" type="slidenum">
              <a:rPr lang="es-ES">
                <a:solidFill>
                  <a:prstClr val="black"/>
                </a:solidFill>
              </a:rPr>
              <a:pPr>
                <a:defRPr/>
              </a:pPr>
              <a:t>100</a:t>
            </a:fld>
            <a:endParaRPr lang="es-ES" dirty="0">
              <a:solidFill>
                <a:prstClr val="black"/>
              </a:solidFill>
            </a:endParaRPr>
          </a:p>
        </p:txBody>
      </p:sp>
      <p:sp>
        <p:nvSpPr>
          <p:cNvPr id="217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Royal a Toulouse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391DA-A327-402D-96F5-64E7B34E95A0}" type="slidenum">
              <a:rPr lang="es-ES">
                <a:solidFill>
                  <a:prstClr val="black"/>
                </a:solidFill>
              </a:rPr>
              <a:pPr>
                <a:defRPr/>
              </a:pPr>
              <a:t>101</a:t>
            </a:fld>
            <a:endParaRPr lang="es-ES" dirty="0">
              <a:solidFill>
                <a:prstClr val="black"/>
              </a:solidFill>
            </a:endParaRPr>
          </a:p>
        </p:txBody>
      </p:sp>
      <p:sp>
        <p:nvSpPr>
          <p:cNvPr id="218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Royal a Toulouse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B65BB5-355A-4313-854B-CFD2DD12450F}" type="slidenum">
              <a:rPr lang="es-ES">
                <a:solidFill>
                  <a:prstClr val="black"/>
                </a:solidFill>
              </a:rPr>
              <a:pPr>
                <a:defRPr/>
              </a:pPr>
              <a:t>102</a:t>
            </a:fld>
            <a:endParaRPr lang="es-ES" dirty="0">
              <a:solidFill>
                <a:prstClr val="black"/>
              </a:solidFill>
            </a:endParaRPr>
          </a:p>
        </p:txBody>
      </p:sp>
      <p:sp>
        <p:nvSpPr>
          <p:cNvPr id="219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Royal a Toulouse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Son nom a changé suivant les époques. Su nombre ha cambiado con los tiempos. D'abord nommé jardin public de Toulouse, il prit le nom de </a:t>
            </a:r>
            <a:r>
              <a:rPr lang="fr-FR" i="1" dirty="0"/>
              <a:t>Jardin royal</a:t>
            </a:r>
            <a:r>
              <a:rPr lang="fr-FR" dirty="0"/>
              <a:t> avec la création du jardin du </a:t>
            </a:r>
            <a:r>
              <a:rPr lang="fr-FR" dirty="0">
                <a:hlinkClick r:id="rId3" tooltip="Gran Ronda"/>
              </a:rPr>
              <a:t>Grand-Rond</a:t>
            </a:r>
            <a:r>
              <a:rPr lang="fr-FR" dirty="0"/>
              <a:t> . Originalmente llamado parque de Toulouse, llegó a ser conocido como el </a:t>
            </a:r>
            <a:r>
              <a:rPr lang="fr-FR" i="1" dirty="0"/>
              <a:t>Jardín Real,</a:t>
            </a:r>
            <a:r>
              <a:rPr lang="fr-FR" dirty="0"/>
              <a:t> con la creación del jardín de </a:t>
            </a:r>
            <a:r>
              <a:rPr lang="fr-FR" dirty="0">
                <a:hlinkClick r:id="rId3" tooltip="Gran Ronda"/>
              </a:rPr>
              <a:t>la Ronda de Gran</a:t>
            </a:r>
            <a:r>
              <a:rPr lang="fr-FR" dirty="0"/>
              <a:t> . Bien évidemment, à la </a:t>
            </a:r>
            <a:r>
              <a:rPr lang="fr-FR" dirty="0">
                <a:hlinkClick r:id="rId4" tooltip="Revolución"/>
              </a:rPr>
              <a:t>Révolution</a:t>
            </a:r>
            <a:r>
              <a:rPr lang="fr-FR" dirty="0"/>
              <a:t> , le jardin changea de nom. Por supuesto, la </a:t>
            </a:r>
            <a:r>
              <a:rPr lang="fr-FR" dirty="0">
                <a:hlinkClick r:id="rId4" tooltip="Revolución"/>
              </a:rPr>
              <a:t>Revolución</a:t>
            </a:r>
            <a:r>
              <a:rPr lang="fr-FR" dirty="0"/>
              <a:t> , el jardín cambió su nombre</a:t>
            </a:r>
          </a:p>
          <a:p>
            <a:pPr eaLnBrk="1" hangingPunct="1"/>
            <a:endParaRPr lang="es-ES" dirty="0"/>
          </a:p>
          <a:p>
            <a:pPr eaLnBrk="1" hangingPunct="1"/>
            <a:r>
              <a:rPr lang="es-ES" dirty="0"/>
              <a:t>Jardin Royal a 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A668842-93C9-4DFA-8768-0C07A5818BF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Royal a Toulouse</a:t>
            </a:r>
          </a:p>
        </p:txBody>
      </p:sp>
      <p:sp>
        <p:nvSpPr>
          <p:cNvPr id="4" name="3 Marcador de número de diapositiva"/>
          <p:cNvSpPr>
            <a:spLocks noGrp="1"/>
          </p:cNvSpPr>
          <p:nvPr>
            <p:ph type="sldNum" sz="quarter" idx="5"/>
          </p:nvPr>
        </p:nvSpPr>
        <p:spPr/>
        <p:txBody>
          <a:bodyPr/>
          <a:lstStyle/>
          <a:p>
            <a:pPr>
              <a:defRPr/>
            </a:pPr>
            <a:fld id="{18624361-B0B8-4009-B92D-4F200532A035}"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Royal a Toulouse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75B447A-38C9-4F8D-895F-5A4D74C01F4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Catherine de Medicis</a:t>
            </a:r>
          </a:p>
        </p:txBody>
      </p:sp>
      <p:sp>
        <p:nvSpPr>
          <p:cNvPr id="4" name="3 Marcador de número de diapositiva"/>
          <p:cNvSpPr>
            <a:spLocks noGrp="1"/>
          </p:cNvSpPr>
          <p:nvPr>
            <p:ph type="sldNum" sz="quarter" idx="5"/>
          </p:nvPr>
        </p:nvSpPr>
        <p:spPr/>
        <p:txBody>
          <a:bodyPr/>
          <a:lstStyle/>
          <a:p>
            <a:pPr>
              <a:defRPr/>
            </a:pPr>
            <a:fld id="{7945C7EE-E320-4CB2-95CB-BDA04895BC9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BFD1DBD-3F33-4E13-803C-617A52CC5EDE}"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7CD49E-D441-49D1-8435-EB5CDEA5AD23}" type="slidenum">
              <a:rPr lang="es-ES">
                <a:solidFill>
                  <a:prstClr val="black"/>
                </a:solidFill>
              </a:rPr>
              <a:pPr>
                <a:defRPr/>
              </a:pPr>
              <a:t>109</a:t>
            </a:fld>
            <a:endParaRPr lang="es-ES" dirty="0">
              <a:solidFill>
                <a:prstClr val="black"/>
              </a:solidFill>
            </a:endParaRPr>
          </a:p>
        </p:txBody>
      </p:sp>
      <p:sp>
        <p:nvSpPr>
          <p:cNvPr id="225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Catherine de Medicis.-Chenonceau</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Catherine de Medicis.-Chenonceau</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68A2577-52BF-4EA5-83C6-7CEA0479E76B}"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Catherine de Medicis.-Chenonceau</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50AD392-E95A-42B6-B030-8B9A966DBBBC}"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Catherine de Medicis.-Chenonceau</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8955644-B507-4E4B-8081-61F43A8E3235}"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Catherine de Medicis.-Chenonceau</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4DF72C84-93D6-4EE7-9ABE-059E87CF820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46E8DD-8F53-4A52-86CD-2A5AA4514540}" type="slidenum">
              <a:rPr lang="es-ES">
                <a:solidFill>
                  <a:prstClr val="black"/>
                </a:solidFill>
              </a:rPr>
              <a:pPr>
                <a:defRPr/>
              </a:pPr>
              <a:t>119</a:t>
            </a:fld>
            <a:endParaRPr lang="es-ES" dirty="0">
              <a:solidFill>
                <a:prstClr val="black"/>
              </a:solidFill>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Plantes a Nantes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56028F-1207-4FE8-91E0-13AFC5141F3D}" type="slidenum">
              <a:rPr lang="es-ES">
                <a:solidFill>
                  <a:prstClr val="black"/>
                </a:solidFill>
              </a:rPr>
              <a:pPr>
                <a:defRPr/>
              </a:pPr>
              <a:t>120</a:t>
            </a:fld>
            <a:endParaRPr lang="es-ES" dirty="0">
              <a:solidFill>
                <a:prstClr val="black"/>
              </a:solidFill>
            </a:endParaRPr>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plantes a Nantes.-Magnolia</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AB9A76-58A9-4FA4-9EC5-3FC64341563C}" type="slidenum">
              <a:rPr lang="es-ES">
                <a:solidFill>
                  <a:prstClr val="black"/>
                </a:solidFill>
              </a:rPr>
              <a:pPr>
                <a:defRPr/>
              </a:pPr>
              <a:t>121</a:t>
            </a:fld>
            <a:endParaRPr lang="es-ES"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Plantes a Nantes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24112A4C-77DB-48A7-B4DF-4FD1B38C992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843DC54E-564B-4601-AF11-31D598D972D4}"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6017021A-5929-4A22-B33F-319E388B941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02DE8AC7-D909-4044-8D92-D9E20CFDFAEB}"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87906AF3-EC7B-4179-9E57-4B7E2361ABCB}"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Plantes a Nantes</a:t>
            </a:r>
          </a:p>
        </p:txBody>
      </p:sp>
      <p:sp>
        <p:nvSpPr>
          <p:cNvPr id="4" name="3 Marcador de número de diapositiva"/>
          <p:cNvSpPr>
            <a:spLocks noGrp="1"/>
          </p:cNvSpPr>
          <p:nvPr>
            <p:ph type="sldNum" sz="quarter" idx="5"/>
          </p:nvPr>
        </p:nvSpPr>
        <p:spPr/>
        <p:txBody>
          <a:bodyPr/>
          <a:lstStyle/>
          <a:p>
            <a:pPr>
              <a:defRPr/>
            </a:pPr>
            <a:fld id="{39E51EE0-B031-4A5C-8990-150E1BF13CA8}" type="slidenum">
              <a:rPr lang="es-ES">
                <a:solidFill>
                  <a:prstClr val="black"/>
                </a:solidFill>
              </a:rPr>
              <a:pPr>
                <a:defRPr/>
              </a:pPr>
              <a:t>127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hyperlink" Target="//upload.wikimedia.org/wikipedia/commons/f/fe/Toulouse_jardin_royale_05191.jpg"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5.xml.rels><?xml version="1.0" encoding="UTF-8" standalone="yes"?>
<Relationships xmlns="http://schemas.openxmlformats.org/package/2006/relationships"><Relationship Id="rId3" Type="http://schemas.openxmlformats.org/officeDocument/2006/relationships/hyperlink" Target="//upload.wikimedia.org/wikipedia/commons/c/cf/Jardin-royal_vue.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885 JARDINES.-</a:t>
            </a:r>
            <a:br>
              <a:rPr lang="es-ES" sz="3200" dirty="0"/>
            </a:br>
            <a:r>
              <a:rPr lang="es-ES" sz="3200" dirty="0"/>
              <a:t>JARDINES REMARCABLES DE FRANCIA.-G</a:t>
            </a:r>
          </a:p>
        </p:txBody>
      </p:sp>
      <p:sp>
        <p:nvSpPr>
          <p:cNvPr id="3" name="2 Subtítulo"/>
          <p:cNvSpPr>
            <a:spLocks noGrp="1"/>
          </p:cNvSpPr>
          <p:nvPr>
            <p:ph type="subTitle" idx="1"/>
          </p:nvPr>
        </p:nvSpPr>
        <p:spPr>
          <a:xfrm>
            <a:off x="2699792" y="4509120"/>
            <a:ext cx="4824536"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 de Callunes</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Jardín Botánico de Callunas</a:t>
            </a:r>
            <a:r>
              <a:rPr lang="es-ES" sz="2400" dirty="0"/>
              <a:t>, o en francés, </a:t>
            </a:r>
            <a:r>
              <a:rPr lang="es-ES" sz="2400" b="1" dirty="0"/>
              <a:t>Jardins de Callunes</a:t>
            </a:r>
            <a:r>
              <a:rPr lang="es-ES" sz="2400" dirty="0"/>
              <a:t>, es un parque paisajista y jardín botánico que se encuentra situado en Ban-de-Sapt, en el departamento de los Vosgos (Francia) a 550 metros de altitud.</a:t>
            </a:r>
          </a:p>
          <a:p>
            <a:pPr eaLnBrk="1" hangingPunct="1"/>
            <a:r>
              <a:rPr lang="es-ES" sz="2400" dirty="0"/>
              <a:t> Las plantas ornamentales rústicas son las más numerosas, con las Callunas y otros brezos a la cabeza.</a:t>
            </a:r>
          </a:p>
          <a:p>
            <a:pPr eaLnBrk="1" hangingPunct="1"/>
            <a:r>
              <a:rPr lang="es-ES" sz="2400" dirty="0"/>
              <a:t>La creación del parque se decidió en 1989. Su construcción se situó en un vertedero que utilizaba una cavidad de una antigua cantera de grés. </a:t>
            </a:r>
          </a:p>
        </p:txBody>
      </p:sp>
    </p:spTree>
    <p:extLst>
      <p:ext uri="{BB962C8B-B14F-4D97-AF65-F5344CB8AC3E}">
        <p14:creationId xmlns:p14="http://schemas.microsoft.com/office/powerpoint/2010/main" val="233557128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El pinar se ha ido formando desde el año 1994, y 4000 m3 de tierra vegetal y 900 toneladas de rocas se han transportado al terreno donde se creó el parque.</a:t>
            </a:r>
          </a:p>
          <a:p>
            <a:pPr eaLnBrk="1" hangingPunct="1"/>
            <a:r>
              <a:rPr lang="es-ES" sz="2400" dirty="0"/>
              <a:t>Se abrió al público el 2 de junio de 1996. Desde el primer año, el parque registra una afluencia de 6000 visitantes y se le ha otorgado el primer premio de los jardines de Lorena. </a:t>
            </a:r>
          </a:p>
          <a:p>
            <a:pPr eaLnBrk="1" hangingPunct="1"/>
            <a:r>
              <a:rPr lang="es-ES" sz="2400" dirty="0"/>
              <a:t>En 2001, la afluencia de visitantes llegó a los 14000.</a:t>
            </a:r>
          </a:p>
          <a:p>
            <a:pPr eaLnBrk="1" hangingPunct="1"/>
            <a:r>
              <a:rPr lang="es-ES" sz="2400" dirty="0"/>
              <a:t>El Pinar: rhododendrons y azaleas se encuentran situadas a la sombra de los pinos silvestres.</a:t>
            </a:r>
          </a:p>
          <a:p>
            <a:pPr eaLnBrk="1" hangingPunct="1"/>
            <a:r>
              <a:rPr lang="es-ES" sz="2400" dirty="0"/>
              <a:t>El jardín de brezos: 250 variedades de Ericaceae forman un mosaico de colores.</a:t>
            </a:r>
          </a:p>
        </p:txBody>
      </p:sp>
    </p:spTree>
    <p:extLst>
      <p:ext uri="{BB962C8B-B14F-4D97-AF65-F5344CB8AC3E}">
        <p14:creationId xmlns:p14="http://schemas.microsoft.com/office/powerpoint/2010/main" val="3406458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El jardín de vivaces: 180 variedades dispuestas en islotes en 3000 m².</a:t>
            </a:r>
          </a:p>
          <a:p>
            <a:pPr eaLnBrk="1" hangingPunct="1"/>
            <a:r>
              <a:rPr lang="es-ES" sz="2400" dirty="0"/>
              <a:t>La trinchera florida: arbustos, plantas de rocalla, coníferas enanas alegran una trinchera que data del 1915.</a:t>
            </a:r>
          </a:p>
          <a:p>
            <a:pPr eaLnBrk="1" hangingPunct="1"/>
            <a:r>
              <a:rPr lang="es-ES" sz="2400" dirty="0"/>
              <a:t>La meseta: abedules y pinos, hortensias, Viburnum, cornejos...</a:t>
            </a:r>
          </a:p>
          <a:p>
            <a:pPr eaLnBrk="1" hangingPunct="1"/>
            <a:r>
              <a:rPr lang="es-ES" sz="2400" dirty="0"/>
              <a:t>El arroyo y el pequeño lago de montaña: con plantas de zonas húmedas.</a:t>
            </a:r>
          </a:p>
          <a:p>
            <a:pPr eaLnBrk="1" hangingPunct="1"/>
            <a:r>
              <a:rPr lang="es-ES" sz="2400" dirty="0"/>
              <a:t>La gran rocalla: rhododendron, phlox, saxifragas...</a:t>
            </a:r>
          </a:p>
          <a:p>
            <a:pPr eaLnBrk="1" hangingPunct="1"/>
            <a:r>
              <a:rPr lang="es-ES" sz="2400" dirty="0"/>
              <a:t>Las canteras: los pequeños hoyos de grés rosa cobijan clavellinas enanas, plantas aromáticas y peonías arbustivas</a:t>
            </a:r>
          </a:p>
          <a:p>
            <a:pPr eaLnBrk="1" hangingPunct="1"/>
            <a:endParaRPr lang="es-ES" dirty="0"/>
          </a:p>
          <a:p>
            <a:pPr eaLnBrk="1" hangingPunct="1"/>
            <a:endParaRPr lang="es-ES" dirty="0"/>
          </a:p>
        </p:txBody>
      </p:sp>
    </p:spTree>
    <p:extLst>
      <p:ext uri="{BB962C8B-B14F-4D97-AF65-F5344CB8AC3E}">
        <p14:creationId xmlns:p14="http://schemas.microsoft.com/office/powerpoint/2010/main" val="4022317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Escritorio\Jardins remarcables\Jardin de Callunes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667000"/>
            <a:ext cx="12192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54063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Jardins Callunes.-x.-Polygon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302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s Callunes.-xEmpetr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48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Jardins Callunes.-xKniphof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42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s Callunes.-x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060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s_de_Callu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88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s Callunes.-x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683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s Callunes.-xles-bruyeres-en-septembre_fete-de-la-bruy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7687" y="9545"/>
            <a:ext cx="47863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355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media.nowpublic.net/images/67/6/676a21b21d63574aa566abc00e2e43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551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hatuey-alsace.blogs-de-voyage.fr/images/Vosges/Jardin_des_Callunes_2532.jpg"/>
          <p:cNvPicPr>
            <a:picLocks noChangeAspect="1" noChangeArrowheads="1"/>
          </p:cNvPicPr>
          <p:nvPr/>
        </p:nvPicPr>
        <p:blipFill rotWithShape="1">
          <a:blip r:embed="rId3">
            <a:extLst>
              <a:ext uri="{28A0092B-C50C-407E-A947-70E740481C1C}">
                <a14:useLocalDpi xmlns:a14="http://schemas.microsoft.com/office/drawing/2010/main" val="0"/>
              </a:ext>
            </a:extLst>
          </a:blip>
          <a:srcRect t="9417" r="3234" b="940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60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hotographies du Jardin des Callunes a Ban de Sapt (88) par © Hatuey Photographies"/>
          <p:cNvPicPr>
            <a:picLocks noChangeAspect="1" noChangeArrowheads="1"/>
          </p:cNvPicPr>
          <p:nvPr/>
        </p:nvPicPr>
        <p:blipFill rotWithShape="1">
          <a:blip r:embed="rId2">
            <a:extLst>
              <a:ext uri="{28A0092B-C50C-407E-A947-70E740481C1C}">
                <a14:useLocalDpi xmlns:a14="http://schemas.microsoft.com/office/drawing/2010/main" val="0"/>
              </a:ext>
            </a:extLst>
          </a:blip>
          <a:srcRect t="9804" r="1471" b="941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451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lesbrimbelles.com/blog/wp-content/uploads/2012/05/callun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83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data.over-blog.com/0/55/13/77/BAN-DE-SAPT-jardin-des-callunes-3-copi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719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p:txBody>
          <a:bodyPr/>
          <a:lstStyle/>
          <a:p>
            <a:pPr eaLnBrk="1" hangingPunct="1"/>
            <a:r>
              <a:rPr lang="es-ES" b="1" dirty="0"/>
              <a:t>Jardin de l'Alchimiste</a:t>
            </a:r>
            <a:endParaRPr lang="es-ES" dirty="0"/>
          </a:p>
        </p:txBody>
      </p:sp>
      <p:sp>
        <p:nvSpPr>
          <p:cNvPr id="23555" name="2 Marcador de contenido"/>
          <p:cNvSpPr>
            <a:spLocks noGrp="1"/>
          </p:cNvSpPr>
          <p:nvPr>
            <p:ph sz="quarter" idx="1"/>
          </p:nvPr>
        </p:nvSpPr>
        <p:spPr>
          <a:xfrm>
            <a:off x="684213" y="1447800"/>
            <a:ext cx="7488187" cy="5410200"/>
          </a:xfrm>
        </p:spPr>
        <p:txBody>
          <a:bodyPr>
            <a:normAutofit lnSpcReduction="10000"/>
          </a:bodyPr>
          <a:lstStyle/>
          <a:p>
            <a:pPr eaLnBrk="1" hangingPunct="1"/>
            <a:r>
              <a:rPr lang="es-ES" sz="2400" dirty="0"/>
              <a:t>El </a:t>
            </a:r>
            <a:r>
              <a:rPr lang="es-ES" sz="2400" b="1" dirty="0"/>
              <a:t>Jardin de l'Alchimiste</a:t>
            </a:r>
            <a:r>
              <a:rPr lang="es-ES" sz="2400" dirty="0"/>
              <a:t> es un jardín privado contemporáneo en la ciudad de Eygalières , en Bouches-du-Rhône departamento de Francia.</a:t>
            </a:r>
          </a:p>
          <a:p>
            <a:pPr eaLnBrk="1" hangingPunct="1"/>
            <a:r>
              <a:rPr lang="es-ES" sz="2400" dirty="0"/>
              <a:t>Está clasificado por el Ministerio de Cultura de Francia como uno de los Jardines notables de Francia . </a:t>
            </a:r>
          </a:p>
          <a:p>
            <a:pPr eaLnBrk="1" hangingPunct="1"/>
            <a:r>
              <a:rPr lang="es-ES" sz="2400" dirty="0"/>
              <a:t>El jardín fue creado en 1997 por dos arquitectos paisajistas, Arnaud Maurières Ossart y Eric. </a:t>
            </a:r>
          </a:p>
          <a:p>
            <a:pPr eaLnBrk="1" hangingPunct="1"/>
            <a:r>
              <a:rPr lang="es-ES" sz="2400" dirty="0"/>
              <a:t>Se inicia con un laberinto , y es un ensayo filosófico en la forma de un jardín, lo que representa el desarrollo físico e intelectual, y el desarrollo de los sentidos. Una parte del jardín está dedicada a las plantas popularmente asociados con la magia y la alquimia . </a:t>
            </a:r>
          </a:p>
          <a:p>
            <a:pPr eaLnBrk="1" hangingPunct="1"/>
            <a:endParaRPr lang="es-ES" dirty="0"/>
          </a:p>
        </p:txBody>
      </p:sp>
    </p:spTree>
    <p:extLst>
      <p:ext uri="{BB962C8B-B14F-4D97-AF65-F5344CB8AC3E}">
        <p14:creationId xmlns:p14="http://schemas.microsoft.com/office/powerpoint/2010/main" val="83908894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Jardin de l´Alquimist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028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de-l-alchimiste-visoter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490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de-l-alchimie-1-jardin-magazine-7035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586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Jardins remarcables\Jardin de l´Alchimi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72195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Jardins remarcables\Jardin de l´Alchimist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19827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 alchimis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950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 alchimist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941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alchimist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595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de l´AlquimisteEygalieres-Jardin-de-l-alchimiste_gallery-it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835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dirty="0"/>
              <a:t>Jardin des Martels.-Toulouse</a:t>
            </a:r>
          </a:p>
        </p:txBody>
      </p:sp>
      <p:sp>
        <p:nvSpPr>
          <p:cNvPr id="33795" name="2 Marcador de contenido"/>
          <p:cNvSpPr>
            <a:spLocks noGrp="1"/>
          </p:cNvSpPr>
          <p:nvPr>
            <p:ph sz="quarter" idx="1"/>
          </p:nvPr>
        </p:nvSpPr>
        <p:spPr>
          <a:xfrm>
            <a:off x="914400" y="1447800"/>
            <a:ext cx="7185992" cy="4933950"/>
          </a:xfrm>
        </p:spPr>
        <p:txBody>
          <a:bodyPr/>
          <a:lstStyle/>
          <a:p>
            <a:pPr eaLnBrk="1" hangingPunct="1"/>
            <a:r>
              <a:rPr lang="es-ES" dirty="0"/>
              <a:t>Los Jardines de los Martels (en francés : Jardins des Martels) es un parque y jardín botánico privado comercial de 3.5 hectáreas de extensión en Giroussens, Francia.</a:t>
            </a:r>
          </a:p>
          <a:p>
            <a:pPr eaLnBrk="1" hangingPunct="1"/>
            <a:r>
              <a:rPr lang="es-ES" dirty="0"/>
              <a:t>El jardín se ubica sobre un terreno bien ajardinado de charcas y de numerosas colinas, y ofrece más de 2500 variedades de plantas procedentes de los cinco continentes, así como un invernadero de plantas acuáticas y una pequeña granja con unos 150 animales tales como ovejas, cabras, potros, patos, y así sucesivamente.</a:t>
            </a:r>
          </a:p>
        </p:txBody>
      </p:sp>
    </p:spTree>
    <p:extLst>
      <p:ext uri="{BB962C8B-B14F-4D97-AF65-F5344CB8AC3E}">
        <p14:creationId xmlns:p14="http://schemas.microsoft.com/office/powerpoint/2010/main" val="104126930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476250"/>
            <a:ext cx="7185992" cy="5976938"/>
          </a:xfrm>
        </p:spPr>
        <p:txBody>
          <a:bodyPr>
            <a:normAutofit/>
          </a:bodyPr>
          <a:lstStyle/>
          <a:p>
            <a:r>
              <a:rPr lang="es-ES" dirty="0"/>
              <a:t>El jardín consta de 4 superficies distintas: </a:t>
            </a:r>
          </a:p>
          <a:p>
            <a:r>
              <a:rPr lang="es-ES" dirty="0"/>
              <a:t>La primera parte se adorna de un largo canal de 300 m de longitud que curva entre los macizos multicolores y las avenidas sembradas césped. </a:t>
            </a:r>
          </a:p>
          <a:p>
            <a:r>
              <a:rPr lang="es-ES" dirty="0"/>
              <a:t>La segunda es un invernadero tropical acuático proporcionado de bejucos (bignonas, jazmines, pasionarias, ipomeas), bananos, daturas y helechos. En el verano las cuencas son invadidas por los nenúfares azules, rosados, rojos y blancos.</a:t>
            </a:r>
          </a:p>
          <a:p>
            <a:r>
              <a:rPr lang="es-ES" dirty="0"/>
              <a:t>La tercera parte es el jardín arco en cielo (parterre con densas floraciones de plantas herbáceas donde predominan los colores intensos azul, rosado, amarillo, rojo, y rosa). </a:t>
            </a:r>
          </a:p>
        </p:txBody>
      </p:sp>
    </p:spTree>
    <p:extLst>
      <p:ext uri="{BB962C8B-B14F-4D97-AF65-F5344CB8AC3E}">
        <p14:creationId xmlns:p14="http://schemas.microsoft.com/office/powerpoint/2010/main" val="3765848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549275"/>
            <a:ext cx="7772400" cy="5470525"/>
          </a:xfrm>
        </p:spPr>
        <p:txBody>
          <a:bodyPr/>
          <a:lstStyle/>
          <a:p>
            <a:r>
              <a:rPr lang="es-ES" dirty="0"/>
              <a:t>Por fin, la última parte, el jardín en terraza de ahí brota un torrente de agua desde una jarra española, que abastece 5 cuencas cultivadas de lotos. </a:t>
            </a:r>
          </a:p>
          <a:p>
            <a:r>
              <a:rPr lang="es-ES" dirty="0"/>
              <a:t>Desde el mirador se goza de una magnífica vista sobre la campiña circundante.</a:t>
            </a:r>
          </a:p>
          <a:p>
            <a:endParaRPr lang="es-ES" dirty="0"/>
          </a:p>
        </p:txBody>
      </p:sp>
    </p:spTree>
    <p:extLst>
      <p:ext uri="{BB962C8B-B14F-4D97-AF65-F5344CB8AC3E}">
        <p14:creationId xmlns:p14="http://schemas.microsoft.com/office/powerpoint/2010/main" val="1397209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Jardins remarcables\Jardin de l´Evech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12972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n des Martels.-et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574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 de Martels.-printemp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934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 des Marte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443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 des Martels.-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653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 des Martel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16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 des Martels.-autom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727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 des Martels.-autom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262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 des Martels.-autom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337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 des Martels.-aysages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931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des Martels.-batiment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012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 des Martel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721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 des Martels.-e-escal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836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 des Martels.-et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529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rdin des Martels.-ete4.-Toul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715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Jardin des Martels.-hive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127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 des Martels.-lot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2 CuadroTexto"/>
          <p:cNvSpPr txBox="1">
            <a:spLocks noChangeArrowheads="1"/>
          </p:cNvSpPr>
          <p:nvPr/>
        </p:nvSpPr>
        <p:spPr bwMode="auto">
          <a:xfrm>
            <a:off x="0" y="6524625"/>
            <a:ext cx="32766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Jardin des Martels.-Toulouse</a:t>
            </a:r>
          </a:p>
        </p:txBody>
      </p:sp>
    </p:spTree>
    <p:extLst>
      <p:ext uri="{BB962C8B-B14F-4D97-AF65-F5344CB8AC3E}">
        <p14:creationId xmlns:p14="http://schemas.microsoft.com/office/powerpoint/2010/main" val="1855741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rdin des Martels.-pais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738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rdin des Martels.-paysages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234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 des Martels.-paysages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6157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des Martels.-paysages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115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des Martels.-Printemp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4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rdins des Martels.-aysages0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345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ardin des Martels.-petit-pont-ma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2 CuadroTexto"/>
          <p:cNvSpPr txBox="1">
            <a:spLocks noChangeArrowheads="1"/>
          </p:cNvSpPr>
          <p:nvPr/>
        </p:nvSpPr>
        <p:spPr bwMode="auto">
          <a:xfrm>
            <a:off x="5148263" y="6453188"/>
            <a:ext cx="38163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Jardin des Martels.-Toulouse</a:t>
            </a:r>
          </a:p>
        </p:txBody>
      </p:sp>
    </p:spTree>
    <p:extLst>
      <p:ext uri="{BB962C8B-B14F-4D97-AF65-F5344CB8AC3E}">
        <p14:creationId xmlns:p14="http://schemas.microsoft.com/office/powerpoint/2010/main" val="873914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lstStyle/>
          <a:p>
            <a:pPr eaLnBrk="1" hangingPunct="1"/>
            <a:r>
              <a:rPr lang="es-ES" dirty="0"/>
              <a:t>Jardin des Colombieres</a:t>
            </a:r>
          </a:p>
        </p:txBody>
      </p:sp>
      <p:sp>
        <p:nvSpPr>
          <p:cNvPr id="61443" name="2 Marcador de contenido"/>
          <p:cNvSpPr>
            <a:spLocks noGrp="1"/>
          </p:cNvSpPr>
          <p:nvPr>
            <p:ph sz="quarter" idx="1"/>
          </p:nvPr>
        </p:nvSpPr>
        <p:spPr/>
        <p:txBody>
          <a:bodyPr/>
          <a:lstStyle/>
          <a:p>
            <a:pPr eaLnBrk="1" hangingPunct="1"/>
            <a:r>
              <a:rPr lang="es-ES" dirty="0"/>
              <a:t>Situado por sobre la bahía de Menton, al este de la ciudad vieja, los jardines de la mansión fueron diseñados por Ferdinand Bac entre 1919 y 1927. </a:t>
            </a:r>
          </a:p>
          <a:p>
            <a:pPr eaLnBrk="1" hangingPunct="1"/>
            <a:r>
              <a:rPr lang="es-ES" dirty="0"/>
              <a:t>El jardín está compuesto principalmente de especies mediterráneas, folies, esculturas y cerámicas que resaltan la vista panorámica del mar.</a:t>
            </a:r>
          </a:p>
        </p:txBody>
      </p:sp>
    </p:spTree>
    <p:extLst>
      <p:ext uri="{BB962C8B-B14F-4D97-AF65-F5344CB8AC3E}">
        <p14:creationId xmlns:p14="http://schemas.microsoft.com/office/powerpoint/2010/main" val="197960021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Jardins remarcables\Jardin des Colombie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62584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Jardins remarcables\Jardin des Colombier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27169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Jardins remarcables\Jardin des Colombier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3598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Jardin Exotique Val Rhameh</a:t>
            </a:r>
          </a:p>
        </p:txBody>
      </p:sp>
      <p:sp>
        <p:nvSpPr>
          <p:cNvPr id="65539" name="2 Marcador de contenido"/>
          <p:cNvSpPr>
            <a:spLocks noGrp="1"/>
          </p:cNvSpPr>
          <p:nvPr>
            <p:ph sz="quarter" idx="1"/>
          </p:nvPr>
        </p:nvSpPr>
        <p:spPr>
          <a:xfrm>
            <a:off x="914400" y="1447800"/>
            <a:ext cx="7041976" cy="5294313"/>
          </a:xfrm>
        </p:spPr>
        <p:txBody>
          <a:bodyPr>
            <a:normAutofit lnSpcReduction="10000"/>
          </a:bodyPr>
          <a:lstStyle/>
          <a:p>
            <a:pPr eaLnBrk="1" hangingPunct="1"/>
            <a:r>
              <a:rPr lang="es-ES" dirty="0"/>
              <a:t>El </a:t>
            </a:r>
            <a:r>
              <a:rPr lang="es-ES" b="1" dirty="0"/>
              <a:t>Jardín Botánico de Val Rahmeh</a:t>
            </a:r>
            <a:r>
              <a:rPr lang="es-ES" dirty="0"/>
              <a:t> es un jardín botánico de unos 11,000 m² de extensión que forma parte del Muséum national d'histoire naturelle (MNHN), en Menton, Francia.</a:t>
            </a:r>
          </a:p>
          <a:p>
            <a:pPr eaLnBrk="1" hangingPunct="1"/>
            <a:r>
              <a:rPr lang="es-ES" dirty="0"/>
              <a:t>Este jardín forma parte de una propiedad construida por la familia Monleon de Menton en el Siglo XIX.</a:t>
            </a:r>
          </a:p>
          <a:p>
            <a:pPr eaLnBrk="1" hangingPunct="1"/>
            <a:r>
              <a:rPr lang="es-ES" dirty="0"/>
              <a:t>En 1905, es readquirida por Lord Percy Radcliffe, antiguo gobernador de Malta, cuya esposa se llamaba </a:t>
            </a:r>
            <a:r>
              <a:rPr lang="es-ES" i="1" dirty="0"/>
              <a:t>Rahmeh</a:t>
            </a:r>
            <a:r>
              <a:rPr lang="es-ES" dirty="0"/>
              <a:t>, de ahí el nombre de la villa. La nueva pareja se afanan en aumentar el edificio pero sobre todo el jardín, adquiriendo tierras vecinas.</a:t>
            </a:r>
          </a:p>
          <a:p>
            <a:pPr eaLnBrk="1" hangingPunct="1"/>
            <a:endParaRPr lang="es-ES" dirty="0"/>
          </a:p>
        </p:txBody>
      </p:sp>
    </p:spTree>
    <p:extLst>
      <p:ext uri="{BB962C8B-B14F-4D97-AF65-F5344CB8AC3E}">
        <p14:creationId xmlns:p14="http://schemas.microsoft.com/office/powerpoint/2010/main" val="264935005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404813"/>
            <a:ext cx="7041976" cy="6337300"/>
          </a:xfrm>
        </p:spPr>
        <p:txBody>
          <a:bodyPr/>
          <a:lstStyle/>
          <a:p>
            <a:pPr eaLnBrk="1" hangingPunct="1"/>
            <a:r>
              <a:rPr lang="es-ES" dirty="0"/>
              <a:t>Se preservan algunos de los olivares cultivados sobre las tierras adquiridas, y hacen sobre todo cultivar distintas plantas mediterráneas.</a:t>
            </a:r>
          </a:p>
          <a:p>
            <a:pPr eaLnBrk="1" hangingPunct="1"/>
            <a:r>
              <a:rPr lang="es-ES" dirty="0"/>
              <a:t>En 1957, la propiedad es comprada a su vez por el botánico </a:t>
            </a:r>
            <a:r>
              <a:rPr lang="es-ES" i="1" dirty="0"/>
              <a:t>Maybud Campbell</a:t>
            </a:r>
            <a:r>
              <a:rPr lang="es-ES" dirty="0"/>
              <a:t>, que aumenta y mejora aún; especialmente está interesada por especies del género Datura.</a:t>
            </a:r>
          </a:p>
          <a:p>
            <a:pPr eaLnBrk="1" hangingPunct="1"/>
            <a:r>
              <a:rPr lang="es-ES" dirty="0"/>
              <a:t>El 3 de marzo del 1966, vende la finca al Estado que lo destina al </a:t>
            </a:r>
            <a:r>
              <a:rPr lang="es-ES" i="1" dirty="0"/>
              <a:t>Ministère de l'Éducation Nationale</a:t>
            </a:r>
            <a:r>
              <a:rPr lang="es-ES" dirty="0"/>
              <a:t> luego para el Muséum national d'histoire naturelle.</a:t>
            </a:r>
          </a:p>
          <a:p>
            <a:pPr eaLnBrk="1" hangingPunct="1"/>
            <a:r>
              <a:rPr lang="es-ES" dirty="0"/>
              <a:t>En 1967, el jardín fue abierto al público. Desde la reorganización del MNHN en 2001, está vinculado al Departamento de los jardines botánicos y zoológicos del Museo</a:t>
            </a:r>
          </a:p>
        </p:txBody>
      </p:sp>
    </p:spTree>
    <p:extLst>
      <p:ext uri="{BB962C8B-B14F-4D97-AF65-F5344CB8AC3E}">
        <p14:creationId xmlns:p14="http://schemas.microsoft.com/office/powerpoint/2010/main" val="24118911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549275"/>
            <a:ext cx="7185992" cy="5975350"/>
          </a:xfrm>
        </p:spPr>
        <p:txBody>
          <a:bodyPr/>
          <a:lstStyle/>
          <a:p>
            <a:pPr eaLnBrk="1" hangingPunct="1"/>
            <a:r>
              <a:rPr lang="es-ES" dirty="0"/>
              <a:t>El jardín posee a la vez plantas mediterráneas y plantas más exóticas, en particular, originarias de la isla de Pascua.</a:t>
            </a:r>
          </a:p>
          <a:p>
            <a:pPr eaLnBrk="1" hangingPunct="1"/>
            <a:r>
              <a:rPr lang="es-ES" dirty="0"/>
              <a:t>A los olivares y daturas presentes antes de la transferencia al MNHN se añadieron otras plantas pertenecientes a los géneros Lotus y chorisia.</a:t>
            </a:r>
          </a:p>
          <a:p>
            <a:pPr eaLnBrk="1" hangingPunct="1"/>
            <a:r>
              <a:rPr lang="es-ES" dirty="0"/>
              <a:t>Incluye especímenes de varias plantas extintas en su medio natural, en particular el </a:t>
            </a:r>
            <a:r>
              <a:rPr lang="es-ES" i="1" dirty="0"/>
              <a:t>Sophora toromiro.</a:t>
            </a:r>
          </a:p>
          <a:p>
            <a:pPr eaLnBrk="1" hangingPunct="1"/>
            <a:r>
              <a:rPr lang="es-ES" dirty="0"/>
              <a:t>Por su proximidad al borde del mar, el jardín botánico del Valle Rahmeh es también un destino turístico. Abierto todos los días excepto el martes, acoge unos 15000 visitantes al año.</a:t>
            </a:r>
          </a:p>
          <a:p>
            <a:pPr eaLnBrk="1" hangingPunct="1"/>
            <a:endParaRPr lang="es-ES" dirty="0"/>
          </a:p>
          <a:p>
            <a:pPr eaLnBrk="1" hangingPunct="1"/>
            <a:endParaRPr lang="es-ES" dirty="0"/>
          </a:p>
        </p:txBody>
      </p:sp>
    </p:spTree>
    <p:extLst>
      <p:ext uri="{BB962C8B-B14F-4D97-AF65-F5344CB8AC3E}">
        <p14:creationId xmlns:p14="http://schemas.microsoft.com/office/powerpoint/2010/main" val="2230468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Jardins remarcables\Jardin Exotique de Val Rhame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54889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Jardins remarcables\Jardin Exotique de Val Rhameh.-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3" descr="C:\Documents and Settings\JOSE ELIAS\Escritorio\Jardins remarcables\Jardin Exotique de Val Rhameh.-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9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3899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Jardins remarcables\Jardin Exotique de Val Rhameh.-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15604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Jardins remarcables\Jardin Exotique de Val Rhameh.-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68985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JOSE ELIAS\Escritorio\Jardins remarcables\Jardin Exotique de Val Rhameh.-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52191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Jardins remarcables\Jardin Exotique de Val Rhameh.-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0"/>
            <a:ext cx="449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descr="C:\Documents and Settings\JOSE ELIAS\Escritorio\Jardins remarcables\Jardin Exotique de Val Rhameh.-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46037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Jardins remarcables\Jardin Exotique de Val Rhameh.-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88021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Jardins remarcables\Jardin Exotique de Val Rhameh.-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26529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Jardins remarcables\Jardin Exotique de Val Rhameh.-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5300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Jardins remarcables\Jardin Exotique de Val Rhameh.-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5281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Giant_fer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309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enton_-_Val_Rahmeh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9551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al rahme.-Raphidophora decursi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2443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dirty="0"/>
              <a:t>Jardin Massey</a:t>
            </a:r>
          </a:p>
        </p:txBody>
      </p:sp>
      <p:sp>
        <p:nvSpPr>
          <p:cNvPr id="81923" name="2 Marcador de contenido"/>
          <p:cNvSpPr>
            <a:spLocks noGrp="1"/>
          </p:cNvSpPr>
          <p:nvPr>
            <p:ph sz="quarter" idx="1"/>
          </p:nvPr>
        </p:nvSpPr>
        <p:spPr>
          <a:xfrm>
            <a:off x="457200" y="2060848"/>
            <a:ext cx="7467600" cy="4413104"/>
          </a:xfrm>
        </p:spPr>
        <p:txBody>
          <a:bodyPr>
            <a:normAutofit/>
          </a:bodyPr>
          <a:lstStyle/>
          <a:p>
            <a:pPr eaLnBrk="1" hangingPunct="1"/>
            <a:r>
              <a:rPr lang="es-ES" b="1" dirty="0"/>
              <a:t>Jardin Massey</a:t>
            </a:r>
            <a:r>
              <a:rPr lang="es-ES" dirty="0"/>
              <a:t> es un jardín público en Tarbes , Francia, construido en el siglo XIX por Placide Massey (1777-1853), horticultor del rey francés Luis Felipe I y el jefe anterior de los jardines del Palacio de Versalles ". </a:t>
            </a:r>
          </a:p>
          <a:p>
            <a:pPr eaLnBrk="1" hangingPunct="1"/>
            <a:r>
              <a:rPr lang="es-ES" dirty="0"/>
              <a:t>El </a:t>
            </a:r>
            <a:r>
              <a:rPr lang="es-ES" i="1" dirty="0"/>
              <a:t>Jardin Massey</a:t>
            </a:r>
            <a:r>
              <a:rPr lang="es-ES" dirty="0"/>
              <a:t> ha sido puesto en la lista de los </a:t>
            </a:r>
            <a:r>
              <a:rPr lang="es-ES" b="1" dirty="0"/>
              <a:t>Jardines notables de Francia</a:t>
            </a:r>
            <a:r>
              <a:rPr lang="es-ES" dirty="0"/>
              <a:t> por el gobierno francés en 2004. </a:t>
            </a:r>
          </a:p>
          <a:p>
            <a:pPr eaLnBrk="1" hangingPunct="1"/>
            <a:r>
              <a:rPr lang="es-ES" dirty="0"/>
              <a:t> </a:t>
            </a:r>
          </a:p>
        </p:txBody>
      </p:sp>
    </p:spTree>
    <p:extLst>
      <p:ext uri="{BB962C8B-B14F-4D97-AF65-F5344CB8AC3E}">
        <p14:creationId xmlns:p14="http://schemas.microsoft.com/office/powerpoint/2010/main" val="187777257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549275"/>
            <a:ext cx="7113984" cy="5470525"/>
          </a:xfrm>
        </p:spPr>
        <p:txBody>
          <a:bodyPr/>
          <a:lstStyle/>
          <a:p>
            <a:pPr eaLnBrk="1" hangingPunct="1"/>
            <a:r>
              <a:rPr lang="es-ES" dirty="0"/>
              <a:t>El jardín cuenta con varios edificios de interés, tales como: </a:t>
            </a:r>
          </a:p>
          <a:p>
            <a:pPr eaLnBrk="1" hangingPunct="1"/>
            <a:r>
              <a:rPr lang="es-ES" dirty="0"/>
              <a:t> el Museo de Massey (internacional ), </a:t>
            </a:r>
          </a:p>
          <a:p>
            <a:pPr eaLnBrk="1" hangingPunct="1"/>
            <a:r>
              <a:rPr lang="es-ES" dirty="0"/>
              <a:t> el invernadero de naranjos, </a:t>
            </a:r>
          </a:p>
          <a:p>
            <a:pPr eaLnBrk="1" hangingPunct="1"/>
            <a:r>
              <a:rPr lang="es-ES" dirty="0"/>
              <a:t> el claustro (comprado en la abadía de Saint-Sever-de-Rustan ), </a:t>
            </a:r>
          </a:p>
          <a:p>
            <a:pPr eaLnBrk="1" hangingPunct="1"/>
            <a:r>
              <a:rPr lang="es-ES" dirty="0"/>
              <a:t>la Escuela de arte y cerámica . </a:t>
            </a:r>
          </a:p>
          <a:p>
            <a:pPr eaLnBrk="1" hangingPunct="1"/>
            <a:r>
              <a:rPr lang="es-ES" dirty="0"/>
              <a:t> El jardín cuenta también con árboles poco comunes o interesantes, flores y animales. </a:t>
            </a:r>
          </a:p>
          <a:p>
            <a:pPr marL="0" indent="0" eaLnBrk="1" hangingPunct="1">
              <a:buNone/>
            </a:pPr>
            <a:r>
              <a:rPr lang="es-ES" dirty="0"/>
              <a:t> </a:t>
            </a:r>
          </a:p>
        </p:txBody>
      </p:sp>
    </p:spTree>
    <p:extLst>
      <p:ext uri="{BB962C8B-B14F-4D97-AF65-F5344CB8AC3E}">
        <p14:creationId xmlns:p14="http://schemas.microsoft.com/office/powerpoint/2010/main" val="36759117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C:\Documents and Settings\JOSE ELIAS\Escritorio\Jardins remarcables\Jardin_massey_tarbes_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49265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Jardins remarcables\Jardin Massey_Cloit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0909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800px-Jardin_Massey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6756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Jardin Massey.-Tarbes.-.a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99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Jardin Massey.-Tarbes.-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2036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Jardin Massey.-Tarbes.-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1938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Jardin Massey.-Tarbes.-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4992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 Massey.-Tarb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7099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 Massey Tarbes_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8900"/>
            <a:ext cx="9144000"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7917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_Massey.-Jules Laforg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8284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_Massey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3591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_Massey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7092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_Massey_Cloitre_StSe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0008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ardin_massey_tarbes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6497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 Massey.-Serre_du_jardin_Massey_Tarb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7911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 Massey.-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2730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_massey_tarbes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7149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mass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9836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Massey-Tarbes_09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1084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dirty="0"/>
              <a:t>Jardin Royal de Toulouse</a:t>
            </a:r>
          </a:p>
        </p:txBody>
      </p:sp>
      <p:sp>
        <p:nvSpPr>
          <p:cNvPr id="103427" name="2 Marcador de contenido"/>
          <p:cNvSpPr>
            <a:spLocks noGrp="1"/>
          </p:cNvSpPr>
          <p:nvPr>
            <p:ph sz="quarter" idx="1"/>
          </p:nvPr>
        </p:nvSpPr>
        <p:spPr/>
        <p:txBody>
          <a:bodyPr/>
          <a:lstStyle/>
          <a:p>
            <a:pPr eaLnBrk="1" hangingPunct="1"/>
            <a:r>
              <a:rPr lang="fr-FR" dirty="0"/>
              <a:t>El </a:t>
            </a:r>
            <a:r>
              <a:rPr lang="fr-FR" b="1" dirty="0"/>
              <a:t>Jardín Real</a:t>
            </a:r>
            <a:r>
              <a:rPr lang="fr-FR" dirty="0"/>
              <a:t> de Toulouse es un jardín público en el estilo francés . </a:t>
            </a:r>
          </a:p>
          <a:p>
            <a:pPr eaLnBrk="1" hangingPunct="1"/>
            <a:r>
              <a:rPr lang="fr-FR" dirty="0"/>
              <a:t>Se encuentra en Busca-Montplaisir , un área al sureste del centro de la ciudad . </a:t>
            </a:r>
          </a:p>
          <a:p>
            <a:pPr eaLnBrk="1" hangingPunct="1"/>
            <a:r>
              <a:rPr lang="fr-FR" dirty="0"/>
              <a:t>Creado por Luis de Mondran en 1754 , fue el primer jardín público de Toulouse. </a:t>
            </a:r>
          </a:p>
          <a:p>
            <a:pPr eaLnBrk="1" hangingPunct="1"/>
            <a:r>
              <a:rPr lang="fr-FR" dirty="0"/>
              <a:t>A medida que el Gran Rond , se convirtió en un jardín Inglés entre 1861 y 1863 . </a:t>
            </a:r>
          </a:p>
          <a:p>
            <a:pPr eaLnBrk="1" hangingPunct="1"/>
            <a:r>
              <a:rPr lang="fr-FR" dirty="0"/>
              <a:t>Cubre un área de 1,7 hectáreas y es uno de los excepcionales jardines de Francia . </a:t>
            </a:r>
          </a:p>
        </p:txBody>
      </p:sp>
    </p:spTree>
    <p:extLst>
      <p:ext uri="{BB962C8B-B14F-4D97-AF65-F5344CB8AC3E}">
        <p14:creationId xmlns:p14="http://schemas.microsoft.com/office/powerpoint/2010/main" val="68922941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549275"/>
            <a:ext cx="7185992" cy="6048375"/>
          </a:xfrm>
        </p:spPr>
        <p:txBody>
          <a:bodyPr/>
          <a:lstStyle/>
          <a:p>
            <a:pPr eaLnBrk="1" hangingPunct="1"/>
            <a:r>
              <a:rPr lang="fr-FR" dirty="0"/>
              <a:t>Su nombre ha cambiado con los tiempos.</a:t>
            </a:r>
          </a:p>
          <a:p>
            <a:pPr eaLnBrk="1" hangingPunct="1"/>
            <a:r>
              <a:rPr lang="fr-FR" dirty="0"/>
              <a:t>Originalmente llamado parque de Toulouse, llegó a ser conocido como el </a:t>
            </a:r>
            <a:r>
              <a:rPr lang="fr-FR" i="1" dirty="0"/>
              <a:t>Jardín Real,</a:t>
            </a:r>
            <a:r>
              <a:rPr lang="fr-FR" dirty="0"/>
              <a:t> con la creación del jardín de la Ronda de Gran . </a:t>
            </a:r>
          </a:p>
          <a:p>
            <a:pPr eaLnBrk="1" hangingPunct="1"/>
            <a:r>
              <a:rPr lang="fr-FR" dirty="0"/>
              <a:t> Por supuesto, en la Revolución , el jardín cambió su nombre.</a:t>
            </a:r>
          </a:p>
          <a:p>
            <a:pPr eaLnBrk="1" hangingPunct="1"/>
            <a:r>
              <a:rPr lang="fr-FR" dirty="0"/>
              <a:t>Durante el siglo </a:t>
            </a:r>
            <a:r>
              <a:rPr lang="fr-FR" baseline="30000" dirty="0"/>
              <a:t>XIX</a:t>
            </a:r>
            <a:r>
              <a:rPr lang="fr-FR" dirty="0"/>
              <a:t> , bajo la orientación de política Toulouse líderes, vacilaba entre parque </a:t>
            </a:r>
            <a:r>
              <a:rPr lang="fr-FR" i="1" dirty="0"/>
              <a:t>público</a:t>
            </a:r>
            <a:r>
              <a:rPr lang="fr-FR" dirty="0"/>
              <a:t> y </a:t>
            </a:r>
            <a:r>
              <a:rPr lang="fr-FR" i="1" dirty="0"/>
              <a:t>real.</a:t>
            </a:r>
          </a:p>
          <a:p>
            <a:pPr eaLnBrk="1" hangingPunct="1"/>
            <a:r>
              <a:rPr lang="fr-FR" dirty="0"/>
              <a:t> Fue en 1886 que finalmente tomó el nombre de </a:t>
            </a:r>
            <a:r>
              <a:rPr lang="fr-FR" i="1" dirty="0"/>
              <a:t>Jardines del Real</a:t>
            </a:r>
            <a:r>
              <a:rPr lang="fr-FR" dirty="0"/>
              <a:t> en la ciudad de Toulouse. </a:t>
            </a:r>
          </a:p>
        </p:txBody>
      </p:sp>
    </p:spTree>
    <p:extLst>
      <p:ext uri="{BB962C8B-B14F-4D97-AF65-F5344CB8AC3E}">
        <p14:creationId xmlns:p14="http://schemas.microsoft.com/office/powerpoint/2010/main" val="858652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549275"/>
            <a:ext cx="7185992" cy="5470525"/>
          </a:xfrm>
        </p:spPr>
        <p:txBody>
          <a:bodyPr/>
          <a:lstStyle/>
          <a:p>
            <a:pPr eaLnBrk="1" hangingPunct="1"/>
            <a:r>
              <a:rPr lang="es-ES" dirty="0"/>
              <a:t>Está conectado con el jardín de la Gran Rond por un puente que pasa sobre el bulevar y está decorado con numerosas estatuas. </a:t>
            </a:r>
            <a:endParaRPr lang="fr-FR" dirty="0"/>
          </a:p>
          <a:p>
            <a:pPr eaLnBrk="1" hangingPunct="1"/>
            <a:r>
              <a:rPr lang="fr-FR" dirty="0"/>
              <a:t>Se incluyen las especies de árboles tales como el ginkgo biloba , el almez , el cedro del Líbano , un tulipán , un naranjo americano y la magnolia .</a:t>
            </a:r>
            <a:endParaRPr lang="es-ES" dirty="0"/>
          </a:p>
        </p:txBody>
      </p:sp>
    </p:spTree>
    <p:extLst>
      <p:ext uri="{BB962C8B-B14F-4D97-AF65-F5344CB8AC3E}">
        <p14:creationId xmlns:p14="http://schemas.microsoft.com/office/powerpoint/2010/main" val="33012486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Jardins remarcables\Jardin Royal Toul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43499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Jardins remarcables\Jardin Royal.-Toul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07435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Jardins remarcables\Jardin Royal.-Toulous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99892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Jardins remarcables\Jardin Royal.-Toulous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41503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Toulouse_jardin_royal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422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chier:Toulouse jardin royale 0519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3292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Fichier:Jardin-royal vu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855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Título"/>
          <p:cNvSpPr>
            <a:spLocks noGrp="1"/>
          </p:cNvSpPr>
          <p:nvPr>
            <p:ph type="title"/>
          </p:nvPr>
        </p:nvSpPr>
        <p:spPr/>
        <p:txBody>
          <a:bodyPr/>
          <a:lstStyle/>
          <a:p>
            <a:pPr eaLnBrk="1" hangingPunct="1"/>
            <a:r>
              <a:rPr lang="es-ES" dirty="0"/>
              <a:t>Jardins de Catherine de Medicis</a:t>
            </a:r>
          </a:p>
        </p:txBody>
      </p:sp>
      <p:sp>
        <p:nvSpPr>
          <p:cNvPr id="113667" name="2 Marcador de contenido"/>
          <p:cNvSpPr>
            <a:spLocks noGrp="1"/>
          </p:cNvSpPr>
          <p:nvPr>
            <p:ph sz="quarter" idx="1"/>
          </p:nvPr>
        </p:nvSpPr>
        <p:spPr/>
        <p:txBody>
          <a:bodyPr/>
          <a:lstStyle/>
          <a:p>
            <a:pPr eaLnBrk="1" hangingPunct="1"/>
            <a:r>
              <a:rPr lang="es-ES" dirty="0"/>
              <a:t>El jardín de Catalina de Médicis está bordeado al este por un lateral que delimita los fosos, alimentados por agua del Cher.</a:t>
            </a:r>
          </a:p>
          <a:p>
            <a:pPr eaLnBrk="1" hangingPunct="1"/>
            <a:r>
              <a:rPr lang="es-ES" dirty="0"/>
              <a:t>Una plantación de yedras que trepan por un enrejado de madera delimita el jardín por el norte.</a:t>
            </a:r>
          </a:p>
          <a:p>
            <a:pPr eaLnBrk="1" hangingPunct="1"/>
            <a:r>
              <a:rPr lang="es-ES" dirty="0"/>
              <a:t>Por todo el lateral se hallan 40 rosales llamados Clair Matin.La decoración se basa en cinco paneles de césped reagrupados alrededor de un estanque de forma circular de 15 metros de diámetro. </a:t>
            </a:r>
          </a:p>
        </p:txBody>
      </p:sp>
    </p:spTree>
    <p:extLst>
      <p:ext uri="{BB962C8B-B14F-4D97-AF65-F5344CB8AC3E}">
        <p14:creationId xmlns:p14="http://schemas.microsoft.com/office/powerpoint/2010/main" val="3602685317"/>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404813"/>
            <a:ext cx="7113984" cy="5614987"/>
          </a:xfrm>
        </p:spPr>
        <p:txBody>
          <a:bodyPr/>
          <a:lstStyle/>
          <a:p>
            <a:pPr eaLnBrk="1" hangingPunct="1"/>
            <a:r>
              <a:rPr lang="es-ES" dirty="0"/>
              <a:t>El césped está adornado con bandas de lavanda de una composición total de 1.500 pies.</a:t>
            </a:r>
          </a:p>
          <a:p>
            <a:pPr eaLnBrk="1" hangingPunct="1"/>
            <a:r>
              <a:rPr lang="es-ES" dirty="0"/>
              <a:t>200 rosales The Fairy se han plantado en los arriates que bordean los paneles de césped.</a:t>
            </a:r>
          </a:p>
          <a:p>
            <a:pPr eaLnBrk="1" hangingPunct="1"/>
            <a:r>
              <a:rPr lang="es-ES" dirty="0"/>
              <a:t>40 bolas de boj se han plantado en cerca de los paneles de césped.</a:t>
            </a:r>
          </a:p>
          <a:p>
            <a:pPr eaLnBrk="1" hangingPunct="1"/>
            <a:r>
              <a:rPr lang="es-ES" dirty="0"/>
              <a:t>Los arriates se plantan dos veces al año, con 8.000 a 10.000 plantas cada vez:</a:t>
            </a:r>
          </a:p>
          <a:p>
            <a:pPr eaLnBrk="1" hangingPunct="1"/>
            <a:r>
              <a:rPr lang="es-ES" dirty="0"/>
              <a:t>1. La plantación de primavera: pensamientos azules, rosas, amarillos o blancos y margaritas rosas y blancas o bulbos: tulipanes.</a:t>
            </a:r>
          </a:p>
          <a:p>
            <a:pPr eaLnBrk="1" hangingPunct="1"/>
            <a:r>
              <a:rPr lang="es-ES" dirty="0"/>
              <a:t>2. La plantación estival: petunias, balsaminas, verbenas, begonias, dalias o reinas doradas</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26873829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renaissance.mrugala.net/Chateaux/France,_Indre-et-Loire,_Chenonceau,_Chateau/Chenonceau%20et%20la%20tour%20des%20marques,%20jardin%20de%20Catherine%20de%20Medicis%20(gauche),%20jardin%20de%20Diane%20de%20Poitiers%20(dro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2963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Jardins remarcables\Jardin_Catherine_chateau-de-chenonc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62164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data.over-blog.com/1/38/81/14/PHOTOS-DIVERSES/ballade/2011_Chateau-chenonceau/2011_aout-chateau-chenonceau-7-catherine-de-medic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3133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ateau de Chenonceau.-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4070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henonceau..-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3033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enonceau-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6518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henonceau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564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enonceau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453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Jardin de Plantes a Nantes</a:t>
            </a:r>
          </a:p>
        </p:txBody>
      </p:sp>
      <p:sp>
        <p:nvSpPr>
          <p:cNvPr id="123907" name="2 Marcador de contenido"/>
          <p:cNvSpPr>
            <a:spLocks noGrp="1"/>
          </p:cNvSpPr>
          <p:nvPr>
            <p:ph sz="quarter" idx="1"/>
          </p:nvPr>
        </p:nvSpPr>
        <p:spPr/>
        <p:txBody>
          <a:bodyPr>
            <a:normAutofit lnSpcReduction="10000"/>
          </a:bodyPr>
          <a:lstStyle/>
          <a:p>
            <a:pPr eaLnBrk="1" hangingPunct="1"/>
            <a:r>
              <a:rPr lang="es-ES" dirty="0"/>
              <a:t>El </a:t>
            </a:r>
            <a:r>
              <a:rPr lang="es-ES" b="1" dirty="0"/>
              <a:t>Jardín de las plantas de Nantes</a:t>
            </a:r>
            <a:r>
              <a:rPr lang="es-ES" dirty="0"/>
              <a:t> en francés : </a:t>
            </a:r>
            <a:r>
              <a:rPr lang="es-ES" b="1" dirty="0"/>
              <a:t>Jardin des plantes de Nantes</a:t>
            </a:r>
            <a:r>
              <a:rPr lang="es-ES" dirty="0"/>
              <a:t> es un jardín botánico público de la ciudad de Nantes, con una superficie de 7,32 hectáreas.</a:t>
            </a:r>
          </a:p>
          <a:p>
            <a:pPr eaLnBrk="1" hangingPunct="1"/>
            <a:r>
              <a:rPr lang="es-ES" dirty="0"/>
              <a:t>Fue en 1687 cuando se creó el primer jardín botánico de la ciudad de Nantes el denominado « le jardín des Apothicaires » (</a:t>
            </a:r>
            <a:r>
              <a:rPr lang="es-ES" i="1" dirty="0"/>
              <a:t>el jardín de los boticarios</a:t>
            </a:r>
            <a:r>
              <a:rPr lang="es-ES" dirty="0"/>
              <a:t>). Los principales boticarios lo crearon para el disfrute, en un terreno situado al oeste de la ciudad. Se situaba a lo largo de la « Place Graslin », estando únicamente dedicado al cultivo de vegetales, así es de destacar que en el siglo XVIII, Nantes no tenia ningún jardín de importancia para pasear.</a:t>
            </a:r>
          </a:p>
        </p:txBody>
      </p:sp>
    </p:spTree>
    <p:extLst>
      <p:ext uri="{BB962C8B-B14F-4D97-AF65-F5344CB8AC3E}">
        <p14:creationId xmlns:p14="http://schemas.microsoft.com/office/powerpoint/2010/main" val="46240081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981075"/>
            <a:ext cx="7113984" cy="5038725"/>
          </a:xfrm>
        </p:spPr>
        <p:txBody>
          <a:bodyPr/>
          <a:lstStyle/>
          <a:p>
            <a:r>
              <a:rPr lang="es-ES" dirty="0"/>
              <a:t>Se situaba a lo largo de la « Place Graslin », estando únicamente dedicado al cultivo de vegetales, así es de destacar que en el siglo XVIII, Nantes no tenia ningún jardín de importancia para pasear.</a:t>
            </a:r>
          </a:p>
          <a:p>
            <a:r>
              <a:rPr lang="es-ES" dirty="0"/>
              <a:t>Sobre un superficie de 73280 m2, dibuja un jardín paisajista con cascadas, zonas de agua, esculturas sobre madera, y La Montagne (la Montaña), el montículo artificial realizado con los escombros que resultan de la excavación del lago.</a:t>
            </a:r>
          </a:p>
          <a:p>
            <a:endParaRPr lang="es-ES" dirty="0"/>
          </a:p>
        </p:txBody>
      </p:sp>
    </p:spTree>
    <p:extLst>
      <p:ext uri="{BB962C8B-B14F-4D97-AF65-F5344CB8AC3E}">
        <p14:creationId xmlns:p14="http://schemas.microsoft.com/office/powerpoint/2010/main" val="30577951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914400" y="476250"/>
            <a:ext cx="7113984" cy="5543550"/>
          </a:xfrm>
        </p:spPr>
        <p:txBody>
          <a:bodyPr/>
          <a:lstStyle/>
          <a:p>
            <a:pPr eaLnBrk="1" hangingPunct="1"/>
            <a:r>
              <a:rPr lang="es-ES" dirty="0"/>
              <a:t>Posee 11.000 especies de árboles y de flores, y 800 m2 de invernaderos tanto de especies ecuatoriales húmedas y como de climas tropicales desérticos. </a:t>
            </a:r>
          </a:p>
          <a:p>
            <a:pPr eaLnBrk="1" hangingPunct="1"/>
            <a:r>
              <a:rPr lang="es-ES" dirty="0"/>
              <a:t>La Magnolia de Hectot, plantada en 1807, es el árbol más viejo del jardín.</a:t>
            </a:r>
          </a:p>
          <a:p>
            <a:pPr eaLnBrk="1" hangingPunct="1"/>
            <a:r>
              <a:rPr lang="es-ES" dirty="0"/>
              <a:t>Los edificios son la orangerie que alberga plantas en recipientes durante el invierno y los invernaderos a cactus, un antiguo invernadero rehabilitado.</a:t>
            </a:r>
          </a:p>
          <a:p>
            <a:pPr eaLnBrk="1" hangingPunct="1"/>
            <a:endParaRPr lang="es-ES" dirty="0"/>
          </a:p>
        </p:txBody>
      </p:sp>
    </p:spTree>
    <p:extLst>
      <p:ext uri="{BB962C8B-B14F-4D97-AF65-F5344CB8AC3E}">
        <p14:creationId xmlns:p14="http://schemas.microsoft.com/office/powerpoint/2010/main" val="25953983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Jardins remarcables\Jardin_des_plantes_Nantes-entr%C3%A9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20941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Jardins remarcables\Jardin_des_plantes_Nantes-montag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491388"/>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Jardins remarcables\Jardin_des_plantes_Nantes-ser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55150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Jardin_Des_Plantes_de_Nan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230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Jardin_des_plantes_nante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7919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Nantes.-Jardin ddes Plante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7220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Nantes.-erable-pal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301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Nantes.-Jardin des Plantes.-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8561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antes.-jardin-des-plantes-1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023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2483</Words>
  <Application>Microsoft Office PowerPoint</Application>
  <PresentationFormat>Presentación en pantalla (4:3)</PresentationFormat>
  <Paragraphs>292</Paragraphs>
  <Slides>127</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127</vt:i4>
      </vt:variant>
    </vt:vector>
  </HeadingPairs>
  <TitlesOfParts>
    <vt:vector size="133" baseType="lpstr">
      <vt:lpstr>Arial</vt:lpstr>
      <vt:lpstr>Calibri</vt:lpstr>
      <vt:lpstr>Century Schoolbook</vt:lpstr>
      <vt:lpstr>Wingdings</vt:lpstr>
      <vt:lpstr>Wingdings 2</vt:lpstr>
      <vt:lpstr>Default Theme</vt:lpstr>
      <vt:lpstr>EUROPA.-LA VUELTA AL MUNDO EN 885 JARDINES.- JARDINES REMARCABLES DE FRANCIA.-G</vt:lpstr>
      <vt:lpstr>Jardin de Callunes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l'Alchimiste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Martels.-Toulouse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Colombieres</vt:lpstr>
      <vt:lpstr>Presentación de PowerPoint</vt:lpstr>
      <vt:lpstr>Presentación de PowerPoint</vt:lpstr>
      <vt:lpstr>Presentación de PowerPoint</vt:lpstr>
      <vt:lpstr>Jardin Exotique Val Rhameh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Massey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Royal de Toulouse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Catherine de Medicis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Plantes a Nantes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10</cp:revision>
  <dcterms:created xsi:type="dcterms:W3CDTF">2013-09-07T10:02:19Z</dcterms:created>
  <dcterms:modified xsi:type="dcterms:W3CDTF">2018-03-13T04:42:42Z</dcterms:modified>
</cp:coreProperties>
</file>