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7"/>
  </p:notes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78" r:id="rId62"/>
    <p:sldId id="318" r:id="rId63"/>
    <p:sldId id="319" r:id="rId64"/>
    <p:sldId id="320" r:id="rId65"/>
    <p:sldId id="379" r:id="rId66"/>
    <p:sldId id="321" r:id="rId67"/>
    <p:sldId id="322" r:id="rId68"/>
    <p:sldId id="323" r:id="rId69"/>
    <p:sldId id="324" r:id="rId70"/>
    <p:sldId id="325" r:id="rId71"/>
    <p:sldId id="326" r:id="rId72"/>
    <p:sldId id="327" r:id="rId73"/>
    <p:sldId id="328" r:id="rId74"/>
    <p:sldId id="329" r:id="rId75"/>
    <p:sldId id="380"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81"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82" r:id="rId117"/>
    <p:sldId id="369" r:id="rId118"/>
    <p:sldId id="370" r:id="rId119"/>
    <p:sldId id="371" r:id="rId120"/>
    <p:sldId id="372" r:id="rId121"/>
    <p:sldId id="373" r:id="rId122"/>
    <p:sldId id="374" r:id="rId123"/>
    <p:sldId id="375" r:id="rId124"/>
    <p:sldId id="376" r:id="rId125"/>
    <p:sldId id="377"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1E31C1-0BD3-442D-8A3F-65CD996CF6E8}"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5AB4CA-269C-4603-B455-9F17C69D840E}" type="slidenum">
              <a:rPr lang="es-ES" smtClean="0"/>
              <a:t>‹Nº›</a:t>
            </a:fld>
            <a:endParaRPr lang="es-ES" dirty="0"/>
          </a:p>
        </p:txBody>
      </p:sp>
    </p:spTree>
    <p:extLst>
      <p:ext uri="{BB962C8B-B14F-4D97-AF65-F5344CB8AC3E}">
        <p14:creationId xmlns:p14="http://schemas.microsoft.com/office/powerpoint/2010/main" val="1796713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Le Neubourg</a:t>
            </a:r>
            <a:endParaRPr lang="es-ES" dirty="0"/>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83B49A7-57A5-4213-A947-7942A007B58A}" type="slidenum">
              <a:rPr lang="es-ES" smtClean="0">
                <a:solidFill>
                  <a:prstClr val="black"/>
                </a:solidFill>
                <a:latin typeface="Calibri" pitchFamily="34" charset="0"/>
              </a:rPr>
              <a:pPr>
                <a:defRPr/>
              </a:pPr>
              <a:t>6</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Le Neubourg</a:t>
            </a:r>
            <a:endParaRPr lang="es-ES" dirty="0"/>
          </a:p>
          <a:p>
            <a:pPr eaLnBrk="1" hangingPunct="1">
              <a:spcBef>
                <a:spcPct val="0"/>
              </a:spcBef>
            </a:pPr>
            <a:endParaRPr lang="es-ES" dirty="0"/>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693FE8A-C71A-4D58-85AE-45D786FD4114}" type="slidenum">
              <a:rPr lang="es-ES" smtClean="0">
                <a:solidFill>
                  <a:prstClr val="black"/>
                </a:solidFill>
                <a:latin typeface="Calibri" pitchFamily="34" charset="0"/>
              </a:rPr>
              <a:pPr>
                <a:defRPr/>
              </a:pPr>
              <a:t>7</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a:r>
            <a:endParaRPr lang="es-ES" dirty="0"/>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DF4F7AD-C8A7-43C2-8083-A26B96E18462}"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a:r>
            <a:endParaRPr lang="es-ES" dirty="0"/>
          </a:p>
          <a:p>
            <a:pPr eaLnBrk="1" hangingPunct="1">
              <a:spcBef>
                <a:spcPct val="0"/>
              </a:spcBef>
            </a:pPr>
            <a:endParaRPr lang="es-ES" dirty="0"/>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91826A-93DE-4666-A39D-94CA70A99E62}"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a:r>
            <a:endParaRPr lang="es-ES" dirty="0"/>
          </a:p>
          <a:p>
            <a:pPr eaLnBrk="1" hangingPunct="1">
              <a:spcBef>
                <a:spcPct val="0"/>
              </a:spcBef>
            </a:pPr>
            <a:endParaRPr 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7136E59-8298-45F8-92EE-C418B8D9071B}"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a:r>
            <a:endParaRPr lang="es-ES" dirty="0"/>
          </a:p>
          <a:p>
            <a:pPr eaLnBrk="1" hangingPunct="1">
              <a:spcBef>
                <a:spcPct val="0"/>
              </a:spcBef>
            </a:pPr>
            <a:endParaRPr lang="es-ES" dirty="0"/>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807F2FC-1A8D-49E6-B9E9-C42E1EF7E204}"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dirty="0"/>
              <a:t>Château du Champ-de-Bataille </a:t>
            </a:r>
            <a:endParaRPr lang="es-ES" dirty="0"/>
          </a:p>
          <a:p>
            <a:pPr eaLnBrk="1" hangingPunct="1">
              <a:spcBef>
                <a:spcPct val="0"/>
              </a:spcBef>
            </a:pPr>
            <a:endParaRPr lang="es-ES" dirty="0"/>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7D80ED6-C45C-4B40-822F-36A692A6A4F4}"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of Vauville</a:t>
            </a:r>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B15CB0-EEA3-44CC-9B01-1601F9B27E13}" type="slidenum">
              <a:rPr lang="es-ES" smtClean="0">
                <a:solidFill>
                  <a:prstClr val="black"/>
                </a:solidFill>
                <a:latin typeface="Calibri" pitchFamily="34" charset="0"/>
              </a:rPr>
              <a:pPr>
                <a:defRPr/>
              </a:pPr>
              <a:t>17</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of Vauville</a:t>
            </a:r>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1FB2DA9-9FEE-421C-907E-D7899A523C09}"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of Vauville</a:t>
            </a:r>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B2554E4-6201-4F8D-B3D3-5C984C212BDF}"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53410B4-0AFF-4DAF-8A7E-A7EADD18F1E1}"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Champs-sur-Marne.</a:t>
            </a:r>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6E2619-925A-43D2-8F94-7E5EDB4781EC}"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Champs-sur-Marne.</a:t>
            </a:r>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29C4C4-F274-4F61-9876-9CA7F4CB7B0D}"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Champs-sur-Marne.</a:t>
            </a:r>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A201C1F-A62C-47E0-A11D-924796535342}"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Champs-sur-Marne.</a:t>
            </a:r>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84E624-1B03-4740-8C00-9CD55C2EFCC7}"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Champs-sur-Marne.</a:t>
            </a:r>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A5CD0F-A0B1-443F-A8E1-49B82853E09D}"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Champs-sur-Marne</a:t>
            </a:r>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232FF7-32DC-407D-9422-4D94A0DADFC5}"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2476F4-78A2-4536-9290-674E67F46520}"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E9A6CF-16AC-4BF9-9D70-811828473451}"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AFC3F91-46E2-400B-8C5B-78BB30433B17}"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FFCA7F-47B3-4DF6-9E10-D9C4DC2DF559}"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785E49-9318-4545-84EB-02763DC2306D}"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527BF62-1236-4344-88A4-3B996B5762C5}"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9FD8A2-FFB5-4F14-8BAE-92A78AB7CBD8}"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EB21812-D625-4B2A-ACB8-5843DC19ADD7}"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770AA8-7B6D-4669-85AA-336729095D2C}"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d'Hauterive </a:t>
            </a:r>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EF45C87-71A6-437D-A578-323E0BB6754F}"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73D68D-DDD9-4ECB-A953-A84F2A243065}"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9DCB393-8254-4223-9E86-B58CF736BA78}"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C2D0C3-2705-495D-A2A8-80611D2D31FF}"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F43677E-F12F-4742-9530-F8140B25B42E}"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E558997-27FC-4ACF-AEF2-E1048FDEE4E9}"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8DAA065-F98A-4EE4-B84F-435B5F9DE4FE}"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Villa Arnaga.-Cambo les Baigns</a:t>
            </a:r>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2781B21-032A-4296-839A-D194793233B2}"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la Roche-</a:t>
            </a:r>
          </a:p>
          <a:p>
            <a:pPr eaLnBrk="1" hangingPunct="1">
              <a:spcBef>
                <a:spcPct val="0"/>
              </a:spcBef>
            </a:pPr>
            <a:endParaRPr lang="es-ES" dirty="0"/>
          </a:p>
          <a:p>
            <a:pPr eaLnBrk="1" hangingPunct="1">
              <a:spcBef>
                <a:spcPct val="0"/>
              </a:spcBef>
            </a:pPr>
            <a:endParaRPr 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BB46FF6-559B-4B47-A4D9-67C360D3CCFD}"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la Roche-</a:t>
            </a:r>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7D5294-7717-47D0-BB62-3F1343942278}"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la Roche-Jagu</a:t>
            </a:r>
          </a:p>
          <a:p>
            <a:pPr eaLnBrk="1" hangingPunct="1">
              <a:spcBef>
                <a:spcPct val="0"/>
              </a:spcBef>
            </a:pPr>
            <a:endParaRPr 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5250E72-7C99-43EB-A343-8B5EE5ECC060}"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la Roche-</a:t>
            </a:r>
          </a:p>
          <a:p>
            <a:pPr eaLnBrk="1" hangingPunct="1">
              <a:spcBef>
                <a:spcPct val="0"/>
              </a:spcBef>
            </a:pPr>
            <a:endParaRPr 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80E072F-BCBF-40D9-ACC7-CE7E71D77431}"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la Roche-</a:t>
            </a:r>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B02FA1-F15A-4356-B8EE-970711E583C8}" type="slidenum">
              <a:rPr lang="es-ES" smtClean="0">
                <a:solidFill>
                  <a:prstClr val="black"/>
                </a:solidFill>
                <a:latin typeface="Calibri" pitchFamily="34" charset="0"/>
              </a:rPr>
              <a:pPr>
                <a:defRPr/>
              </a:pPr>
              <a:t>68</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Château de la Roche-</a:t>
            </a:r>
          </a:p>
          <a:p>
            <a:pPr eaLnBrk="1" hangingPunct="1">
              <a:spcBef>
                <a:spcPct val="0"/>
              </a:spcBef>
            </a:pPr>
            <a:endParaRPr 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9B21B8-6083-4BE5-A328-5630B6B13D7C}"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a:p>
            <a:pPr eaLnBrk="1" hangingPunct="1">
              <a:spcBef>
                <a:spcPct val="0"/>
              </a:spcBef>
            </a:pPr>
            <a:endParaRPr 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34090D-5FFD-405F-BC7B-5A2D44C1383C}"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C31D16-F001-472D-A008-3E127825C780}"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a:p>
            <a:pPr eaLnBrk="1" hangingPunct="1">
              <a:spcBef>
                <a:spcPct val="0"/>
              </a:spcBef>
            </a:pPr>
            <a:endParaRPr 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05144F5-D0FE-4394-BF19-E10FE9F4C709}"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a:p>
            <a:pPr eaLnBrk="1" hangingPunct="1">
              <a:spcBef>
                <a:spcPct val="0"/>
              </a:spcBef>
            </a:pPr>
            <a:endParaRPr 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A9E257-FDEF-42BE-8EBF-E4E2E2FD21FE}"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a:p>
            <a:pPr eaLnBrk="1" hangingPunct="1">
              <a:spcBef>
                <a:spcPct val="0"/>
              </a:spcBef>
            </a:pPr>
            <a:endParaRPr 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383054-274C-480E-AC5B-BD49550F9220}"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a:p>
            <a:pPr eaLnBrk="1" hangingPunct="1">
              <a:spcBef>
                <a:spcPct val="0"/>
              </a:spcBef>
            </a:pPr>
            <a:endParaRPr 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645C731-A3D6-4D53-A50D-DC490FBAD10E}"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3124DC4-CBDE-414A-B791-5A60F74A561F}"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33D795-A0EC-40AC-A3D1-66C19ABC9221}"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06B2319-FA85-4D15-80CE-6608925BB547}"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12B8823-79FD-4485-8E44-39BD032A46D1}"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la Chatonniere</a:t>
            </a:r>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D5CE5E3-ABD0-4099-9206-EF17C24DC96F}"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2A230FE-8B81-430A-8269-E68581BDDE34}"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B939D74-B935-480E-AAF3-77C6CE46C797}"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0941FB-AA40-45C8-847C-A4D3AE4E197B}"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8CD87D6-3F46-4267-9D0D-41F7011EE449}"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6F92685-8DD6-4CED-B43A-20840EE308A6}"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42A2AF0-D65B-4E58-8815-CC1C306AC459}"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145A60-6077-4D24-ABD1-F805F914D088}"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05E26EC-063D-4E73-A168-242162216D45}"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B474A58-5EF8-4D1F-BDB2-7DA924D372D4}"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5C54DAE-2089-40CF-979C-E5F89FD44586}" type="slidenum">
              <a:rPr lang="es-ES" smtClean="0">
                <a:solidFill>
                  <a:prstClr val="black"/>
                </a:solidFill>
                <a:latin typeface="Calibri" pitchFamily="34" charset="0"/>
              </a:rPr>
              <a:pPr>
                <a:defRPr/>
              </a:pPr>
              <a:t>103</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077EB0F-44E5-417D-859E-5078E4D8579D}" type="slidenum">
              <a:rPr lang="es-ES" smtClean="0">
                <a:solidFill>
                  <a:prstClr val="black"/>
                </a:solidFill>
                <a:latin typeface="Calibri" pitchFamily="34" charset="0"/>
              </a:rPr>
              <a:pPr>
                <a:defRPr/>
              </a:pPr>
              <a:t>104</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FA121E-1CD0-499F-8953-4EFA26B8821B}" type="slidenum">
              <a:rPr lang="es-ES" smtClean="0">
                <a:solidFill>
                  <a:prstClr val="black"/>
                </a:solidFill>
                <a:latin typeface="Calibri" pitchFamily="34" charset="0"/>
              </a:rPr>
              <a:pPr>
                <a:defRPr/>
              </a:pPr>
              <a:t>105</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E5BDC5-8F63-4CEA-8635-BDA826B739F8}" type="slidenum">
              <a:rPr lang="es-ES" smtClean="0">
                <a:solidFill>
                  <a:prstClr val="black"/>
                </a:solidFill>
                <a:latin typeface="Calibri" pitchFamily="34" charset="0"/>
              </a:rPr>
              <a:pPr>
                <a:defRPr/>
              </a:pPr>
              <a:t>106</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9C8B53-9E8D-45A5-B441-CDAE76099B74}" type="slidenum">
              <a:rPr lang="es-ES" smtClean="0">
                <a:solidFill>
                  <a:prstClr val="black"/>
                </a:solidFill>
                <a:latin typeface="Calibri" pitchFamily="34" charset="0"/>
              </a:rPr>
              <a:pPr>
                <a:defRPr/>
              </a:pPr>
              <a:t>107</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1BC73F-4340-40A6-B7CA-BD381EC9DA2C}" type="slidenum">
              <a:rPr lang="es-ES" smtClean="0">
                <a:solidFill>
                  <a:prstClr val="black"/>
                </a:solidFill>
                <a:latin typeface="Calibri" pitchFamily="34" charset="0"/>
              </a:rPr>
              <a:pPr>
                <a:defRPr/>
              </a:pPr>
              <a:t>108</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9DB3F6B-EBAB-41B6-9FAD-965CFCF9B60A}" type="slidenum">
              <a:rPr lang="es-ES" smtClean="0">
                <a:solidFill>
                  <a:prstClr val="black"/>
                </a:solidFill>
                <a:latin typeface="Calibri" pitchFamily="34" charset="0"/>
              </a:rPr>
              <a:pPr>
                <a:defRPr/>
              </a:pPr>
              <a:t>109</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A9376C4-D402-41AF-8EDE-9F08D24FB9E0}" type="slidenum">
              <a:rPr lang="es-ES" smtClean="0">
                <a:solidFill>
                  <a:prstClr val="black"/>
                </a:solidFill>
                <a:latin typeface="Calibri" pitchFamily="34" charset="0"/>
              </a:rPr>
              <a:pPr>
                <a:defRPr/>
              </a:pPr>
              <a:t>110</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EEF56F8-CFE6-42D6-9415-07BE65E8F1FA}" type="slidenum">
              <a:rPr lang="es-ES" smtClean="0">
                <a:solidFill>
                  <a:prstClr val="black"/>
                </a:solidFill>
                <a:latin typeface="Calibri" pitchFamily="34" charset="0"/>
              </a:rPr>
              <a:pPr>
                <a:defRPr/>
              </a:pPr>
              <a:t>111</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D6ADB02-46C2-4352-BB22-C78CC9CFDCC3}" type="slidenum">
              <a:rPr lang="es-ES" smtClean="0">
                <a:solidFill>
                  <a:prstClr val="black"/>
                </a:solidFill>
                <a:latin typeface="Calibri" pitchFamily="34" charset="0"/>
              </a:rPr>
              <a:pPr>
                <a:defRPr/>
              </a:pPr>
              <a:t>112</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d'Argences </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3420F9B-47DE-4C10-BDB9-015432E2A3A5}" type="slidenum">
              <a:rPr lang="es-ES" smtClean="0">
                <a:solidFill>
                  <a:prstClr val="black"/>
                </a:solidFill>
                <a:latin typeface="Calibri" pitchFamily="34" charset="0"/>
              </a:rPr>
              <a:pPr>
                <a:defRPr/>
              </a:pPr>
              <a:t>113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906F12B-5F53-40B3-8A1D-8B46F10A799F}" type="slidenum">
              <a:rPr lang="es-ES" smtClean="0">
                <a:solidFill>
                  <a:prstClr val="black"/>
                </a:solidFill>
                <a:latin typeface="Calibri" pitchFamily="34" charset="0"/>
              </a:rPr>
              <a:pPr>
                <a:defRPr/>
              </a:pPr>
              <a:t>114</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a:p>
            <a:pPr eaLnBrk="1" hangingPunct="1">
              <a:spcBef>
                <a:spcPct val="0"/>
              </a:spcBef>
            </a:pPr>
            <a:endParaRPr lang="es-ES" dirty="0"/>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98F721-7D08-43AB-BC7C-2B7174748E3F}" type="slidenum">
              <a:rPr lang="es-ES" smtClean="0">
                <a:solidFill>
                  <a:prstClr val="black"/>
                </a:solidFill>
                <a:latin typeface="Calibri" pitchFamily="34" charset="0"/>
              </a:rPr>
              <a:pPr>
                <a:defRPr/>
              </a:pPr>
              <a:t>119</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AE95374-0C0C-47FD-AE5D-F43B60BA27CD}" type="slidenum">
              <a:rPr lang="es-ES" smtClean="0">
                <a:solidFill>
                  <a:prstClr val="black"/>
                </a:solidFill>
                <a:latin typeface="Calibri" pitchFamily="34" charset="0"/>
              </a:rPr>
              <a:pPr>
                <a:defRPr/>
              </a:pPr>
              <a:t>120</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a:p>
            <a:pPr eaLnBrk="1" hangingPunct="1">
              <a:spcBef>
                <a:spcPct val="0"/>
              </a:spcBef>
            </a:pPr>
            <a:endParaRPr lang="es-ES" dirty="0"/>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9CD8C2F-2B5A-42CE-B63A-8AA17C6511B7}" type="slidenum">
              <a:rPr lang="es-ES" smtClean="0">
                <a:solidFill>
                  <a:prstClr val="black"/>
                </a:solidFill>
                <a:latin typeface="Calibri" pitchFamily="34" charset="0"/>
              </a:rPr>
              <a:pPr>
                <a:defRPr/>
              </a:pPr>
              <a:t>121</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a:p>
            <a:pPr eaLnBrk="1" hangingPunct="1">
              <a:spcBef>
                <a:spcPct val="0"/>
              </a:spcBef>
            </a:pPr>
            <a:endParaRPr lang="es-ES" dirty="0"/>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1C6A82-D118-4D3A-98B4-23C73831FC6A}" type="slidenum">
              <a:rPr lang="es-ES" smtClean="0">
                <a:solidFill>
                  <a:prstClr val="black"/>
                </a:solidFill>
                <a:latin typeface="Calibri" pitchFamily="34" charset="0"/>
              </a:rPr>
              <a:pPr>
                <a:defRPr/>
              </a:pPr>
              <a:t>122</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a:p>
            <a:pPr eaLnBrk="1" hangingPunct="1">
              <a:spcBef>
                <a:spcPct val="0"/>
              </a:spcBef>
            </a:pPr>
            <a:endParaRPr lang="es-ES" dirty="0"/>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3DB04B-A350-4302-8D2A-C37F47FBCFFE}" type="slidenum">
              <a:rPr lang="es-ES" smtClean="0">
                <a:solidFill>
                  <a:prstClr val="black"/>
                </a:solidFill>
                <a:latin typeface="Calibri" pitchFamily="34" charset="0"/>
              </a:rPr>
              <a:pPr>
                <a:defRPr/>
              </a:pPr>
              <a:t>123</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41CC09-7922-47EA-9442-9700F75758B4}" type="slidenum">
              <a:rPr lang="es-ES" smtClean="0">
                <a:solidFill>
                  <a:prstClr val="black"/>
                </a:solidFill>
                <a:latin typeface="Calibri" pitchFamily="34" charset="0"/>
              </a:rPr>
              <a:pPr>
                <a:defRPr/>
              </a:pPr>
              <a:t>124</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Jardins-du-prieure-Notre-Dame-d´Orsan</a:t>
            </a:r>
          </a:p>
          <a:p>
            <a:pPr eaLnBrk="1" hangingPunct="1">
              <a:spcBef>
                <a:spcPct val="0"/>
              </a:spcBef>
            </a:pPr>
            <a:endParaRPr lang="es-ES" dirty="0"/>
          </a:p>
        </p:txBody>
      </p:sp>
      <p:sp>
        <p:nvSpPr>
          <p:cNvPr id="2017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145C11A-F5C8-4622-87D9-FA53408F7CB7}" type="slidenum">
              <a:rPr lang="es-ES" smtClean="0">
                <a:solidFill>
                  <a:prstClr val="black"/>
                </a:solidFill>
                <a:latin typeface="Calibri" pitchFamily="34" charset="0"/>
              </a:rPr>
              <a:pPr>
                <a:defRPr/>
              </a:pPr>
              <a:t>125</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1/19/Champ-de-Bataille.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upload.wikimedia.org/wikipedia/commons/e/e6/Chateau_du_Champ-de-Bataille.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upload.wikimedia.org/wikipedia/commons/9/92/JardinBotaniqueVauville-T%C3%AAteDeLion.JP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upload.wikimedia.org/wikipedia/commons/8/8f/Ch%C3%A2teau_de_La_Roche-Guyon_-_le_potager.jp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3.xml.rels><?xml version="1.0" encoding="UTF-8" standalone="yes"?>
<Relationships xmlns="http://schemas.openxmlformats.org/package/2006/relationships"><Relationship Id="rId3" Type="http://schemas.openxmlformats.org/officeDocument/2006/relationships/hyperlink" Target="//upload.wikimedia.org/wikipedia/commons/7/72/Potager_la_Roche-Guyon03.jpg"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Jardins%2Bde%2Bla%2BChatonniere%26hl%3Des%26biw%3D1280%26bih%3D666%26prmd%3Dimvns&amp;rurl=translate.google.es&amp;sl=fr&amp;twu=1&amp;u=http://fr.wikipedia.org/wiki/2003&amp;usg=ALkJrhjcjTYYHpVT8AkdEPmhJyV-Kbgh8w"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84.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620688"/>
            <a:ext cx="6622504" cy="2520280"/>
          </a:xfrm>
        </p:spPr>
        <p:txBody>
          <a:bodyPr>
            <a:normAutofit/>
          </a:bodyPr>
          <a:lstStyle/>
          <a:p>
            <a:r>
              <a:rPr lang="es-ES" sz="3200" dirty="0"/>
              <a:t>EUROPA.-LA VUELTA AL MUNDO EN 885 JARDINES.-</a:t>
            </a:r>
            <a:br>
              <a:rPr lang="es-ES" sz="3200" dirty="0"/>
            </a:br>
            <a:r>
              <a:rPr lang="es-ES" sz="3200" dirty="0"/>
              <a:t>JARDINES REMARCABLES DE FRANCIA.-I</a:t>
            </a:r>
          </a:p>
        </p:txBody>
      </p:sp>
      <p:sp>
        <p:nvSpPr>
          <p:cNvPr id="3" name="2 Subtítulo"/>
          <p:cNvSpPr>
            <a:spLocks noGrp="1"/>
          </p:cNvSpPr>
          <p:nvPr>
            <p:ph type="subTitle" idx="1"/>
          </p:nvPr>
        </p:nvSpPr>
        <p:spPr>
          <a:xfrm>
            <a:off x="2627784" y="4653136"/>
            <a:ext cx="5112568"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77581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fr-FR" dirty="0"/>
              <a:t>Château du Champ-de-Bataille at Le Neubourg</a:t>
            </a:r>
            <a:endParaRPr lang="es-ES" dirty="0"/>
          </a:p>
        </p:txBody>
      </p:sp>
      <p:sp>
        <p:nvSpPr>
          <p:cNvPr id="7171" name="2 Marcador de contenido"/>
          <p:cNvSpPr>
            <a:spLocks noGrp="1"/>
          </p:cNvSpPr>
          <p:nvPr>
            <p:ph sz="quarter" idx="1"/>
          </p:nvPr>
        </p:nvSpPr>
        <p:spPr>
          <a:xfrm>
            <a:off x="914400" y="1700213"/>
            <a:ext cx="7258000" cy="4319587"/>
          </a:xfrm>
        </p:spPr>
        <p:txBody>
          <a:bodyPr/>
          <a:lstStyle/>
          <a:p>
            <a:pPr eaLnBrk="1" hangingPunct="1"/>
            <a:r>
              <a:rPr lang="fr-FR" sz="2400" dirty="0"/>
              <a:t>El </a:t>
            </a:r>
            <a:r>
              <a:rPr lang="fr-FR" sz="2400" b="1" dirty="0"/>
              <a:t>Chateau du Champ de Bataille, que se</a:t>
            </a:r>
            <a:r>
              <a:rPr lang="fr-FR" sz="2400" dirty="0"/>
              <a:t> encuentra en la Alta Normandía , en Neuburg , en el Eure , fue construido en el siglo </a:t>
            </a:r>
            <a:r>
              <a:rPr lang="fr-FR" sz="2400" baseline="30000" dirty="0"/>
              <a:t>XVII</a:t>
            </a:r>
            <a:r>
              <a:rPr lang="fr-FR" sz="2400" dirty="0"/>
              <a:t> a la Crequi Mariscal .</a:t>
            </a:r>
          </a:p>
          <a:p>
            <a:pPr eaLnBrk="1" hangingPunct="1"/>
            <a:r>
              <a:rPr lang="fr-FR" sz="2400" dirty="0"/>
              <a:t>En 935, una gran batalla que han tenido lugar en estas instalaciones entre dos familias: una que gobernó el Cotentin, dirigido por Guillaume Longue Épée, y la de Robert a los daneses .</a:t>
            </a:r>
          </a:p>
          <a:p>
            <a:pPr eaLnBrk="1" hangingPunct="1"/>
            <a:r>
              <a:rPr lang="fr-FR" sz="2400" dirty="0"/>
              <a:t> Espada de William Long después de haber ganado la independencia de Normandía se encuentra en armado.</a:t>
            </a:r>
          </a:p>
        </p:txBody>
      </p:sp>
    </p:spTree>
    <p:extLst>
      <p:ext uri="{BB962C8B-B14F-4D97-AF65-F5344CB8AC3E}">
        <p14:creationId xmlns:p14="http://schemas.microsoft.com/office/powerpoint/2010/main" val="281939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1052513"/>
            <a:ext cx="7185992" cy="4967287"/>
          </a:xfrm>
        </p:spPr>
        <p:txBody>
          <a:bodyPr/>
          <a:lstStyle/>
          <a:p>
            <a:pPr eaLnBrk="1" hangingPunct="1"/>
            <a:r>
              <a:rPr lang="es-ES" sz="2400" dirty="0"/>
              <a:t>Otras fuentes indican que los nombres conmemora una victoria de la familia de Harcourt en su rival de Tankerville .</a:t>
            </a:r>
          </a:p>
          <a:p>
            <a:pPr eaLnBrk="1" hangingPunct="1"/>
            <a:r>
              <a:rPr lang="es-ES" sz="2400" dirty="0"/>
              <a:t>Después de haber tenido muchos dueños de todo el siglo XIX, el castillo fue adquirido por el duque de Harcourt, jefe de la familia de los señores de Harcourt , en compensación por la ruina de Thury-Harcour durante la Batalla de Normandía de 1944. </a:t>
            </a:r>
          </a:p>
          <a:p>
            <a:pPr eaLnBrk="1" hangingPunct="1"/>
            <a:r>
              <a:rPr lang="es-ES" sz="2400" dirty="0"/>
              <a:t>El milenio de la familia de Harcourt, que reúne a las ramas de Francésa e Ingléas, se celebró allí en los años sesenta.</a:t>
            </a:r>
          </a:p>
          <a:p>
            <a:pPr eaLnBrk="1" hangingPunct="1"/>
            <a:endParaRPr lang="es-ES" dirty="0"/>
          </a:p>
        </p:txBody>
      </p:sp>
    </p:spTree>
    <p:extLst>
      <p:ext uri="{BB962C8B-B14F-4D97-AF65-F5344CB8AC3E}">
        <p14:creationId xmlns:p14="http://schemas.microsoft.com/office/powerpoint/2010/main" val="265022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4213" y="476250"/>
            <a:ext cx="7416179" cy="5543550"/>
          </a:xfrm>
        </p:spPr>
        <p:txBody>
          <a:bodyPr>
            <a:normAutofit fontScale="92500" lnSpcReduction="20000"/>
          </a:bodyPr>
          <a:lstStyle/>
          <a:p>
            <a:pPr marL="0" indent="0" eaLnBrk="1" fontAlgn="auto" hangingPunct="1">
              <a:spcBef>
                <a:spcPts val="580"/>
              </a:spcBef>
              <a:spcAft>
                <a:spcPts val="0"/>
              </a:spcAft>
              <a:buFont typeface="Wingdings 2" pitchFamily="18" charset="2"/>
              <a:buNone/>
              <a:defRPr/>
            </a:pPr>
            <a:r>
              <a:rPr lang="fr-FR" dirty="0"/>
              <a:t>.</a:t>
            </a:r>
          </a:p>
          <a:p>
            <a:pPr marL="274320" indent="-274320" eaLnBrk="1" fontAlgn="auto" hangingPunct="1">
              <a:spcBef>
                <a:spcPts val="580"/>
              </a:spcBef>
              <a:spcAft>
                <a:spcPts val="0"/>
              </a:spcAft>
              <a:buFont typeface="Wingdings 2"/>
              <a:buChar char=""/>
              <a:defRPr/>
            </a:pPr>
            <a:r>
              <a:rPr lang="fr-FR" sz="2600" dirty="0"/>
              <a:t>Durante 20 años, el castillo fue restaurado y mantenido por una persona que ha creado el actual campo de golf de clase en el bosque.</a:t>
            </a:r>
          </a:p>
          <a:p>
            <a:pPr marL="274320" indent="-274320" eaLnBrk="1" fontAlgn="auto" hangingPunct="1">
              <a:spcBef>
                <a:spcPts val="580"/>
              </a:spcBef>
              <a:spcAft>
                <a:spcPts val="0"/>
              </a:spcAft>
              <a:buFont typeface="Wingdings 2"/>
              <a:buChar char=""/>
              <a:defRPr/>
            </a:pPr>
            <a:r>
              <a:rPr lang="fr-FR" sz="2600" dirty="0"/>
              <a:t>Muchos de luz y sonido los equipos y las competiciones se llevaron a cabo allí hasta 1992 cuando fue vendido al decorador Jacques García para que pueda renovar y actualmente se encuentra cursando la creación de jardines a la francesa .</a:t>
            </a:r>
          </a:p>
          <a:p>
            <a:pPr marL="274320" indent="-274320" eaLnBrk="1" fontAlgn="auto" hangingPunct="1">
              <a:spcBef>
                <a:spcPts val="580"/>
              </a:spcBef>
              <a:spcAft>
                <a:spcPts val="0"/>
              </a:spcAft>
              <a:buFont typeface="Wingdings 2"/>
              <a:buChar char=""/>
              <a:defRPr/>
            </a:pPr>
            <a:r>
              <a:rPr lang="fr-FR" sz="2600" dirty="0"/>
              <a:t> El castillo es objeto de una clasificación como monumentos históricos desde el 14 de mayo de 1952 </a:t>
            </a:r>
          </a:p>
          <a:p>
            <a:pPr marL="274320" indent="-274320" eaLnBrk="1" fontAlgn="auto" hangingPunct="1">
              <a:spcBef>
                <a:spcPts val="580"/>
              </a:spcBef>
              <a:spcAft>
                <a:spcPts val="0"/>
              </a:spcAft>
              <a:buFont typeface="Wingdings 2"/>
              <a:buChar char=""/>
              <a:defRPr/>
            </a:pPr>
            <a:r>
              <a:rPr lang="fr-FR" sz="2600" dirty="0"/>
              <a:t>Los jardines están etiquetados como " Jardín Notable ".</a:t>
            </a:r>
          </a:p>
          <a:p>
            <a:pPr marL="274320" indent="-274320" eaLnBrk="1" fontAlgn="auto" hangingPunct="1">
              <a:spcBef>
                <a:spcPts val="580"/>
              </a:spcBef>
              <a:spcAft>
                <a:spcPts val="0"/>
              </a:spcAft>
              <a:buFont typeface="Wingdings 2"/>
              <a:buChar char=""/>
              <a:defRPr/>
            </a:pPr>
            <a:r>
              <a:rPr lang="fr-FR" sz="2600" dirty="0"/>
              <a:t>. El golf es ahora propiedad de Jacques García.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544696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Château du Champ-de-Bataille at Le Neubourg.-champ-de-bataile-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30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Château du Champ-de-Bataille at Le Neubourg.jpg"/>
          <p:cNvPicPr>
            <a:picLocks noChangeAspect="1"/>
          </p:cNvPicPr>
          <p:nvPr/>
        </p:nvPicPr>
        <p:blipFill rotWithShape="1">
          <a:blip r:embed="rId3">
            <a:extLst>
              <a:ext uri="{28A0092B-C50C-407E-A947-70E740481C1C}">
                <a14:useLocalDpi xmlns:a14="http://schemas.microsoft.com/office/drawing/2010/main" val="0"/>
              </a:ext>
            </a:extLst>
          </a:blip>
          <a:srcRect l="3382" t="5098" r="3529" b="1115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459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chivo: Campo de Batail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168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survoldefrance.fr/photos/highdef/18/18216.jpg"/>
          <p:cNvPicPr>
            <a:picLocks noChangeAspect="1" noChangeArrowheads="1"/>
          </p:cNvPicPr>
          <p:nvPr/>
        </p:nvPicPr>
        <p:blipFill rotWithShape="1">
          <a:blip r:embed="rId2">
            <a:extLst>
              <a:ext uri="{28A0092B-C50C-407E-A947-70E740481C1C}">
                <a14:useLocalDpi xmlns:a14="http://schemas.microsoft.com/office/drawing/2010/main" val="0"/>
              </a:ext>
            </a:extLst>
          </a:blip>
          <a:srcRect b="4706"/>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4" descr="http://www.survoldefrance.fr/photos/highdef/18/182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019300"/>
            <a:ext cx="6581775"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6" descr="http://www.survoldefrance.fr/photos/highdef/18/182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019300"/>
            <a:ext cx="6581775"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4675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le:Chateau du Champ-de-Batail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612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ot-beaumontais.fr/wp-content/uploads/2010/12/2-CHATEAU-DU-CHAMP-DE-BATAILLE-LA-SOURCE-DROIT-PHOTO-ERIC-SA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015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chateau-fort-manoir-chateau.eu/chateau%20champ%20bataille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395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chateau-fort-manoir-chateau.eu/chateau%20champ%20bataille_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474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chateau-fort-manoir-chateau.eu/chateau%20champ%20bataille_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580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hâteau du Champ de Bataille les jard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4" descr="Château du Champ de Bataille les jard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29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hâteau du Champ de Bataille les jard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4" descr="http://www.chateau-fort-manoir-chateau.eu/chateau-de-champs-bataille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308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Título"/>
          <p:cNvSpPr>
            <a:spLocks noGrp="1"/>
          </p:cNvSpPr>
          <p:nvPr>
            <p:ph type="title"/>
          </p:nvPr>
        </p:nvSpPr>
        <p:spPr/>
        <p:txBody>
          <a:bodyPr/>
          <a:lstStyle/>
          <a:p>
            <a:pPr eaLnBrk="1" hangingPunct="1"/>
            <a:r>
              <a:rPr lang="es-ES" dirty="0"/>
              <a:t>Château of Vauville</a:t>
            </a:r>
          </a:p>
        </p:txBody>
      </p:sp>
      <p:sp>
        <p:nvSpPr>
          <p:cNvPr id="4" name="3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El </a:t>
            </a:r>
            <a:r>
              <a:rPr lang="es-ES" sz="2400" b="1" dirty="0"/>
              <a:t>Jardín Botánico del Castillo de Vauville</a:t>
            </a:r>
            <a:r>
              <a:rPr lang="es-ES" sz="2400" dirty="0"/>
              <a:t> ( en francés  </a:t>
            </a:r>
            <a:r>
              <a:rPr lang="es-ES" sz="2400" b="1" dirty="0"/>
              <a:t>Jardin botanique du Château de Vauville</a:t>
            </a:r>
            <a:r>
              <a:rPr lang="es-ES" sz="2400" dirty="0"/>
              <a:t> también conocido como </a:t>
            </a:r>
            <a:r>
              <a:rPr lang="es-ES" sz="2400" b="1" dirty="0"/>
              <a:t>Jardin botanique de Vauville</a:t>
            </a:r>
            <a:r>
              <a:rPr lang="es-ES" sz="2400" dirty="0"/>
              <a:t>) es un jardín botánico de 4 hectáreas de extensión, de propiedad privada, en los terrenos del Château de Vauville , Francia.</a:t>
            </a:r>
          </a:p>
          <a:p>
            <a:pPr marL="274320" indent="-274320" eaLnBrk="1" fontAlgn="auto" hangingPunct="1">
              <a:spcBef>
                <a:spcPts val="580"/>
              </a:spcBef>
              <a:spcAft>
                <a:spcPts val="0"/>
              </a:spcAft>
              <a:buFont typeface="Wingdings 2"/>
              <a:buChar char=""/>
              <a:defRPr/>
            </a:pPr>
            <a:r>
              <a:rPr lang="es-ES" sz="2400" dirty="0"/>
              <a:t>El jardín está inscrito en el Inventario suplementario de los Monuments Historiques de Francia en 1992 y clasificado « Jardin Remarquable » en el 2004. </a:t>
            </a:r>
          </a:p>
          <a:p>
            <a:pPr marL="274320" indent="-274320" eaLnBrk="1" fontAlgn="auto" hangingPunct="1">
              <a:spcBef>
                <a:spcPts val="580"/>
              </a:spcBef>
              <a:spcAft>
                <a:spcPts val="0"/>
              </a:spcAft>
              <a:buFont typeface="Wingdings 2"/>
              <a:buChar char=""/>
              <a:defRPr/>
            </a:pPr>
            <a:r>
              <a:rPr lang="es-ES" sz="2400" dirty="0"/>
              <a:t>Este jardín botánico fue iniciado por </a:t>
            </a:r>
            <a:r>
              <a:rPr lang="es-ES" sz="2400" i="1" dirty="0"/>
              <a:t>Eric Pellerin</a:t>
            </a:r>
            <a:r>
              <a:rPr lang="es-ES" sz="2400" dirty="0"/>
              <a:t> en 1948 en una ubicación azotada por el viento a unos 300 metros del Océano Atlántico.</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582745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âteau of Vauville.-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917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âteau of Vau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564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hâteau of Vauvill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808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ile:JardinBotaniqueVauville-TêteDeL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943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mage Hosted by ImageShack.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678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lh6.ggpht.com/-vKTwPBhY254/SPTdbEbJ6SI/AAAAAAAAAGg/8RA0445XSLM/101_16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477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r>
              <a:rPr lang="es-ES" dirty="0"/>
              <a:t>Château de Champs-sur-Marne.</a:t>
            </a:r>
          </a:p>
        </p:txBody>
      </p:sp>
      <p:sp>
        <p:nvSpPr>
          <p:cNvPr id="29699" name="2 Marcador de contenido"/>
          <p:cNvSpPr>
            <a:spLocks noGrp="1"/>
          </p:cNvSpPr>
          <p:nvPr>
            <p:ph sz="quarter" idx="1"/>
          </p:nvPr>
        </p:nvSpPr>
        <p:spPr/>
        <p:txBody>
          <a:bodyPr/>
          <a:lstStyle/>
          <a:p>
            <a:pPr eaLnBrk="1" hangingPunct="1"/>
            <a:r>
              <a:rPr lang="es-ES" sz="2400" dirty="0"/>
              <a:t>El castillo de Campos, en Champs-sur-Marne , construido en su forma actual por el tesorero Charles Renouard de la Touane en 1699 por Pierre Bullet , architecte du roi. </a:t>
            </a:r>
          </a:p>
          <a:p>
            <a:pPr eaLnBrk="1" hangingPunct="1"/>
            <a:r>
              <a:rPr lang="es-ES" sz="2400" dirty="0"/>
              <a:t>Después de la quiebra de la primera titular, otro financiero, Paul Poisson de Bourvalais, asumió el proyecto. Jean-Baptiste Bullet de Chamblain , hijo de Pierre Bullet, terminó Campos en 1706. </a:t>
            </a:r>
          </a:p>
          <a:p>
            <a:pPr eaLnBrk="1" hangingPunct="1"/>
            <a:r>
              <a:rPr lang="es-ES" sz="2400" dirty="0"/>
              <a:t>Diez años más tarde, Paul Poisson estaba en la Bastilla , acusado de malversación de fondos y el castillo fue capturado por la Corona</a:t>
            </a:r>
          </a:p>
        </p:txBody>
      </p:sp>
    </p:spTree>
    <p:extLst>
      <p:ext uri="{BB962C8B-B14F-4D97-AF65-F5344CB8AC3E}">
        <p14:creationId xmlns:p14="http://schemas.microsoft.com/office/powerpoint/2010/main" val="2109539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692150"/>
            <a:ext cx="7185992" cy="5327650"/>
          </a:xfrm>
        </p:spPr>
        <p:txBody>
          <a:bodyPr/>
          <a:lstStyle/>
          <a:p>
            <a:pPr eaLnBrk="1" hangingPunct="1"/>
            <a:r>
              <a:rPr lang="es-ES" sz="2400" dirty="0"/>
              <a:t>En 1718, fue vendido a la princesa de Conti , hija natural del rey Luis XIV de Francia y su primera amante oficial, Louise de La Vallière . </a:t>
            </a:r>
          </a:p>
          <a:p>
            <a:pPr eaLnBrk="1" hangingPunct="1"/>
            <a:r>
              <a:rPr lang="es-ES" sz="2400" dirty="0"/>
              <a:t>Ese mismo año, sin embargo, la princesa canceló una deuda de escrituración Campos a su primo hermano, el duque de La Vallière. </a:t>
            </a:r>
          </a:p>
          <a:p>
            <a:pPr eaLnBrk="1" hangingPunct="1"/>
            <a:r>
              <a:rPr lang="es-ES" sz="2400" dirty="0"/>
              <a:t>Cuando el duque murió en 1739, dejó el castillo a su hijo y heredero, el famoso bibliófilo, Luis César de La Baume Le Blanc .</a:t>
            </a:r>
          </a:p>
          <a:p>
            <a:pPr eaLnBrk="1" hangingPunct="1"/>
            <a:r>
              <a:rPr lang="es-ES" sz="2400" dirty="0"/>
              <a:t> El nuevo duque de La Vallière luego se convertiría en un amigo de confianza del rey Louis XV y de su amante, Madame de Pompadour </a:t>
            </a:r>
            <a:r>
              <a:rPr lang="es-ES" dirty="0"/>
              <a:t>. </a:t>
            </a:r>
          </a:p>
        </p:txBody>
      </p:sp>
    </p:spTree>
    <p:extLst>
      <p:ext uri="{BB962C8B-B14F-4D97-AF65-F5344CB8AC3E}">
        <p14:creationId xmlns:p14="http://schemas.microsoft.com/office/powerpoint/2010/main" val="470990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549275"/>
            <a:ext cx="7185992" cy="5470525"/>
          </a:xfrm>
        </p:spPr>
        <p:txBody>
          <a:bodyPr>
            <a:normAutofit lnSpcReduction="10000"/>
          </a:bodyPr>
          <a:lstStyle/>
          <a:p>
            <a:pPr eaLnBrk="1" hangingPunct="1"/>
            <a:r>
              <a:rPr lang="es-ES" sz="2400" dirty="0"/>
              <a:t>Alrededor de 1750, el duque añadió un hermoso rococó chinois salón (Salón Chino) a la castillo con pinturas murales del artista conocido Christophe Huet . En el castillo, Luis César entretuvo muchos de los famosos escritores de la época, como Diderot , Voltaire , d'Alembert y François-Augustin de Paradis de Moncrif , con el que también se correspondía con regularidad. </a:t>
            </a:r>
          </a:p>
          <a:p>
            <a:pPr eaLnBrk="1" hangingPunct="1"/>
            <a:r>
              <a:rPr lang="es-ES" sz="2400" dirty="0"/>
              <a:t>Después de la construcción de un nuevo y magnífico castillo en Montrouge alrededor de 1750, sin embargo, el duque abandonó gradualmente el Château de Champs-sur-Marne. Con el tiempo, trató de vender el dominio, pero no pudo encontrar un comprador y se vio obligado a alquilar</a:t>
            </a:r>
          </a:p>
          <a:p>
            <a:pPr eaLnBrk="1" hangingPunct="1"/>
            <a:endParaRPr lang="es-ES" dirty="0"/>
          </a:p>
        </p:txBody>
      </p:sp>
    </p:spTree>
    <p:extLst>
      <p:ext uri="{BB962C8B-B14F-4D97-AF65-F5344CB8AC3E}">
        <p14:creationId xmlns:p14="http://schemas.microsoft.com/office/powerpoint/2010/main" val="3917590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404813"/>
            <a:ext cx="7185992" cy="6048375"/>
          </a:xfrm>
        </p:spPr>
        <p:txBody>
          <a:bodyPr>
            <a:normAutofit fontScale="92500"/>
          </a:bodyPr>
          <a:lstStyle/>
          <a:p>
            <a:pPr eaLnBrk="1" hangingPunct="1"/>
            <a:r>
              <a:rPr lang="es-ES" sz="2400" dirty="0"/>
              <a:t>En noviembre de 1757, recibió el príncipe de Soubise allí después de su derrota en la batalla de Rossbach . Como el rey no le gustó el castillo, el marqués dejó a principios de 1759. En 1763, el duque finalmente vendió los Campos de Gabriel Michel de Taron (1702-1765), un rico armador. </a:t>
            </a:r>
          </a:p>
          <a:p>
            <a:pPr eaLnBrk="1" hangingPunct="1"/>
            <a:r>
              <a:rPr lang="es-ES" sz="2400" dirty="0"/>
              <a:t>En 1820, Armand Santerre, sobrino del General Revolucionario Antoine Joseph Santerre , compró el parque San Martín que rodea el castillo. En 1855, su hermano Ernest Santerre compró el castillo también. Más tarde, en 1895, que finalmente fue vendida a comte Louis Cahen d'Anvers, que restauró a tope, la instalación boiseries diseñados por Germain Boffrand que habían sido retirados del Hôtel de Mayenne, París. y recreado su parterre jardines en el manos de Achille Duchêne . </a:t>
            </a:r>
          </a:p>
        </p:txBody>
      </p:sp>
    </p:spTree>
    <p:extLst>
      <p:ext uri="{BB962C8B-B14F-4D97-AF65-F5344CB8AC3E}">
        <p14:creationId xmlns:p14="http://schemas.microsoft.com/office/powerpoint/2010/main" val="3626148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549275"/>
            <a:ext cx="7185992" cy="5470525"/>
          </a:xfrm>
        </p:spPr>
        <p:txBody>
          <a:bodyPr/>
          <a:lstStyle/>
          <a:p>
            <a:pPr eaLnBrk="1" hangingPunct="1"/>
            <a:r>
              <a:rPr lang="es-ES" sz="2400" dirty="0"/>
              <a:t>Marcel Proust fue uno de los invitados en esta época en Champs. Louis Cahen d'Anvers hijo de Charles hizo un regalo de ella para el estado en 1935. </a:t>
            </a:r>
          </a:p>
          <a:p>
            <a:pPr eaLnBrk="1" hangingPunct="1"/>
            <a:r>
              <a:rPr lang="es-ES" sz="2400" dirty="0"/>
              <a:t>La residencia fue modernizada en 1959 para dejarlo listo para visitas de jefes de Estado de la Unión Francesa . </a:t>
            </a:r>
          </a:p>
          <a:p>
            <a:pPr eaLnBrk="1" hangingPunct="1"/>
            <a:r>
              <a:rPr lang="es-ES" sz="2400" dirty="0"/>
              <a:t>En 1974 se abrió al público y dejó su cargo oficial. </a:t>
            </a:r>
          </a:p>
          <a:p>
            <a:pPr eaLnBrk="1" hangingPunct="1"/>
            <a:r>
              <a:rPr lang="es-ES" sz="2400" dirty="0"/>
              <a:t>Ha servido como localización para muchas películas desde entonces,  mientras que los Historiques Monumentos emplean algunas dependencias como las instalaciones de investigación</a:t>
            </a:r>
            <a:r>
              <a:rPr lang="es-ES" dirty="0"/>
              <a:t>. </a:t>
            </a:r>
          </a:p>
          <a:p>
            <a:pPr eaLnBrk="1" hangingPunct="1"/>
            <a:endParaRPr lang="es-ES" dirty="0"/>
          </a:p>
        </p:txBody>
      </p:sp>
    </p:spTree>
    <p:extLst>
      <p:ext uri="{BB962C8B-B14F-4D97-AF65-F5344CB8AC3E}">
        <p14:creationId xmlns:p14="http://schemas.microsoft.com/office/powerpoint/2010/main" val="1732227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549275"/>
            <a:ext cx="7041976" cy="5470525"/>
          </a:xfrm>
        </p:spPr>
        <p:txBody>
          <a:bodyPr/>
          <a:lstStyle/>
          <a:p>
            <a:pPr eaLnBrk="1" hangingPunct="1"/>
            <a:r>
              <a:rPr lang="es-ES" sz="2400" dirty="0"/>
              <a:t>El castillo con vistas a un gran parterre con dos lavabos y un eje central extendida que se extiende hacia abajo hasta el final de la Marne , dispuestas alrededor de 1710 por Claude Desgotz , sobrino y discípulo de André Le Nôtre , que está rodeado por un parque natural establecido a cabo en el siglo XIX al estilo Inglés. </a:t>
            </a:r>
          </a:p>
          <a:p>
            <a:pPr eaLnBrk="1" hangingPunct="1"/>
            <a:r>
              <a:rPr lang="es-ES" sz="2400" dirty="0"/>
              <a:t>Huracán Lothar,  de la tormenta del 26 de diciembre de 1999, hizo una gran cantidad de daños a bosques antiguos en el parque. </a:t>
            </a:r>
          </a:p>
          <a:p>
            <a:pPr eaLnBrk="1" hangingPunct="1"/>
            <a:endParaRPr lang="es-ES" dirty="0"/>
          </a:p>
        </p:txBody>
      </p:sp>
    </p:spTree>
    <p:extLst>
      <p:ext uri="{BB962C8B-B14F-4D97-AF65-F5344CB8AC3E}">
        <p14:creationId xmlns:p14="http://schemas.microsoft.com/office/powerpoint/2010/main" val="3313287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Garden of the Château de Champs-sur-Marn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1972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arden of the Château de Champs-sur-Marne.-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978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arden of the Château de Champs-sur-Marne.-Fontaine_du_chateau_de_Cham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451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Garden of the Château de Champs-sur-Marne-Champs_sur_Marne_parc_fontai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0116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arden of the Château de Champs-sur-MarneFontaine_et_chateau_de_Cham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080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Garden of the Château de Champs-sur-MarneSphinx_Amour_Champs_sur_Mar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9535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france-voyage.com/visuals/photos/seine-et-marne/preview/chateau-de-champs-sur-marne-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889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dirty="0"/>
              <a:t>Château d'Hauterive</a:t>
            </a:r>
          </a:p>
        </p:txBody>
      </p:sp>
      <p:sp>
        <p:nvSpPr>
          <p:cNvPr id="3" name="2 Marcador de contenido"/>
          <p:cNvSpPr>
            <a:spLocks noGrp="1"/>
          </p:cNvSpPr>
          <p:nvPr>
            <p:ph sz="quarter" idx="1"/>
          </p:nvPr>
        </p:nvSpPr>
        <p:spPr/>
        <p:txBody>
          <a:bodyPr>
            <a:normAutofit fontScale="92500"/>
          </a:bodyPr>
          <a:lstStyle/>
          <a:p>
            <a:pPr marL="274320" indent="-274320" eaLnBrk="1" fontAlgn="auto" hangingPunct="1">
              <a:spcBef>
                <a:spcPts val="580"/>
              </a:spcBef>
              <a:spcAft>
                <a:spcPts val="0"/>
              </a:spcAft>
              <a:buFont typeface="Wingdings 2"/>
              <a:buChar char=""/>
              <a:defRPr/>
            </a:pPr>
            <a:r>
              <a:rPr lang="fr-FR" sz="2600" dirty="0"/>
              <a:t>El </a:t>
            </a:r>
            <a:r>
              <a:rPr lang="fr-FR" sz="2600" b="1" dirty="0"/>
              <a:t>Castillo</a:t>
            </a:r>
            <a:r>
              <a:rPr lang="fr-FR" sz="2600" dirty="0"/>
              <a:t> está situado </a:t>
            </a:r>
            <a:r>
              <a:rPr lang="fr-FR" sz="2600" b="1" dirty="0"/>
              <a:t>Hauterive</a:t>
            </a:r>
            <a:r>
              <a:rPr lang="fr-FR" sz="2600" dirty="0"/>
              <a:t> Argentré en el departamento de Mayenne . </a:t>
            </a:r>
          </a:p>
          <a:p>
            <a:pPr marL="274320" indent="-274320" eaLnBrk="1" fontAlgn="auto" hangingPunct="1">
              <a:spcBef>
                <a:spcPts val="580"/>
              </a:spcBef>
              <a:spcAft>
                <a:spcPts val="0"/>
              </a:spcAft>
              <a:buFont typeface="Wingdings 2"/>
              <a:buChar char=""/>
              <a:defRPr/>
            </a:pPr>
            <a:r>
              <a:rPr lang="fr-FR" sz="2600" dirty="0"/>
              <a:t> Es objeto de un registro en virtud de los monumentos históricos del 13 de marzo de 1989.</a:t>
            </a:r>
          </a:p>
          <a:p>
            <a:pPr marL="274320" indent="-274320" eaLnBrk="1" fontAlgn="auto" hangingPunct="1">
              <a:spcBef>
                <a:spcPts val="580"/>
              </a:spcBef>
              <a:spcAft>
                <a:spcPts val="0"/>
              </a:spcAft>
              <a:buFont typeface="Wingdings 2"/>
              <a:buChar char=""/>
              <a:defRPr/>
            </a:pPr>
            <a:r>
              <a:rPr lang="fr-FR" sz="2600" dirty="0"/>
              <a:t>Tiene un castillo y una capilla, fachadas y cubiertas de la fuga, un recinto con zanjas y muros de contención , una casa aislada desde el siglo </a:t>
            </a:r>
            <a:r>
              <a:rPr lang="fr-FR" sz="2600" baseline="30000" dirty="0"/>
              <a:t>XVIII,</a:t>
            </a:r>
            <a:r>
              <a:rPr lang="fr-FR" sz="2600" dirty="0"/>
              <a:t> con una valla del jardín y la torre, y un pozo central, madera y grandes caminos en el parque. </a:t>
            </a:r>
          </a:p>
          <a:p>
            <a:pPr marL="274320" indent="-274320" eaLnBrk="1" fontAlgn="auto" hangingPunct="1">
              <a:spcBef>
                <a:spcPts val="580"/>
              </a:spcBef>
              <a:spcAft>
                <a:spcPts val="0"/>
              </a:spcAft>
              <a:buFont typeface="Wingdings 2"/>
              <a:buChar char=""/>
              <a:defRPr/>
            </a:pPr>
            <a:r>
              <a:rPr lang="fr-FR" sz="2600" dirty="0"/>
              <a:t> Los tapices de la gran sala, con los brazos de Hautefort son muy hermosas. </a:t>
            </a:r>
          </a:p>
          <a:p>
            <a:pPr marL="274320" indent="-274320" eaLnBrk="1" fontAlgn="auto" hangingPunct="1">
              <a:spcBef>
                <a:spcPts val="580"/>
              </a:spcBef>
              <a:spcAft>
                <a:spcPts val="0"/>
              </a:spcAft>
              <a:buFont typeface="Wingdings 2"/>
              <a:buChar char=""/>
              <a:defRPr/>
            </a:pPr>
            <a:endParaRPr lang="fr-FR"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389337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476250"/>
            <a:ext cx="7258000" cy="5543550"/>
          </a:xfrm>
        </p:spPr>
        <p:txBody>
          <a:bodyPr/>
          <a:lstStyle/>
          <a:p>
            <a:pPr eaLnBrk="1" hangingPunct="1"/>
            <a:r>
              <a:rPr lang="es-ES" sz="2400" dirty="0"/>
              <a:t>La capilla fue fundada el 10 abril 1508 por el Thomine de Villiers. </a:t>
            </a:r>
          </a:p>
          <a:p>
            <a:pPr eaLnBrk="1" hangingPunct="1"/>
            <a:r>
              <a:rPr lang="es-ES" sz="2400" dirty="0"/>
              <a:t>En el jardín hay algunos pozos monumentales y un reloj de sol muy grandes, complicados, con una pequeña esfera móvil completamente degradado. </a:t>
            </a:r>
          </a:p>
          <a:p>
            <a:pPr eaLnBrk="1" hangingPunct="1"/>
            <a:r>
              <a:rPr lang="es-ES" sz="2400" dirty="0"/>
              <a:t>Todavía quedaban unos 1.940 , cerca de la granja, un laberinto de siglo .</a:t>
            </a:r>
          </a:p>
          <a:p>
            <a:pPr eaLnBrk="1" hangingPunct="1"/>
            <a:r>
              <a:rPr lang="es-ES" sz="2400" dirty="0"/>
              <a:t>En el jardín hay algunos pozos monumentales y un reloj de sol muy grandes, complicados, con una pequeña esfera móvil completamente degradado. </a:t>
            </a:r>
          </a:p>
          <a:p>
            <a:pPr eaLnBrk="1" hangingPunct="1"/>
            <a:r>
              <a:rPr lang="es-ES" sz="2400" dirty="0"/>
              <a:t>Todavía quedaban unos 1.940 , cerca de la granja, un laberinto de siglo XVIII</a:t>
            </a:r>
            <a:r>
              <a:rPr lang="es-ES" dirty="0"/>
              <a:t>. </a:t>
            </a:r>
          </a:p>
          <a:p>
            <a:pPr eaLnBrk="1" hangingPunct="1"/>
            <a:endParaRPr lang="es-ES" dirty="0"/>
          </a:p>
          <a:p>
            <a:pPr eaLnBrk="1" hangingPunct="1"/>
            <a:endParaRPr lang="es-ES" dirty="0"/>
          </a:p>
        </p:txBody>
      </p:sp>
    </p:spTree>
    <p:extLst>
      <p:ext uri="{BB962C8B-B14F-4D97-AF65-F5344CB8AC3E}">
        <p14:creationId xmlns:p14="http://schemas.microsoft.com/office/powerpoint/2010/main" val="639247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476250"/>
            <a:ext cx="7185992" cy="5543550"/>
          </a:xfrm>
        </p:spPr>
        <p:txBody>
          <a:bodyPr>
            <a:normAutofit lnSpcReduction="10000"/>
          </a:bodyPr>
          <a:lstStyle/>
          <a:p>
            <a:pPr eaLnBrk="1" hangingPunct="1"/>
            <a:r>
              <a:rPr lang="fr-FR" sz="2400" dirty="0"/>
              <a:t>Se vende en un momento de los italianos , el castillo de Hauterive pertenece en los 80 a la impresora Yves Floc'h . </a:t>
            </a:r>
          </a:p>
          <a:p>
            <a:pPr eaLnBrk="1" hangingPunct="1"/>
            <a:r>
              <a:rPr lang="fr-FR" sz="2400" dirty="0"/>
              <a:t>Se trata de desocupados y desde entonces ha sido objeto de saqueo y el daño importante: no hay calefacción, ni electricidad, ni las medidas de seguridad.</a:t>
            </a:r>
          </a:p>
          <a:p>
            <a:pPr eaLnBrk="1" hangingPunct="1"/>
            <a:r>
              <a:rPr lang="fr-FR" sz="2400" dirty="0"/>
              <a:t>El 21 febrero 2007 , Roxane y Patrick Matton y Richard Gil y Yolanda han adquirido el castillo de revivirlo. </a:t>
            </a:r>
          </a:p>
          <a:p>
            <a:pPr eaLnBrk="1" hangingPunct="1"/>
            <a:r>
              <a:rPr lang="es-ES" sz="2400" dirty="0"/>
              <a:t>Después de 20 meses de renovación ejecutado por artesanos de la región, el castillo de Hauterives revivido otra vez a través su esplendor.. 82 empresas han trabajado para su restauración. </a:t>
            </a:r>
          </a:p>
          <a:p>
            <a:pPr eaLnBrk="1" hangingPunct="1"/>
            <a:endParaRPr lang="fr-FR" dirty="0"/>
          </a:p>
          <a:p>
            <a:pPr eaLnBrk="1" hangingPunct="1"/>
            <a:endParaRPr lang="es-ES" dirty="0"/>
          </a:p>
        </p:txBody>
      </p:sp>
    </p:spTree>
    <p:extLst>
      <p:ext uri="{BB962C8B-B14F-4D97-AF65-F5344CB8AC3E}">
        <p14:creationId xmlns:p14="http://schemas.microsoft.com/office/powerpoint/2010/main" val="2681723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2 Marcador de contenido"/>
          <p:cNvSpPr>
            <a:spLocks noGrp="1"/>
          </p:cNvSpPr>
          <p:nvPr>
            <p:ph sz="quarter" idx="1"/>
          </p:nvPr>
        </p:nvSpPr>
        <p:spPr>
          <a:xfrm>
            <a:off x="914400" y="476250"/>
            <a:ext cx="7113984" cy="5543550"/>
          </a:xfrm>
        </p:spPr>
        <p:txBody>
          <a:bodyPr/>
          <a:lstStyle/>
          <a:p>
            <a:pPr eaLnBrk="1" hangingPunct="1"/>
            <a:r>
              <a:rPr lang="fr-FR" sz="2400" dirty="0"/>
              <a:t>Le devolvió el orgullo de todos los pueblos de la región y en especial de Argentréens. </a:t>
            </a:r>
          </a:p>
          <a:p>
            <a:pPr eaLnBrk="1" hangingPunct="1"/>
            <a:r>
              <a:rPr lang="fr-FR" sz="2400" dirty="0"/>
              <a:t>El  05 de septiembre 2008 asistieron el alcalde de Argentré, M Lefort, el alcalde de Laval M Garot y el senador Jean Arthuis M, Reeve Fabienne Buccio inauguró  el castillo de Hauterives</a:t>
            </a:r>
          </a:p>
          <a:p>
            <a:pPr eaLnBrk="1" hangingPunct="1"/>
            <a:r>
              <a:rPr lang="fr-FR" sz="2400" dirty="0"/>
              <a:t> Dos días después, el 7 de septiembre de 2008, los cuatro propietarios están recibiendo en sus jardines todos los residentes de Argentré.</a:t>
            </a:r>
          </a:p>
          <a:p>
            <a:pPr eaLnBrk="1" hangingPunct="1"/>
            <a:r>
              <a:rPr lang="fr-FR" sz="2400" dirty="0"/>
              <a:t>. Más de dos mil visitantes llegaron a admirar el exterior del castillo y sus jardines. </a:t>
            </a:r>
            <a:endParaRPr lang="es-ES" sz="2400" dirty="0"/>
          </a:p>
        </p:txBody>
      </p:sp>
    </p:spTree>
    <p:extLst>
      <p:ext uri="{BB962C8B-B14F-4D97-AF65-F5344CB8AC3E}">
        <p14:creationId xmlns:p14="http://schemas.microsoft.com/office/powerpoint/2010/main" val="3354273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ardens of the Château d'Hauteri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675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ardens of the Château d'Hauterive .- Palais_Ideal_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849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ardens of the Château d'Hauterive 4 Palais_Ideal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003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ardens of the Château d'Hauterive .- Palais_Ideal_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261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ardens of the Château d'Hauterive .- Palais_Ideal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3997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ardens of the Château d'Hauterive .- west_left_temples The miniature buildings on the west facade s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223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ardens of the Château d'Hauterive .-cheval by gillybac photos french-proper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86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ardens of the Château d'Hauterive .-image hac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2171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ardens of the Château d'Hauterive .-Palais_Ideal_8 east monument The Egypt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1794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ardens of the Château d'Hauterive .-Terrace tower from www u-blog n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2 Imagen" descr="Gardens of the Château d'Hauterive .-The three giants of the east facade sadtomat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0"/>
            <a:ext cx="4211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676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dirty="0"/>
              <a:t>Villa Arnaga</a:t>
            </a:r>
          </a:p>
        </p:txBody>
      </p:sp>
      <p:sp>
        <p:nvSpPr>
          <p:cNvPr id="3" name="2 Marcador de contenido"/>
          <p:cNvSpPr>
            <a:spLocks noGrp="1"/>
          </p:cNvSpPr>
          <p:nvPr>
            <p:ph sz="quarter" idx="1"/>
          </p:nvPr>
        </p:nvSpPr>
        <p:spPr/>
        <p:txBody>
          <a:bodyPr>
            <a:normAutofit fontScale="92500" lnSpcReduction="20000"/>
          </a:bodyPr>
          <a:lstStyle/>
          <a:p>
            <a:pPr marL="274320" indent="-274320" eaLnBrk="1" fontAlgn="auto" hangingPunct="1">
              <a:spcBef>
                <a:spcPts val="580"/>
              </a:spcBef>
              <a:spcAft>
                <a:spcPts val="0"/>
              </a:spcAft>
              <a:buFont typeface="Wingdings 2"/>
              <a:buChar char=""/>
              <a:defRPr/>
            </a:pPr>
            <a:r>
              <a:rPr lang="es-ES" sz="2600" b="1" dirty="0"/>
              <a:t>Cambo-les-Bains</a:t>
            </a:r>
            <a:r>
              <a:rPr lang="es-ES" sz="2600" dirty="0"/>
              <a:t>  es una localidad y comuna frances situada en el departamento de Pirineos Atlánticos, en la región de Aquitania y el territorio histórico vascofrancés de Labort.</a:t>
            </a:r>
          </a:p>
          <a:p>
            <a:pPr marL="274320" indent="-274320" eaLnBrk="1" fontAlgn="auto" hangingPunct="1">
              <a:spcBef>
                <a:spcPts val="580"/>
              </a:spcBef>
              <a:spcAft>
                <a:spcPts val="0"/>
              </a:spcAft>
              <a:buFont typeface="Wingdings 2"/>
              <a:buChar char=""/>
              <a:defRPr/>
            </a:pPr>
            <a:r>
              <a:rPr lang="es-ES" sz="2600" dirty="0"/>
              <a:t>A las afueras de la localidad se encuentra un museo dedicado a Edmond Rostand, una de las figuras representativas de la Literatura francesa de finales del siglo XIX, creador del célebre personaje de Cyrano de Bergerac</a:t>
            </a:r>
          </a:p>
          <a:p>
            <a:pPr marL="274320" indent="-274320" eaLnBrk="1" fontAlgn="auto" hangingPunct="1">
              <a:spcBef>
                <a:spcPts val="580"/>
              </a:spcBef>
              <a:spcAft>
                <a:spcPts val="0"/>
              </a:spcAft>
              <a:buFont typeface="Wingdings 2"/>
              <a:buChar char=""/>
              <a:defRPr/>
            </a:pPr>
            <a:r>
              <a:rPr lang="es-ES" sz="2600" dirty="0"/>
              <a:t> El museo ocupa la </a:t>
            </a:r>
            <a:r>
              <a:rPr lang="es-ES" sz="2600" i="1" dirty="0"/>
              <a:t>villa Arnaga</a:t>
            </a:r>
            <a:r>
              <a:rPr lang="es-ES" sz="2600" dirty="0"/>
              <a:t>, una gran mansión de estilo neovasco diseñada por el arquitecto Joseph-Albert Tournaire entre 1903 y 1906 según los deseos del autor.</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21776704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54705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Éste, que llegó a Cambo-les-Bains para seguir un tratamiento contra la pleuresía, decidió establecer su residencia en la mansión entre 1906 y 1918, periodo durante el cual escribió la pieza teatral </a:t>
            </a:r>
            <a:r>
              <a:rPr lang="es-ES" i="1" dirty="0"/>
              <a:t>Chantecler</a:t>
            </a:r>
            <a:r>
              <a:rPr lang="es-ES" dirty="0"/>
              <a:t>. </a:t>
            </a:r>
          </a:p>
          <a:p>
            <a:pPr marL="274320" indent="-274320" eaLnBrk="1" fontAlgn="auto" hangingPunct="1">
              <a:spcBef>
                <a:spcPts val="580"/>
              </a:spcBef>
              <a:spcAft>
                <a:spcPts val="0"/>
              </a:spcAft>
              <a:buFont typeface="Wingdings 2"/>
              <a:buChar char=""/>
              <a:defRPr/>
            </a:pPr>
            <a:r>
              <a:rPr lang="es-ES" dirty="0"/>
              <a:t>El mismo Edmond Rostand decoró según su propio diseño los interiores de las 40 estancias de la mansión inspirándose en estilos diversos como el inglés para el recibidor o el chino para el fumatorio.</a:t>
            </a:r>
          </a:p>
          <a:p>
            <a:pPr marL="274320" indent="-274320" eaLnBrk="1" fontAlgn="auto" hangingPunct="1">
              <a:spcBef>
                <a:spcPts val="580"/>
              </a:spcBef>
              <a:spcAft>
                <a:spcPts val="0"/>
              </a:spcAft>
              <a:buFont typeface="Wingdings 2"/>
              <a:buChar char=""/>
              <a:defRPr/>
            </a:pPr>
            <a:r>
              <a:rPr lang="es-ES" dirty="0"/>
              <a:t>El museo está rodeado de un gran jardín en estilo francés dotado de una galería pérgola cuya silueta que ve reflejada en las aguas del estanque.</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1766996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333375"/>
            <a:ext cx="7113984" cy="5686425"/>
          </a:xfrm>
        </p:spPr>
        <p:txBody>
          <a:bodyPr/>
          <a:lstStyle/>
          <a:p>
            <a:r>
              <a:rPr lang="es-ES" dirty="0"/>
              <a:t>Desde lo alto de la balconada, Rostand tenía por costumbre recibir a sus invitados sobre este jardín, recitando versos. La parte posterior de la mansión se encuentra decorada por un jardín en estilo inglés.</a:t>
            </a:r>
          </a:p>
          <a:p>
            <a:pPr eaLnBrk="1" hangingPunct="1"/>
            <a:r>
              <a:rPr lang="es-ES" sz="2400" dirty="0"/>
              <a:t>En 1960, el ayuntamiento decidió la compra del edificio para dedicarlo al museo Edmond Rostand y en 1992 Gérard Depardieu le realizó la donación de la estatuilla del premio </a:t>
            </a:r>
            <a:r>
              <a:rPr lang="es-ES" sz="2400" i="1" dirty="0"/>
              <a:t>César</a:t>
            </a:r>
            <a:r>
              <a:rPr lang="es-ES" sz="2400" dirty="0"/>
              <a:t> con el que había sido galardonado por su interpretación en el filme </a:t>
            </a:r>
            <a:r>
              <a:rPr lang="es-ES" sz="2400" i="1" dirty="0"/>
              <a:t>Cyrano de Bergerac</a:t>
            </a:r>
            <a:r>
              <a:rPr lang="es-ES" sz="2400" dirty="0"/>
              <a:t>.</a:t>
            </a:r>
          </a:p>
          <a:p>
            <a:pPr eaLnBrk="1" hangingPunct="1"/>
            <a:r>
              <a:rPr lang="es-ES" sz="2400" dirty="0"/>
              <a:t> El museo fue declarado Monumento histórico en 1995.</a:t>
            </a:r>
          </a:p>
        </p:txBody>
      </p:sp>
    </p:spTree>
    <p:extLst>
      <p:ext uri="{BB962C8B-B14F-4D97-AF65-F5344CB8AC3E}">
        <p14:creationId xmlns:p14="http://schemas.microsoft.com/office/powerpoint/2010/main" val="8912579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ardens of the Villa Arnaga.-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8725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ardens of the Villa Arnag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978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Villa Arnaga.-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3993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lla Arnaga.-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252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lla Arnaga.-Cambo les Baig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8722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lla Arnaga.-Cambo les Bains.-a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6867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Villa Arna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3488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dirty="0"/>
              <a:t>Castillo de la Roche-Guyon</a:t>
            </a:r>
          </a:p>
        </p:txBody>
      </p:sp>
      <p:sp>
        <p:nvSpPr>
          <p:cNvPr id="3" name="2 Marcador de contenido"/>
          <p:cNvSpPr>
            <a:spLocks noGrp="1"/>
          </p:cNvSpPr>
          <p:nvPr>
            <p:ph sz="quarter" idx="1"/>
          </p:nvPr>
        </p:nvSpPr>
        <p:spPr>
          <a:xfrm>
            <a:off x="914400" y="1844824"/>
            <a:ext cx="7185992" cy="4608364"/>
          </a:xfrm>
        </p:spPr>
        <p:txBody>
          <a:bodyPr>
            <a:normAutofit/>
          </a:bodyPr>
          <a:lstStyle/>
          <a:p>
            <a:pPr marL="274320" indent="-274320" eaLnBrk="1" fontAlgn="auto" hangingPunct="1">
              <a:spcBef>
                <a:spcPts val="580"/>
              </a:spcBef>
              <a:spcAft>
                <a:spcPts val="0"/>
              </a:spcAft>
              <a:buFont typeface="Wingdings 2"/>
              <a:buChar char=""/>
              <a:defRPr/>
            </a:pPr>
            <a:r>
              <a:rPr lang="es-ES" dirty="0"/>
              <a:t>El Castillo de La Roche-Guyon fue inicialmente construido en el siglo XII y mantenido por la familia Liancourt.</a:t>
            </a:r>
          </a:p>
          <a:p>
            <a:pPr marL="274320" indent="-274320" eaLnBrk="1" fontAlgn="auto" hangingPunct="1">
              <a:spcBef>
                <a:spcPts val="580"/>
              </a:spcBef>
              <a:spcAft>
                <a:spcPts val="0"/>
              </a:spcAft>
              <a:buFont typeface="Wingdings 2"/>
              <a:buChar char=""/>
              <a:defRPr/>
            </a:pPr>
            <a:r>
              <a:rPr lang="es-ES" dirty="0"/>
              <a:t> El dominio de La Roche-Guyon pasó a manos de la familia La Rochefoucauld en 1669, con el matrimonio de Charlotte de Plessis Liancourt con François VII de La Rochefoucauld.</a:t>
            </a:r>
          </a:p>
          <a:p>
            <a:pPr marL="274320" indent="-274320" eaLnBrk="1" fontAlgn="auto" hangingPunct="1">
              <a:spcBef>
                <a:spcPts val="580"/>
              </a:spcBef>
              <a:spcAft>
                <a:spcPts val="0"/>
              </a:spcAft>
              <a:buFont typeface="Wingdings 2"/>
              <a:buChar char=""/>
              <a:defRPr/>
            </a:pPr>
            <a:r>
              <a:rPr lang="es-ES" dirty="0"/>
              <a:t> El Château mantuvo su aspecto de fortaleza medieval, con sus torres y oscuros apartamentos.</a:t>
            </a:r>
          </a:p>
          <a:p>
            <a:pPr marL="274320" indent="-274320" eaLnBrk="1" fontAlgn="auto" hangingPunct="1">
              <a:spcBef>
                <a:spcPts val="580"/>
              </a:spcBef>
              <a:spcAft>
                <a:spcPts val="0"/>
              </a:spcAft>
              <a:buFont typeface="Wingdings 2"/>
              <a:buChar char=""/>
              <a:defRPr/>
            </a:pPr>
            <a:r>
              <a:rPr lang="es-ES" dirty="0"/>
              <a:t> El Château se amplió en el siglo XVIII</a:t>
            </a:r>
          </a:p>
        </p:txBody>
      </p:sp>
    </p:spTree>
    <p:extLst>
      <p:ext uri="{BB962C8B-B14F-4D97-AF65-F5344CB8AC3E}">
        <p14:creationId xmlns:p14="http://schemas.microsoft.com/office/powerpoint/2010/main" val="34831291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Cuando Turgot, el ministro de Luis XVI fracasó en sus proyectos de reformas fundamentales en 1776, se retiró durante un tiempo al Château, como invitado de Louise Elisabeth Nicole de La Rochef.</a:t>
            </a:r>
          </a:p>
          <a:p>
            <a:endParaRPr lang="es-ES" dirty="0"/>
          </a:p>
        </p:txBody>
      </p:sp>
    </p:spTree>
    <p:extLst>
      <p:ext uri="{BB962C8B-B14F-4D97-AF65-F5344CB8AC3E}">
        <p14:creationId xmlns:p14="http://schemas.microsoft.com/office/powerpoint/2010/main" val="37362282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Fichier:Château de La Roche-Guyon - le potag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7073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Fichier:Potager la Roche-Guyon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1893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Château de la Roche-Jagu</a:t>
            </a:r>
            <a:br>
              <a:rPr lang="es-ES" dirty="0"/>
            </a:br>
            <a:endParaRPr lang="es-ES" dirty="0"/>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fr-FR" dirty="0"/>
              <a:t>El </a:t>
            </a:r>
            <a:r>
              <a:rPr lang="fr-FR" b="1" dirty="0"/>
              <a:t>Chateau de la Roche-Jagu</a:t>
            </a:r>
            <a:r>
              <a:rPr lang="fr-FR" dirty="0"/>
              <a:t> es una fortaleza que fue construida en el siglo </a:t>
            </a:r>
            <a:r>
              <a:rPr lang="fr-FR" baseline="30000" dirty="0"/>
              <a:t>XV</a:t>
            </a:r>
            <a:r>
              <a:rPr lang="fr-FR" dirty="0"/>
              <a:t> y restaurada en 1968. </a:t>
            </a:r>
          </a:p>
          <a:p>
            <a:pPr marL="274320" indent="-274320" eaLnBrk="1" fontAlgn="auto" hangingPunct="1">
              <a:spcBef>
                <a:spcPts val="580"/>
              </a:spcBef>
              <a:spcAft>
                <a:spcPts val="0"/>
              </a:spcAft>
              <a:buFont typeface="Wingdings 2"/>
              <a:buChar char=""/>
              <a:defRPr/>
            </a:pPr>
            <a:r>
              <a:rPr lang="fr-FR" dirty="0"/>
              <a:t>Se encuentra en el territorio del municipio de Ploëzal en Cotes d'Armor , Bretaña , Francia.</a:t>
            </a:r>
          </a:p>
          <a:p>
            <a:pPr marL="274320" indent="-274320" eaLnBrk="1" fontAlgn="auto" hangingPunct="1">
              <a:spcBef>
                <a:spcPts val="580"/>
              </a:spcBef>
              <a:spcAft>
                <a:spcPts val="0"/>
              </a:spcAft>
              <a:buFont typeface="Wingdings 2"/>
              <a:buChar char=""/>
              <a:defRPr/>
            </a:pPr>
            <a:r>
              <a:rPr lang="fr-FR" dirty="0"/>
              <a:t>Su ubicación en la parte superior de la margen izquierda del Trieux  que es muy fuerte, permite una vista excepcional del paisaje y, sobre todo en el río se utiliza para supervisar. </a:t>
            </a:r>
          </a:p>
        </p:txBody>
      </p:sp>
    </p:spTree>
    <p:extLst>
      <p:ext uri="{BB962C8B-B14F-4D97-AF65-F5344CB8AC3E}">
        <p14:creationId xmlns:p14="http://schemas.microsoft.com/office/powerpoint/2010/main" val="13625835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Sus jardines son jornadas de puertas abiertas, talleres y guiada se organizan también. Ils sont labellisés « Jardin remarquable ». Ellos están etiquetados como " Jardín Notable ".. Es objeto de una clasificación como monumentos históricos desde junio 1930  .</a:t>
            </a:r>
          </a:p>
          <a:p>
            <a:endParaRPr lang="es-ES" dirty="0"/>
          </a:p>
        </p:txBody>
      </p:sp>
    </p:spTree>
    <p:extLst>
      <p:ext uri="{BB962C8B-B14F-4D97-AF65-F5344CB8AC3E}">
        <p14:creationId xmlns:p14="http://schemas.microsoft.com/office/powerpoint/2010/main" val="38910300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Garden of the château de la Roche-Jagu...-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709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Garden of the château de la Roche-Jag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9968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Garden of the château de la Roche-Jag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3654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Garden of the château de la Roche-Jagu.-.-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150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Título"/>
          <p:cNvSpPr>
            <a:spLocks noGrp="1"/>
          </p:cNvSpPr>
          <p:nvPr>
            <p:ph type="title"/>
          </p:nvPr>
        </p:nvSpPr>
        <p:spPr/>
        <p:txBody>
          <a:bodyPr/>
          <a:lstStyle/>
          <a:p>
            <a:pPr eaLnBrk="1" hangingPunct="1"/>
            <a:r>
              <a:rPr lang="es-ES" dirty="0"/>
              <a:t>Jardins de la Chatonniere</a:t>
            </a:r>
          </a:p>
        </p:txBody>
      </p:sp>
      <p:sp>
        <p:nvSpPr>
          <p:cNvPr id="4" name="3 Marcador de contenido"/>
          <p:cNvSpPr>
            <a:spLocks noGrp="1"/>
          </p:cNvSpPr>
          <p:nvPr>
            <p:ph sz="quarter" idx="1"/>
          </p:nvPr>
        </p:nvSpPr>
        <p:spPr/>
        <p:txBody>
          <a:bodyPr>
            <a:normAutofit fontScale="70000" lnSpcReduction="20000"/>
          </a:bodyPr>
          <a:lstStyle/>
          <a:p>
            <a:pPr marL="274320" indent="-274320" eaLnBrk="1" fontAlgn="auto" hangingPunct="1">
              <a:spcBef>
                <a:spcPts val="580"/>
              </a:spcBef>
              <a:spcAft>
                <a:spcPts val="0"/>
              </a:spcAft>
              <a:buFont typeface="Wingdings 2"/>
              <a:buChar char=""/>
              <a:defRPr/>
            </a:pPr>
            <a:r>
              <a:rPr lang="fr-FR" sz="3400" dirty="0"/>
              <a:t>Los </a:t>
            </a:r>
            <a:r>
              <a:rPr lang="fr-FR" sz="3400" b="1" dirty="0"/>
              <a:t>Jardines de Chatonnière</a:t>
            </a:r>
            <a:r>
              <a:rPr lang="fr-FR" sz="3400" dirty="0"/>
              <a:t> están en Azay-le-Rideau( Indre-et-Loire ). </a:t>
            </a:r>
          </a:p>
          <a:p>
            <a:pPr marL="274320" indent="-274320" eaLnBrk="1" fontAlgn="auto" hangingPunct="1">
              <a:spcBef>
                <a:spcPts val="580"/>
              </a:spcBef>
              <a:spcAft>
                <a:spcPts val="0"/>
              </a:spcAft>
              <a:buFont typeface="Wingdings 2"/>
              <a:buChar char=""/>
              <a:defRPr/>
            </a:pPr>
            <a:r>
              <a:rPr lang="fr-FR" sz="3400" dirty="0"/>
              <a:t> Ellos son 12 en número y fueron creados entre 1995 y 2007 por Beatrice de Andia y Elio González, heredero de su padre en 1986, la adquisición y renovación de la zona en 1957. </a:t>
            </a:r>
          </a:p>
          <a:p>
            <a:pPr marL="274320" indent="-274320" eaLnBrk="1" fontAlgn="auto" hangingPunct="1">
              <a:spcBef>
                <a:spcPts val="580"/>
              </a:spcBef>
              <a:spcAft>
                <a:spcPts val="0"/>
              </a:spcAft>
              <a:buFont typeface="Wingdings 2"/>
              <a:buChar char=""/>
              <a:defRPr/>
            </a:pPr>
            <a:r>
              <a:rPr lang="fr-FR" sz="3400" dirty="0"/>
              <a:t>Sobrina y ahijada del último duque de Talleyrand y Dino, coleccionista de arte, un compañero de estudios de "Sciences Po" de Jacques Chirac y su futura esposa, </a:t>
            </a:r>
          </a:p>
          <a:p>
            <a:pPr marL="274320" indent="-274320" eaLnBrk="1" fontAlgn="auto" hangingPunct="1">
              <a:spcBef>
                <a:spcPts val="580"/>
              </a:spcBef>
              <a:spcAft>
                <a:spcPts val="0"/>
              </a:spcAft>
              <a:buFont typeface="Wingdings 2"/>
              <a:buChar char=""/>
              <a:defRPr/>
            </a:pPr>
            <a:r>
              <a:rPr lang="fr-FR" sz="3400" dirty="0"/>
              <a:t>Bernadette Chodron de Courcel, fue asignado a la Acción Artística general de la Ciudad de París y presidente fundador </a:t>
            </a:r>
            <a:r>
              <a:rPr lang="fr-FR" sz="3400" i="1" dirty="0"/>
              <a:t>del Observatorio del Patrimonio Religioso.</a:t>
            </a:r>
            <a:r>
              <a:rPr lang="fr-FR" sz="3400" dirty="0"/>
              <a:t> </a:t>
            </a:r>
            <a:r>
              <a:rPr lang="fr-FR" sz="2800" dirty="0"/>
              <a:t>.</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7331873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549275"/>
            <a:ext cx="7185992" cy="5470525"/>
          </a:xfrm>
        </p:spPr>
        <p:txBody>
          <a:bodyPr>
            <a:normAutofit lnSpcReduction="10000"/>
          </a:bodyPr>
          <a:lstStyle/>
          <a:p>
            <a:pPr eaLnBrk="1" hangingPunct="1"/>
            <a:r>
              <a:rPr lang="es-ES" sz="2400" dirty="0"/>
              <a:t>Los jardines fueron plantados y mantenidos por el jardinero Azeroual Ahmed, ex jefe de los de Villandry.</a:t>
            </a:r>
          </a:p>
          <a:p>
            <a:pPr eaLnBrk="1" hangingPunct="1"/>
            <a:r>
              <a:rPr lang="fr-FR" sz="2400" dirty="0"/>
              <a:t>Ubicado en un valle del valle secreto del Indre , lejos de la carretera de Langeais a Azay-le-Rideau siete torres del castillo renacentista de Chatonnière se colgaba once jardines en terrazas. </a:t>
            </a:r>
          </a:p>
          <a:p>
            <a:pPr eaLnBrk="1" hangingPunct="1"/>
            <a:r>
              <a:rPr lang="fr-FR" sz="2400" dirty="0"/>
              <a:t>Geométrica o salvajes, el salmón azul o blanca, fragante y femenina, estos jardines simbolizan lo largo de un viaje iniciático, la elegancia, la abundancia, Entendimiento, Ciencia, los romances, la exuberancia, las Fragancias, la silencios, el Invraissemblance, Sens y el Jardín de Francia: la Turena .</a:t>
            </a:r>
          </a:p>
        </p:txBody>
      </p:sp>
    </p:spTree>
    <p:extLst>
      <p:ext uri="{BB962C8B-B14F-4D97-AF65-F5344CB8AC3E}">
        <p14:creationId xmlns:p14="http://schemas.microsoft.com/office/powerpoint/2010/main" val="13987184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836613"/>
            <a:ext cx="7185992" cy="5183187"/>
          </a:xfrm>
        </p:spPr>
        <p:txBody>
          <a:bodyPr/>
          <a:lstStyle/>
          <a:p>
            <a:pPr eaLnBrk="1" hangingPunct="1"/>
            <a:r>
              <a:rPr lang="fr-FR" b="1" dirty="0"/>
              <a:t>Los Jardines </a:t>
            </a:r>
          </a:p>
          <a:p>
            <a:pPr eaLnBrk="1" hangingPunct="1"/>
            <a:r>
              <a:rPr lang="fr-FR" sz="2400" dirty="0"/>
              <a:t>1.-Al sur del castillo, en un voladizo sala verde de alta cal ª cono de tejo, el </a:t>
            </a:r>
            <a:r>
              <a:rPr lang="fr-FR" sz="2400" b="1" dirty="0"/>
              <a:t>Jardín de la Elegancia</a:t>
            </a:r>
            <a:r>
              <a:rPr lang="fr-FR" sz="2400" dirty="0"/>
              <a:t> (est. 1996 ) es refinado, decorado con estatuas, jarrones, arboledas y vistas.</a:t>
            </a:r>
          </a:p>
          <a:p>
            <a:pPr eaLnBrk="1" hangingPunct="1"/>
            <a:r>
              <a:rPr lang="fr-FR" sz="2400" dirty="0"/>
              <a:t> Sus refrigeradores, laberintos y macizos de flores se alternan con las estaciones de un campo de narcisos, tulipanes, en marzo en abril, subió en mayo de dalias en el verano y el ciclamen de un millón en otoño. </a:t>
            </a:r>
          </a:p>
          <a:p>
            <a:pPr eaLnBrk="1" hangingPunct="1"/>
            <a:r>
              <a:rPr lang="fr-FR" sz="2400" dirty="0"/>
              <a:t> Una acuarela del Barón Reille fecha de 1933 muestra la fachada con la terraza </a:t>
            </a:r>
            <a:r>
              <a:rPr lang="fr-FR" dirty="0"/>
              <a:t>.</a:t>
            </a:r>
          </a:p>
          <a:p>
            <a:pPr eaLnBrk="1" hangingPunct="1"/>
            <a:endParaRPr lang="es-ES" dirty="0"/>
          </a:p>
        </p:txBody>
      </p:sp>
    </p:spTree>
    <p:extLst>
      <p:ext uri="{BB962C8B-B14F-4D97-AF65-F5344CB8AC3E}">
        <p14:creationId xmlns:p14="http://schemas.microsoft.com/office/powerpoint/2010/main" val="38846417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404813"/>
            <a:ext cx="7113984" cy="5614987"/>
          </a:xfrm>
        </p:spPr>
        <p:txBody>
          <a:bodyPr/>
          <a:lstStyle/>
          <a:p>
            <a:pPr eaLnBrk="1" hangingPunct="1"/>
            <a:r>
              <a:rPr lang="es-ES" sz="2400" dirty="0"/>
              <a:t>2.-. Oculta a todas las partes, protegidos de los vientos del norte por una colina con mil rosas fragantes color canela, el Jardín de la Abundancia (est. 2000 ) descubre las verduras entre la caja de recorte.</a:t>
            </a:r>
          </a:p>
          <a:p>
            <a:pPr eaLnBrk="1" hangingPunct="1"/>
            <a:r>
              <a:rPr lang="es-ES" sz="2400" dirty="0"/>
              <a:t> Las fresas, puerros, berenjenas, albahaca, cebollino, perejil, tomate, apio, col roja y blanca, acelga roja y pimientos rojos son parte de una rosa deja cuyas venas se han ido.</a:t>
            </a:r>
          </a:p>
          <a:p>
            <a:pPr eaLnBrk="1" hangingPunct="1"/>
            <a:r>
              <a:rPr lang="es-ES" sz="2400" dirty="0"/>
              <a:t>3.-. Con el aplomo, el Jardín de la Inteligencia, jardín francés rodeado de pérgolas cubiertas de rosas y clematis azul tiene cuatro cuadros azules y rojos adornados con arabescos académicas. </a:t>
            </a:r>
          </a:p>
          <a:p>
            <a:pPr eaLnBrk="1" hangingPunct="1"/>
            <a:endParaRPr lang="es-ES" dirty="0"/>
          </a:p>
          <a:p>
            <a:pPr eaLnBrk="1" hangingPunct="1"/>
            <a:endParaRPr lang="es-ES" dirty="0"/>
          </a:p>
        </p:txBody>
      </p:sp>
    </p:spTree>
    <p:extLst>
      <p:ext uri="{BB962C8B-B14F-4D97-AF65-F5344CB8AC3E}">
        <p14:creationId xmlns:p14="http://schemas.microsoft.com/office/powerpoint/2010/main" val="5122478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897960" cy="5543550"/>
          </a:xfrm>
        </p:spPr>
        <p:txBody>
          <a:bodyPr>
            <a:normAutofit lnSpcReduction="10000"/>
          </a:bodyPr>
          <a:lstStyle/>
          <a:p>
            <a:pPr marL="274320" indent="-274320" eaLnBrk="1" fontAlgn="auto" hangingPunct="1">
              <a:spcBef>
                <a:spcPts val="580"/>
              </a:spcBef>
              <a:spcAft>
                <a:spcPts val="0"/>
              </a:spcAft>
              <a:buFont typeface="Wingdings 2"/>
              <a:buChar char=""/>
              <a:defRPr/>
            </a:pPr>
            <a:r>
              <a:rPr lang="fr-FR" dirty="0"/>
              <a:t>4.- Rodeado por un claustro con arcadas subrayadas con la vida de mimbre trenzado, el Jardín de la Ciencia (est. </a:t>
            </a:r>
            <a:r>
              <a:rPr lang="fr-FR" dirty="0">
                <a:hlinkClick r:id="rId2" tooltip="2003"/>
              </a:rPr>
              <a:t>2003</a:t>
            </a:r>
            <a:r>
              <a:rPr lang="fr-FR" dirty="0"/>
              <a:t> ) es un tablero de ajedrez de 80 casillas alternando pasto y hierbas medicinales utilizadas en la Edad Media . </a:t>
            </a:r>
          </a:p>
          <a:p>
            <a:pPr marL="274320" indent="-274320" eaLnBrk="1" fontAlgn="auto" hangingPunct="1">
              <a:spcBef>
                <a:spcPts val="580"/>
              </a:spcBef>
              <a:spcAft>
                <a:spcPts val="0"/>
              </a:spcAft>
              <a:buFont typeface="Wingdings 2"/>
              <a:buChar char=""/>
              <a:defRPr/>
            </a:pPr>
            <a:r>
              <a:rPr lang="fr-FR" dirty="0"/>
              <a:t>5.-Inspirado por el sueño de la Polyphile </a:t>
            </a:r>
            <a:r>
              <a:rPr lang="fr-FR" b="1" dirty="0"/>
              <a:t>Jardín Romances</a:t>
            </a:r>
            <a:r>
              <a:rPr lang="fr-FR" dirty="0"/>
              <a:t> (fundada en 2002 ) se compone de un collar de treinta salas de todo el amor, cuyas paredes son frágiles celos tejidas de mimbre cúpulas de vida y las cúpulas de rosas multicolores.</a:t>
            </a:r>
          </a:p>
          <a:p>
            <a:pPr marL="274320" indent="-274320" eaLnBrk="1" fontAlgn="auto" hangingPunct="1">
              <a:spcBef>
                <a:spcPts val="580"/>
              </a:spcBef>
              <a:spcAft>
                <a:spcPts val="0"/>
              </a:spcAft>
              <a:buFont typeface="Wingdings 2"/>
              <a:buChar char=""/>
              <a:defRPr/>
            </a:pPr>
            <a:r>
              <a:rPr lang="fr-FR" dirty="0"/>
              <a:t>El núcleo de este anillo mágico se esconde un laberinto inspirado en un diseño de los vikingos. </a:t>
            </a:r>
          </a:p>
        </p:txBody>
      </p:sp>
    </p:spTree>
    <p:extLst>
      <p:ext uri="{BB962C8B-B14F-4D97-AF65-F5344CB8AC3E}">
        <p14:creationId xmlns:p14="http://schemas.microsoft.com/office/powerpoint/2010/main" val="19120579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6.-La vinculación de la vista que da al jardín de los Romances de los perfumes de la Media Luna Roja, en una cinta de 200 m 400 rosas de David Austin Inglés, el jardín de la forma exuberancia (creado en 2008.</a:t>
            </a:r>
          </a:p>
          <a:p>
            <a:r>
              <a:rPr lang="es-ES" dirty="0"/>
              <a:t>A la sombra de los tilos y las fragantes rosas dobles abundan la belleza y competir con otro francés jardines de rosas.</a:t>
            </a:r>
          </a:p>
          <a:p>
            <a:r>
              <a:rPr lang="es-ES" dirty="0"/>
              <a:t>7..-. En el acantilado detrás del castillo que domina y la aureola, la Media Luna Roja de Fragancias (fundado en 1999 ) se alinea con los kilómetros de ardientes rosas rojas, coronadas por una pérgola de la escalada del oro rosas. </a:t>
            </a:r>
          </a:p>
          <a:p>
            <a:endParaRPr lang="es-ES" dirty="0"/>
          </a:p>
        </p:txBody>
      </p:sp>
    </p:spTree>
    <p:extLst>
      <p:ext uri="{BB962C8B-B14F-4D97-AF65-F5344CB8AC3E}">
        <p14:creationId xmlns:p14="http://schemas.microsoft.com/office/powerpoint/2010/main" val="26552749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041976" cy="5544468"/>
          </a:xfrm>
        </p:spPr>
        <p:txBody>
          <a:bodyPr>
            <a:normAutofit/>
          </a:bodyPr>
          <a:lstStyle/>
          <a:p>
            <a:pPr marL="274320" indent="-274320" eaLnBrk="1" fontAlgn="auto" hangingPunct="1">
              <a:spcBef>
                <a:spcPts val="580"/>
              </a:spcBef>
              <a:spcAft>
                <a:spcPts val="0"/>
              </a:spcAft>
              <a:buFont typeface="Wingdings 2"/>
              <a:buChar char=""/>
              <a:defRPr/>
            </a:pPr>
            <a:r>
              <a:rPr lang="fr-FR" dirty="0"/>
              <a:t>8..-. Con el aplomo de las cuevas trogloditas, </a:t>
            </a:r>
            <a:r>
              <a:rPr lang="fr-FR" b="1" dirty="0"/>
              <a:t>el Jardín de la improbabilidad</a:t>
            </a:r>
            <a:r>
              <a:rPr lang="fr-FR" dirty="0"/>
              <a:t> (establecido en 2007 ) goza de una vista única del castillo y sus jardines Chatonnière, un ramo de flores a la escala de paisaje. Alcobas perfumadas fomentar la meditación. </a:t>
            </a:r>
          </a:p>
          <a:p>
            <a:pPr marL="274320" indent="-274320" eaLnBrk="1" fontAlgn="auto" hangingPunct="1">
              <a:spcBef>
                <a:spcPts val="580"/>
              </a:spcBef>
              <a:spcAft>
                <a:spcPts val="0"/>
              </a:spcAft>
              <a:buFont typeface="Wingdings 2"/>
              <a:buChar char=""/>
              <a:defRPr/>
            </a:pPr>
            <a:r>
              <a:rPr lang="fr-FR" dirty="0"/>
              <a:t>9.. En el corazón de la casa, en un espacio salpicado de cipreses que rodean cuadrados de césped y decorado con jarrones palco real, el </a:t>
            </a:r>
            <a:r>
              <a:rPr lang="fr-FR" b="1" dirty="0"/>
              <a:t>Jardín del Silencio</a:t>
            </a:r>
            <a:r>
              <a:rPr lang="fr-FR" dirty="0"/>
              <a:t> (fundado en 1997 ), con su antiguo pozo y el palomar, es a la vez elegante y severo.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8863143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00113" y="476250"/>
            <a:ext cx="7128271" cy="5543550"/>
          </a:xfrm>
        </p:spPr>
        <p:txBody>
          <a:bodyPr>
            <a:normAutofit lnSpcReduction="10000"/>
          </a:bodyPr>
          <a:lstStyle/>
          <a:p>
            <a:pPr eaLnBrk="1" hangingPunct="1"/>
            <a:r>
              <a:rPr lang="es-ES" sz="2400" dirty="0"/>
              <a:t>10.. Hacia el oeste, al pie de las torres medievales, centrados alrededor de una piscina, el Jardín de los Sentidos (est. 1997 ), plantadas con la exuberancia de las fronteras inglesas mixtos es parte de un dibujo de la caja.</a:t>
            </a:r>
          </a:p>
          <a:p>
            <a:pPr eaLnBrk="1" hangingPunct="1"/>
            <a:r>
              <a:rPr lang="es-ES" sz="2400" dirty="0"/>
              <a:t>Cubierto de ciento cincuenta variedades de plantas perennes muticolores, su enorme concéntrica se enmarcan en una nube blanca de los tallos de rosas que llenan los sentidos: vista, oído, olfato, tacto y gusto. </a:t>
            </a:r>
          </a:p>
          <a:p>
            <a:pPr eaLnBrk="1" hangingPunct="1"/>
            <a:r>
              <a:rPr lang="es-ES" sz="2400" dirty="0"/>
              <a:t>11. Que cubren las colinas y lomas que se levantan en el horizonte el Jardín de Francia (fundada en 2001 ) es un jardín salvaje, un homenaje a la Turena </a:t>
            </a:r>
          </a:p>
        </p:txBody>
      </p:sp>
    </p:spTree>
    <p:extLst>
      <p:ext uri="{BB962C8B-B14F-4D97-AF65-F5344CB8AC3E}">
        <p14:creationId xmlns:p14="http://schemas.microsoft.com/office/powerpoint/2010/main" val="10687219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404813"/>
            <a:ext cx="7185992" cy="5614987"/>
          </a:xfrm>
        </p:spPr>
        <p:txBody>
          <a:bodyPr/>
          <a:lstStyle/>
          <a:p>
            <a:pPr marL="0" indent="0" eaLnBrk="1" hangingPunct="1">
              <a:buFont typeface="Wingdings 2" pitchFamily="18" charset="2"/>
              <a:buNone/>
              <a:defRPr/>
            </a:pPr>
            <a:endParaRPr lang="fr-FR" sz="2400" dirty="0"/>
          </a:p>
          <a:p>
            <a:pPr eaLnBrk="1" hangingPunct="1">
              <a:defRPr/>
            </a:pPr>
            <a:r>
              <a:rPr lang="fr-FR" sz="2400" dirty="0"/>
              <a:t> Adornado con un mar de seis hectáreas de amapolas y los acianos, el viento sacudió el valle, en olas de gracia que se alternan con las estaciones del cosmos, de color rosa y blanco. </a:t>
            </a:r>
          </a:p>
          <a:p>
            <a:pPr eaLnBrk="1" hangingPunct="1">
              <a:defRPr/>
            </a:pPr>
            <a:endParaRPr lang="es-ES" dirty="0"/>
          </a:p>
        </p:txBody>
      </p:sp>
    </p:spTree>
    <p:extLst>
      <p:ext uri="{BB962C8B-B14F-4D97-AF65-F5344CB8AC3E}">
        <p14:creationId xmlns:p14="http://schemas.microsoft.com/office/powerpoint/2010/main" val="34945823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a Chatoniere.-a.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9751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Chatonniere entrance courtya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5330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a Chatoniere.-a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6891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a Chatonier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381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3 Imagen" descr="Jardins de la Chatonnier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4381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 chatoniere.-a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013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Gardens of la Chatonniè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2960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Chatonniere - leaf from abo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3029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Chatonniere - herb garden Fra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829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Chatonniere - leaf 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4578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Chatonniere cyclam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7724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Jardins d'Argences </a:t>
            </a:r>
            <a:br>
              <a:rPr lang="es-ES" dirty="0"/>
            </a:br>
            <a:endParaRPr lang="es-ES" dirty="0"/>
          </a:p>
        </p:txBody>
      </p:sp>
      <p:sp>
        <p:nvSpPr>
          <p:cNvPr id="3" name="2 Marcador de contenido"/>
          <p:cNvSpPr>
            <a:spLocks noGrp="1"/>
          </p:cNvSpPr>
          <p:nvPr>
            <p:ph sz="quarter" idx="1"/>
          </p:nvPr>
        </p:nvSpPr>
        <p:spPr>
          <a:xfrm>
            <a:off x="914400" y="1447800"/>
            <a:ext cx="7185992" cy="5410200"/>
          </a:xfrm>
        </p:spPr>
        <p:txBody>
          <a:bodyPr>
            <a:normAutofit/>
          </a:bodyPr>
          <a:lstStyle/>
          <a:p>
            <a:pPr marL="274320" indent="-274320" eaLnBrk="1" fontAlgn="auto" hangingPunct="1">
              <a:spcBef>
                <a:spcPts val="580"/>
              </a:spcBef>
              <a:spcAft>
                <a:spcPts val="0"/>
              </a:spcAft>
              <a:buFont typeface="Wingdings 2"/>
              <a:buChar char=""/>
              <a:defRPr/>
            </a:pPr>
            <a:r>
              <a:rPr lang="es-ES" dirty="0"/>
              <a:t>Hoy en día existen ocho jardines muy diferentes el uno del otro, no las estructuras unidas de callejones de tejo y carpe que atraen y perspectivas. </a:t>
            </a:r>
          </a:p>
          <a:p>
            <a:pPr marL="274320" indent="-274320" eaLnBrk="1" fontAlgn="auto" hangingPunct="1">
              <a:spcBef>
                <a:spcPts val="580"/>
              </a:spcBef>
              <a:spcAft>
                <a:spcPts val="0"/>
              </a:spcAft>
              <a:buFont typeface="Wingdings 2"/>
              <a:buChar char=""/>
              <a:defRPr/>
            </a:pPr>
            <a:r>
              <a:rPr lang="es-ES" dirty="0"/>
              <a:t>"El Jardín de las Rosas", con sus motivos de la caja para contrarrestar la exuberancia del "jardín de flores" a la francesa sembrada con cultivos perennes, siempre es diferente dependiendo de la temporada y la luz del día. </a:t>
            </a:r>
          </a:p>
          <a:p>
            <a:pPr marL="274320" indent="-274320" eaLnBrk="1" fontAlgn="auto" hangingPunct="1">
              <a:spcBef>
                <a:spcPts val="580"/>
              </a:spcBef>
              <a:spcAft>
                <a:spcPts val="0"/>
              </a:spcAft>
              <a:buFont typeface="Wingdings 2"/>
              <a:buChar char=""/>
              <a:defRPr/>
            </a:pPr>
            <a:r>
              <a:rPr lang="es-ES" dirty="0"/>
              <a:t>"El Jardín Alto" se distingue por sus formas vegetales tallados.».</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15019044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Además, "la pelvis" y "el paseo por el río", son otros lugares por descubrir, por no hablar de los tres viveros donde las rosas y plantas perennes y pasillos desbordados del nuevo jardín "dedicadas a las plantas de otoño" . .</a:t>
            </a:r>
          </a:p>
          <a:p>
            <a:r>
              <a:rPr lang="es-ES" dirty="0"/>
              <a:t>. En el año 2004, "el jardín foso" estará abierto por primera vez en público. </a:t>
            </a:r>
            <a:br>
              <a:rPr lang="es-ES" dirty="0"/>
            </a:br>
            <a:r>
              <a:rPr lang="es-ES" dirty="0"/>
              <a:t>Las piscinas de agua y fuentes crea un vínculo de continuidad entre estos jardines en 1999 que recibió el 1er Premio otorgado por la Bonpland SNHF (Nacional Francés Horticultural Society) y en 2003 los premios para el Departamento del Jardinero Canal.</a:t>
            </a:r>
          </a:p>
          <a:p>
            <a:endParaRPr lang="es-ES" dirty="0"/>
          </a:p>
        </p:txBody>
      </p:sp>
    </p:spTree>
    <p:extLst>
      <p:ext uri="{BB962C8B-B14F-4D97-AF65-F5344CB8AC3E}">
        <p14:creationId xmlns:p14="http://schemas.microsoft.com/office/powerpoint/2010/main" val="11687498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971550" y="620713"/>
            <a:ext cx="7056834" cy="5399087"/>
          </a:xfrm>
        </p:spPr>
        <p:txBody>
          <a:bodyPr>
            <a:normAutofit/>
          </a:bodyPr>
          <a:lstStyle/>
          <a:p>
            <a:pPr eaLnBrk="1" hangingPunct="1"/>
            <a:r>
              <a:rPr lang="es-ES" sz="2400" dirty="0"/>
              <a:t>Las piscinas de agua y fuentes crea un vínculo de continuidad entre estos jardines en 1999 que recibió el 1er Premio otorgado por la Bonpland SNHF (Nacional Francés Horticultural Society) y en 2003 los premios para el Departamento del Jardinero Canal.</a:t>
            </a:r>
          </a:p>
          <a:p>
            <a:r>
              <a:rPr lang="es-ES" dirty="0"/>
              <a:t>En 1989, cuando Felipe y Caroline se mudaron a Lecardonnel Argences, hubo una amplia zona de césped y algunos árboles.</a:t>
            </a:r>
          </a:p>
          <a:p>
            <a:r>
              <a:rPr lang="es-ES" dirty="0"/>
              <a:t>.Es por eso que el deseo de crear un jardín se ha establecido rápidamente. </a:t>
            </a:r>
            <a:br>
              <a:rPr lang="es-ES" dirty="0"/>
            </a:br>
            <a:endParaRPr lang="es-ES" sz="2400" dirty="0"/>
          </a:p>
        </p:txBody>
      </p:sp>
    </p:spTree>
    <p:extLst>
      <p:ext uri="{BB962C8B-B14F-4D97-AF65-F5344CB8AC3E}">
        <p14:creationId xmlns:p14="http://schemas.microsoft.com/office/powerpoint/2010/main" val="39039428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258000" cy="5470525"/>
          </a:xfrm>
        </p:spPr>
        <p:txBody>
          <a:bodyPr>
            <a:normAutofit/>
          </a:bodyPr>
          <a:lstStyle/>
          <a:p>
            <a:pPr marL="0" indent="0" eaLnBrk="1" fontAlgn="auto" hangingPunct="1">
              <a:spcBef>
                <a:spcPts val="580"/>
              </a:spcBef>
              <a:spcAft>
                <a:spcPts val="0"/>
              </a:spcAft>
              <a:buFont typeface="Wingdings 2" pitchFamily="18" charset="2"/>
              <a:buNone/>
              <a:defRPr/>
            </a:pPr>
            <a:endParaRPr lang="es-ES" dirty="0"/>
          </a:p>
          <a:p>
            <a:pPr>
              <a:spcBef>
                <a:spcPts val="580"/>
              </a:spcBef>
              <a:buFont typeface="Wingdings 2"/>
              <a:buChar char=""/>
              <a:defRPr/>
            </a:pPr>
            <a:r>
              <a:rPr lang="es-ES" dirty="0"/>
              <a:t>El trabajo fue realizado de forma gradual: falla de la pendiente, la creación de paredes y tres elevaciones sucesivas a lo largo de la fachada sur de la mansión, ofreciendo capa superior del suelo, el diseño y la plantación de un jardín en primer lugar. </a:t>
            </a:r>
          </a:p>
          <a:p>
            <a:pPr marL="274320" indent="-274320" eaLnBrk="1" fontAlgn="auto" hangingPunct="1">
              <a:spcBef>
                <a:spcPts val="580"/>
              </a:spcBef>
              <a:spcAft>
                <a:spcPts val="0"/>
              </a:spcAft>
              <a:buFont typeface="Wingdings 2"/>
              <a:buChar char=""/>
              <a:defRPr/>
            </a:pPr>
            <a:r>
              <a:rPr lang="es-ES" dirty="0"/>
              <a:t>Pero sin duda lo hizo la demolición de la ex tenista y su transformación en "Jardín de las Rosas", que fue el más decisivo. </a:t>
            </a:r>
            <a:br>
              <a:rPr lang="es-ES" dirty="0"/>
            </a:br>
            <a:r>
              <a:rPr lang="es-ES" dirty="0"/>
              <a:t>A partir de esa fecha (1996), los jardines de Argences se establecieron siguiendo las líneas fuertes de la casa a un mejor escaparate. </a:t>
            </a:r>
          </a:p>
          <a:p>
            <a:pPr marL="274320" indent="-274320" eaLnBrk="1" fontAlgn="auto" hangingPunct="1">
              <a:spcBef>
                <a:spcPts val="580"/>
              </a:spcBef>
              <a:spcAft>
                <a:spcPts val="0"/>
              </a:spcAft>
              <a:buFont typeface="Wingdings 2"/>
              <a:buChar char=""/>
              <a:defRPr/>
            </a:pPr>
            <a:endParaRPr lang="es-ES" dirty="0"/>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8773331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rdins d'Argences - other sid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218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s d'Argences -circular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7831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Argences formal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818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Argences -natural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6478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Argences over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2515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Argences Parter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4034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s d'Argences pati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720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Jardins d'Argences pati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5154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Jardins d'Argences-pond-other ang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3577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ardins d'Argences-mo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78154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Jardins d'Argences stream-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5305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Jardins d'Argences patio -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44571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Jardins-d-argence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9007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Jardins-d-argence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8053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Jardins-d-argence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1663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ardins-d-argences-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3295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ardins-d-argence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2450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ardins-d-argence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2026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ardins-d-argence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4490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jardins-d-argenc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9056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2 Imagen" descr="Jardins-d-argence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7" name="3 Imagen" descr="Jardins-d-argences-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4 Imagen" descr="Jardins d'Argences patio - (1).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1488" y="2390775"/>
            <a:ext cx="31210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6773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714500"/>
          </a:xfrm>
        </p:spPr>
        <p:txBody>
          <a:bodyPr>
            <a:normAutofit/>
          </a:bodyPr>
          <a:lstStyle/>
          <a:p>
            <a:pPr eaLnBrk="1" fontAlgn="auto" hangingPunct="1">
              <a:spcAft>
                <a:spcPts val="0"/>
              </a:spcAft>
              <a:defRPr/>
            </a:pPr>
            <a:r>
              <a:rPr lang="es-ES" b="1" dirty="0"/>
              <a:t>Jardins-du-prieure-Notre-Dame-d´Orsan</a:t>
            </a:r>
            <a:br>
              <a:rPr lang="es-ES" dirty="0"/>
            </a:br>
            <a:endParaRPr lang="es-ES" dirty="0"/>
          </a:p>
        </p:txBody>
      </p:sp>
      <p:sp>
        <p:nvSpPr>
          <p:cNvPr id="3" name="2 Marcador de contenido"/>
          <p:cNvSpPr>
            <a:spLocks noGrp="1"/>
          </p:cNvSpPr>
          <p:nvPr>
            <p:ph sz="quarter" idx="1"/>
          </p:nvPr>
        </p:nvSpPr>
        <p:spPr>
          <a:xfrm>
            <a:off x="914400" y="2132856"/>
            <a:ext cx="7041976" cy="3886944"/>
          </a:xfrm>
        </p:spPr>
        <p:txBody>
          <a:bodyPr>
            <a:normAutofit fontScale="85000" lnSpcReduction="10000"/>
          </a:bodyPr>
          <a:lstStyle/>
          <a:p>
            <a:pPr marL="274320" indent="-274320" eaLnBrk="1" fontAlgn="auto" hangingPunct="1">
              <a:spcBef>
                <a:spcPts val="580"/>
              </a:spcBef>
              <a:spcAft>
                <a:spcPts val="0"/>
              </a:spcAft>
              <a:buFont typeface="Wingdings 2"/>
              <a:buChar char=""/>
              <a:defRPr/>
            </a:pPr>
            <a:r>
              <a:rPr lang="fr-FR" sz="2600" dirty="0"/>
              <a:t>Los </a:t>
            </a:r>
            <a:r>
              <a:rPr lang="fr-FR" sz="2600" b="1" dirty="0"/>
              <a:t>jardines del convento de Nuestra Señora de Orsan</a:t>
            </a:r>
            <a:r>
              <a:rPr lang="fr-FR" sz="2600" dirty="0"/>
              <a:t> son jardines de inspiración monástica situados en el corazón de la medieval Convento de Orsan , un convento Fontevriste fundado en el siglo </a:t>
            </a:r>
            <a:r>
              <a:rPr lang="fr-FR" sz="2600" baseline="30000" dirty="0"/>
              <a:t>XII</a:t>
            </a:r>
            <a:r>
              <a:rPr lang="fr-FR" sz="2600" dirty="0"/>
              <a:t> por Robert de Arbrissel , el territorio del municipio de Maisonnais , en el departamento de Cher , en Francia </a:t>
            </a:r>
          </a:p>
          <a:p>
            <a:pPr marL="274320" indent="-274320" eaLnBrk="1" fontAlgn="auto" hangingPunct="1">
              <a:spcBef>
                <a:spcPts val="580"/>
              </a:spcBef>
              <a:spcAft>
                <a:spcPts val="0"/>
              </a:spcAft>
              <a:buFont typeface="Wingdings 2"/>
              <a:buChar char=""/>
              <a:defRPr/>
            </a:pPr>
            <a:r>
              <a:rPr lang="fr-FR" sz="2600" dirty="0"/>
              <a:t>Creado por dos arquitectos, Sonia Lesot Taravella y Patrice, y mantenido por el maestro jardinero Guillot Gilles, estos jardines son la evocación de un paraíso perdido</a:t>
            </a:r>
            <a:r>
              <a:rPr lang="fr-FR" dirty="0"/>
              <a:t>.</a:t>
            </a:r>
          </a:p>
          <a:p>
            <a:pPr marL="274320" indent="-274320" eaLnBrk="1" fontAlgn="auto" hangingPunct="1">
              <a:spcBef>
                <a:spcPts val="580"/>
              </a:spcBef>
              <a:spcAft>
                <a:spcPts val="0"/>
              </a:spcAft>
              <a:buFont typeface="Wingdings 2"/>
              <a:buChar char=""/>
              <a:defRPr/>
            </a:pPr>
            <a:r>
              <a:rPr lang="fr-FR" dirty="0"/>
              <a:t> </a:t>
            </a:r>
            <a:endParaRPr lang="es-ES" dirty="0"/>
          </a:p>
        </p:txBody>
      </p:sp>
    </p:spTree>
    <p:extLst>
      <p:ext uri="{BB962C8B-B14F-4D97-AF65-F5344CB8AC3E}">
        <p14:creationId xmlns:p14="http://schemas.microsoft.com/office/powerpoint/2010/main" val="32246738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La intención original no era lograr una reconstrucción exacta de los jardines originales del convento, sino más bien para evocar el espíritu de un jardín medieval.</a:t>
            </a:r>
          </a:p>
          <a:p>
            <a:r>
              <a:rPr lang="es-ES" dirty="0"/>
              <a:t>Los Edad Media , los jardines del monasterio, en recuerdo del cuerpo y la mente y traer la tranquilidad necesaria para la meditación. </a:t>
            </a:r>
          </a:p>
          <a:p>
            <a:r>
              <a:rPr lang="es-ES" dirty="0"/>
              <a:t>Basándose en motivos bíblicos, que incluye al menos cuatro tipos de jardines: el jardín , el herbario de plantas medicinales, huerto y jardín del cementerio-de la clausura .</a:t>
            </a:r>
          </a:p>
          <a:p>
            <a:endParaRPr lang="es-ES" dirty="0"/>
          </a:p>
          <a:p>
            <a:endParaRPr lang="es-ES" dirty="0"/>
          </a:p>
        </p:txBody>
      </p:sp>
    </p:spTree>
    <p:extLst>
      <p:ext uri="{BB962C8B-B14F-4D97-AF65-F5344CB8AC3E}">
        <p14:creationId xmlns:p14="http://schemas.microsoft.com/office/powerpoint/2010/main" val="5426491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476250"/>
            <a:ext cx="7258000" cy="6121400"/>
          </a:xfrm>
        </p:spPr>
        <p:txBody>
          <a:bodyPr/>
          <a:lstStyle/>
          <a:p>
            <a:pPr eaLnBrk="1" hangingPunct="1"/>
            <a:r>
              <a:rPr lang="fr-FR" sz="2400" dirty="0"/>
              <a:t>La valla que separa el desierto de la vida civilizada, la fuente , en representación de los cuatro ríos del Paraíso y el patio (o Prael), césped salpicado de flores y decorado con bancos verdes, glorietas y pérgolas son otros elementos esenciales de los jardines medievales. </a:t>
            </a:r>
          </a:p>
          <a:p>
            <a:pPr eaLnBrk="1" hangingPunct="1"/>
            <a:r>
              <a:rPr lang="fr-FR" sz="2400" dirty="0"/>
              <a:t> Diseño de jardines Orsan ha respondido a tres preocupaciones: la función, el simbolismo y la armonía.</a:t>
            </a:r>
          </a:p>
          <a:p>
            <a:r>
              <a:rPr lang="es-ES" dirty="0"/>
              <a:t>Los aspectos fundamentales de los jardines de Orsan ha sido el desarrollo de un claustro verde con una fuente en su centro. </a:t>
            </a:r>
          </a:p>
          <a:p>
            <a:pPr eaLnBrk="1" hangingPunct="1"/>
            <a:endParaRPr lang="es-ES" sz="2400" dirty="0"/>
          </a:p>
        </p:txBody>
      </p:sp>
    </p:spTree>
    <p:extLst>
      <p:ext uri="{BB962C8B-B14F-4D97-AF65-F5344CB8AC3E}">
        <p14:creationId xmlns:p14="http://schemas.microsoft.com/office/powerpoint/2010/main" val="5802417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476250"/>
            <a:ext cx="7185992" cy="5543550"/>
          </a:xfrm>
        </p:spPr>
        <p:txBody>
          <a:bodyPr/>
          <a:lstStyle/>
          <a:p>
            <a:pPr eaLnBrk="1" hangingPunct="1"/>
            <a:r>
              <a:rPr lang="fr-FR" sz="2400" dirty="0"/>
              <a:t>Todos los jardines adyacentes: simples, frutales, bayas callejón, el laberinto, un jardín de rosas (o en el jardín de María), la huerta planteado, el césped, una pérgola y el jardín de los olivos se sitúa en el dentro de la cerrada y el claustro.. A esto hay que añadir el prado florido, camina elaborado y mantenido para permitir que un paseo a los bosques ya lo largo de la corriente </a:t>
            </a:r>
            <a:r>
              <a:rPr lang="fr-FR" sz="2400" baseline="30000" dirty="0"/>
              <a:t>.</a:t>
            </a:r>
          </a:p>
          <a:p>
            <a:pPr eaLnBrk="1" hangingPunct="1"/>
            <a:r>
              <a:rPr lang="fr-FR" sz="2400" dirty="0"/>
              <a:t> Estos jardines llevan la etiqueta de "Jardín Notable" otorgada por el Ministerio de Cultura.</a:t>
            </a:r>
            <a:endParaRPr lang="es-ES" sz="2400" dirty="0"/>
          </a:p>
        </p:txBody>
      </p:sp>
    </p:spTree>
    <p:extLst>
      <p:ext uri="{BB962C8B-B14F-4D97-AF65-F5344CB8AC3E}">
        <p14:creationId xmlns:p14="http://schemas.microsoft.com/office/powerpoint/2010/main" val="22892423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Jardins-du-prieure-notre-dame-d-orsa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3615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Jardins-du-prieure-notre-dame-d-orsan-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39496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Jardins-du-prieure-notre-dame-d-orsan-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0500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Jardins-du-prieure-notre-dame-d-orsa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5607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Jardins-du-prieure-notre-dame-d-orsan-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5061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Jardins-du-prieure-notre-dame-d-orsa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8694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Jardins-du-prieure-notre-dame-d-orsa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22471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TotalTime>
  <Words>3924</Words>
  <Application>Microsoft Office PowerPoint</Application>
  <PresentationFormat>Presentación en pantalla (4:3)</PresentationFormat>
  <Paragraphs>288</Paragraphs>
  <Slides>125</Slides>
  <Notes>79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125</vt:i4>
      </vt:variant>
    </vt:vector>
  </HeadingPairs>
  <TitlesOfParts>
    <vt:vector size="130" baseType="lpstr">
      <vt:lpstr>Calibri</vt:lpstr>
      <vt:lpstr>Century Schoolbook</vt:lpstr>
      <vt:lpstr>Wingdings</vt:lpstr>
      <vt:lpstr>Wingdings 2</vt:lpstr>
      <vt:lpstr>Default Theme</vt:lpstr>
      <vt:lpstr>EUROPA.-LA VUELTA AL MUNDO EN 885 JARDINES.- JARDINES REMARCABLES DE FRANCIA.-I</vt:lpstr>
      <vt:lpstr>Château du Champ-de-Bataille at Le Neubourg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of Vauville</vt:lpstr>
      <vt:lpstr>Presentación de PowerPoint</vt:lpstr>
      <vt:lpstr>Presentación de PowerPoint</vt:lpstr>
      <vt:lpstr>Presentación de PowerPoint</vt:lpstr>
      <vt:lpstr>Presentación de PowerPoint</vt:lpstr>
      <vt:lpstr>Presentación de PowerPoint</vt:lpstr>
      <vt:lpstr>Presentación de PowerPoint</vt:lpstr>
      <vt:lpstr>Château de Champs-sur-Marne.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d'Hauterive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Arnaga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Castillo de la Roche-Guyon</vt:lpstr>
      <vt:lpstr>Presentación de PowerPoint</vt:lpstr>
      <vt:lpstr>Presentación de PowerPoint</vt:lpstr>
      <vt:lpstr>Presentación de PowerPoint</vt:lpstr>
      <vt:lpstr>Château de la Roche-Jagu </vt:lpstr>
      <vt:lpstr>Presentación de PowerPoint</vt:lpstr>
      <vt:lpstr>Presentación de PowerPoint</vt:lpstr>
      <vt:lpstr>Presentación de PowerPoint</vt:lpstr>
      <vt:lpstr>Presentación de PowerPoint</vt:lpstr>
      <vt:lpstr>Presentación de PowerPoint</vt:lpstr>
      <vt:lpstr>Jardins de la Chatonniere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d'Argences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Jardins-du-prieure-Notre-Dame-d´Orsan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JARDINES.-FRANCIA.-AÑ</dc:title>
  <dc:creator>Josep</dc:creator>
  <cp:lastModifiedBy>Usuario</cp:lastModifiedBy>
  <cp:revision>10</cp:revision>
  <dcterms:created xsi:type="dcterms:W3CDTF">2013-09-07T10:02:19Z</dcterms:created>
  <dcterms:modified xsi:type="dcterms:W3CDTF">2018-03-13T04:54:08Z</dcterms:modified>
</cp:coreProperties>
</file>