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71"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72"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197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510EAC-38A6-48E7-8B4E-FEB3D69BD642}"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2C0AD3-8DDB-4939-B935-BF2A30C6F781}" type="slidenum">
              <a:rPr lang="es-ES" smtClean="0"/>
              <a:t>‹Nº›</a:t>
            </a:fld>
            <a:endParaRPr lang="es-ES" dirty="0"/>
          </a:p>
        </p:txBody>
      </p:sp>
    </p:spTree>
    <p:extLst>
      <p:ext uri="{BB962C8B-B14F-4D97-AF65-F5344CB8AC3E}">
        <p14:creationId xmlns:p14="http://schemas.microsoft.com/office/powerpoint/2010/main" val="416930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A277E3-9A03-4C92-8FBD-E5E5E5E77686}" type="slidenum">
              <a:rPr lang="es-ES" smtClean="0">
                <a:solidFill>
                  <a:prstClr val="black"/>
                </a:solidFill>
                <a:latin typeface="Calibri" pitchFamily="34" charset="0"/>
              </a:rPr>
              <a:pPr>
                <a:defRPr/>
              </a:pPr>
              <a:t>5</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CFDC32-3F63-436E-942E-629B13BFEB93}"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149F1B-5B12-4607-8F39-83CFD5E43400}"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517E2F5-9D0C-4E42-AE14-9FDC5E4DE390}"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CDA37A-C373-4F26-8128-3C16589E77DA}"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36AF98-30B1-4386-9E08-167A278B9C28}"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D1A1AF-8156-4BE2-AC6B-7B38E63E20DA}"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E3002B-8F59-4583-BAB9-8B1D1F5C2282}"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F9A76D-EAA5-4C80-9E88-F8F15BB3D13C}"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5B0D03-97D1-4F73-9375-89F51B239747}"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059244-3367-48FB-AD31-96289088C419}"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940F4E-4395-4E63-B8CE-4EC3C23ADB45}"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812BBDF-E0BE-41BA-9C2D-5DA4A32B2D38}"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2FEC61-67D8-448F-885C-44E0D7FD5E0C}"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205B1A-DB06-4101-9CC4-8CE0EAF1AB54}"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BC73BA-4FD9-4256-AE48-8D5303CD46E2}"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CF3165-E225-4A7C-A8E6-C0371555D903}"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EE64C7D-337A-45E8-828C-A5E55FBE84B3}"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9B8CD6-413F-4CE0-BE69-FE0694D14656}"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68D5999-6BEC-4B3A-866C-6DE20855302B}"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47A2C9-2172-4730-868E-A354F5C10A12}"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A620EA-C82C-411B-83B0-AE1E532207A2}"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29222D-67E8-4A92-9E76-F5CF13B0999E}"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a:p>
            <a:pPr eaLnBrk="1" hangingPunct="1">
              <a:spcBef>
                <a:spcPct val="0"/>
              </a:spcBef>
            </a:pPr>
            <a:endParaRPr lang="es-ES" dirty="0"/>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598AE4-3B9C-4EC9-A251-821EC427E467}"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E8D2508-B8EB-42B9-87D7-E3D3724F8568}"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7CED23-A1A0-4D40-838B-509A750E4279}"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Oriental de Maulévrier </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BBF44F2-175B-49FE-844F-F007D4C13D3A}"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Emmanuel Liais.</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CCCD1F-75AC-4D1A-8419-4B45BE056124}"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Emmanuel Liais.</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B88C4E-E967-4A53-B4B2-48A4D9FAF7C2}"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Emmanuel Liais.</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DBAB85-7C67-47DE-9479-6317A0E50A32}"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Emmanuel Liais.</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D18132-454F-4111-B7AD-30D24A139C64}"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Emmanuel Liais.</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44D6B4-5DC7-4F7E-9452-97137C3AA4BC}"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Emmanuel Liais.</a:t>
            </a:r>
          </a:p>
          <a:p>
            <a:pPr eaLnBrk="1" hangingPunct="1">
              <a:spcBef>
                <a:spcPct val="0"/>
              </a:spcBef>
            </a:pPr>
            <a:endParaRPr 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4F0DEF-C2B3-4690-A365-6DABD503C657}"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0EAEBC-D7DF-42A9-8829-5555BA29B4FE}"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A3A54F-443F-4B52-9660-8512D0884ACF}"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F0CE35-1067-488A-94EB-B9275DC13F10}"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9F2908-BF60-4FF1-AD86-59F397422A44}"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25DFA61-F9FE-4E89-B824-1BC1CB4A7BCB}"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6AE6A5C-C613-4E17-BCE7-03EF8D07ECFA}"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4C31E4-9E7C-429D-B190-8810D9DEB276}"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B4F9E9-D56D-408C-ADE4-537A72CAE0AF}"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2D849D-F101-4DF6-A116-2CC1E7EB706E}"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B78C66-6590-47B8-ACC3-827975634C66}"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ECE479-193E-4C27-8870-D580BCF24DC0}"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182BD9D-32BC-4FD0-AB30-3311A3282D82}"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EA3897D-A413-42C6-89B8-C4A64F5EE67B}"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B8DB66-E2A7-48C1-9E55-3743BB105F24}"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082A21-75C0-4F5C-8F6A-25E590AEFB69}"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B5650E-4092-46F0-B624-76EA8FFF4A7F}"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A04385-68E2-4186-9EB1-674FBCA24170}"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E0C8D6-285C-4AF0-B822-35575762D10A}"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363242F-8107-445E-8393-018CF229E2DB}"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FD6AC2-51B7-4D74-B175-D33E38A7A188}"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F49FF9-53E1-4058-B07D-7B005101E293}"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BDCB86-860A-4AA0-B298-90EC51F8BC92}"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C68004-FF74-4288-83B2-557AC41FA113}"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234BAD-541D-4DE7-8C53-C5E8F0478389}"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D3BAFFC-E7E6-48E9-A132-AECE2F4B1298}"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812AD2E-5BA9-40E3-97F5-B60C5093DB7E}"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4CA78A-E9BB-47CB-BC48-6D87DA7716A8}"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EC7C78-F54E-4357-A2E3-436671FF84A8}"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03AE25-F407-447B-B1C1-D78812C69B40}"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a:p>
            <a:pPr eaLnBrk="1" hangingPunct="1">
              <a:spcBef>
                <a:spcPct val="0"/>
              </a:spcBef>
            </a:pPr>
            <a:endParaRPr lang="es-ES" dirty="0"/>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52C776-C5A4-43D5-8EDD-0480C25DB434}"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3748E2-B5A5-4EB7-A890-E3263D964662}"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Sericourt.</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43A314-946D-4495-B547-EFC731BCB53D}"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Parc Château de Sericourt</a:t>
            </a:r>
            <a:endParaRPr lang="es-ES" dirty="0"/>
          </a:p>
          <a:p>
            <a:pPr eaLnBrk="1" hangingPunct="1">
              <a:spcBef>
                <a:spcPct val="0"/>
              </a:spcBef>
            </a:pPr>
            <a:endParaRPr lang="es-ES" dirty="0"/>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6580C0-5775-4201-BA87-2D59A47759A8}"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Parc Château de Sericourt</a:t>
            </a:r>
            <a:endParaRPr lang="es-ES" dirty="0"/>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A35FDB-7280-475F-98DB-F54280D0C4D6}"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Parc Château de Sericourt</a:t>
            </a:r>
            <a:endParaRPr lang="es-ES" dirty="0"/>
          </a:p>
          <a:p>
            <a:pPr eaLnBrk="1" hangingPunct="1">
              <a:spcBef>
                <a:spcPct val="0"/>
              </a:spcBef>
            </a:pPr>
            <a:endParaRPr lang="es-ES" dirty="0"/>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0951B8-9AC2-499E-9B4E-3813FFFE6343}"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Parc Château de Sericourt</a:t>
            </a:r>
            <a:endParaRPr lang="es-ES" dirty="0"/>
          </a:p>
          <a:p>
            <a:pPr eaLnBrk="1" hangingPunct="1">
              <a:spcBef>
                <a:spcPct val="0"/>
              </a:spcBef>
            </a:pPr>
            <a:endParaRPr lang="es-ES" dirty="0"/>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84B690-D62E-4D94-9792-D93BF910B341}"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Alfred Wallach </a:t>
            </a:r>
          </a:p>
          <a:p>
            <a:pPr eaLnBrk="1" hangingPunct="1">
              <a:spcBef>
                <a:spcPct val="0"/>
              </a:spcBef>
            </a:pPr>
            <a:endParaRPr lang="es-ES" dirty="0"/>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C9FC6C-FD81-49A8-A912-82AEF0EF09D4}"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Alfred Wallach </a:t>
            </a:r>
          </a:p>
          <a:p>
            <a:pPr eaLnBrk="1" hangingPunct="1">
              <a:spcBef>
                <a:spcPct val="0"/>
              </a:spcBef>
            </a:pPr>
            <a:endParaRPr lang="es-ES" dirty="0"/>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FEDBB2-3CA1-4862-BB6C-8E42EB068F51}"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Alfred Wallach </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96D1F4-A72D-4AD9-863B-82D9EE3B8F1D}"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Alfred Wallach </a:t>
            </a:r>
          </a:p>
          <a:p>
            <a:pPr eaLnBrk="1" hangingPunct="1">
              <a:spcBef>
                <a:spcPct val="0"/>
              </a:spcBef>
            </a:pPr>
            <a:endParaRPr 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CF9957B-64CA-4356-86E3-1F967CFF42F6}"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Alfred Wallach </a:t>
            </a:r>
          </a:p>
          <a:p>
            <a:pPr eaLnBrk="1" hangingPunct="1">
              <a:spcBef>
                <a:spcPct val="0"/>
              </a:spcBef>
            </a:pPr>
            <a:endParaRPr lang="es-ES" dirty="0"/>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2B4A83-62B8-4F8B-BC02-C71B549B29AF}"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de la Orangerie</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0B4D88F-A8B6-4C36-8998-FADFF96A3357}"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de la Orangerie</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0DDEEC-3900-4B88-8071-F04EB3545394}"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de la Orangerie</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B44683-7E11-4C17-9F57-088846769AD3}"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de la Orangerie</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3A6515-64E2-4063-BE44-076AEFD3481B}"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Park de la Orangerie</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98D2A4-0642-49AC-876E-E1B980A836D4}"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Strasburgo.- Parc de la Marseillaise</a:t>
            </a:r>
            <a:endParaRPr lang="es-ES" dirty="0"/>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9F5FA4-9096-4186-A8D5-87E4C253C956}"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Strasburgo.- Parc de la Marseillaise</a:t>
            </a:r>
            <a:endParaRPr lang="es-ES" dirty="0"/>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9B561A2-A2A5-4D0E-A3AA-F8BCDB3C359C}"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Strasburgo.- Parc de la Marseillaise</a:t>
            </a:r>
            <a:endParaRPr lang="es-ES" dirty="0"/>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CB148A-CAF9-4411-A1D0-4BA5AD8DB8CA}"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Strasburgo.- Parc de la Marseillaise</a:t>
            </a:r>
            <a:endParaRPr lang="es-ES" dirty="0"/>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6150F7-2DB3-45F5-9856-57B88344D9E3}"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Gardens of Drulon.-Drulon_jardins_artistiques_</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4A832C-6111-4553-B18A-1C96C30329F1}"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Gardens of Drulon.-Drulon_jardins_artistiques_</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7176A4-5D60-427C-A413-1B974B1D2901}"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Gardens of Drulon.-Drulon_jardins_artistiques_</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E3E795-A480-4FB3-A8F9-AB31088521AC}"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Gardens of Drulon.-Drulon_jardins_artistiques_</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21EC7A-2E3F-46C4-A355-E3B994451A19}"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491DB24-4633-468E-B27C-3201C924D982}"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9BB2BC-7AF8-4CBD-86F8-3204CC6F7FAA}"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BC9FAB-A3E2-45CB-A2C0-C52F1845CF4F}"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5E5E36-7218-4B35-8D08-1DE32E38D45A}"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548985-0882-42B4-907E-8A880626A541}"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84BAEC-A2CB-4EBE-A0AD-2F79F6C1562C}"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612B5A-5B29-4E2A-9F6C-D1A5852A9938}"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a:t>
            </a:r>
            <a:endParaRPr lang="es-ES" dirty="0"/>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57482BC-0AEA-477D-A934-38BF75635DE3}"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The Gardens of Haute-Bretagne, Botanical garden of Upper Brittany. .-Valle de los Poetas</a:t>
            </a:r>
            <a:endParaRPr lang="es-ES" dirty="0"/>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A51BE4-5914-438B-8F3C-AD7E35072103}"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hyperlink" Target="//upload.wikimedia.org/wikipedia/commons/d/da/Le_vallon_des_Po%C3%A8tes.JPG" TargetMode="External"/><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20688"/>
            <a:ext cx="6622504" cy="2520280"/>
          </a:xfrm>
        </p:spPr>
        <p:txBody>
          <a:bodyPr>
            <a:normAutofit/>
          </a:bodyPr>
          <a:lstStyle/>
          <a:p>
            <a:r>
              <a:rPr lang="es-ES" sz="3200" dirty="0"/>
              <a:t>EUROPA.-LA VUELTA AL MUNDO EN 885 JARDINES.-</a:t>
            </a:r>
            <a:br>
              <a:rPr lang="es-ES" sz="3200" dirty="0"/>
            </a:br>
            <a:r>
              <a:rPr lang="es-ES" sz="3200" dirty="0"/>
              <a:t>JARDINES REMARCABLES DE FRANCIA.-J</a:t>
            </a:r>
          </a:p>
        </p:txBody>
      </p:sp>
      <p:sp>
        <p:nvSpPr>
          <p:cNvPr id="3" name="2 Subtítulo"/>
          <p:cNvSpPr>
            <a:spLocks noGrp="1"/>
          </p:cNvSpPr>
          <p:nvPr>
            <p:ph type="subTitle" idx="1"/>
          </p:nvPr>
        </p:nvSpPr>
        <p:spPr>
          <a:xfrm>
            <a:off x="2771801" y="4581128"/>
            <a:ext cx="4680520"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Parc Oriental de Maulévrier </a:t>
            </a:r>
          </a:p>
        </p:txBody>
      </p:sp>
      <p:sp>
        <p:nvSpPr>
          <p:cNvPr id="7171" name="2 Marcador de contenido"/>
          <p:cNvSpPr>
            <a:spLocks noGrp="1"/>
          </p:cNvSpPr>
          <p:nvPr>
            <p:ph sz="quarter" idx="1"/>
          </p:nvPr>
        </p:nvSpPr>
        <p:spPr>
          <a:xfrm>
            <a:off x="827584" y="1600200"/>
            <a:ext cx="7097216" cy="4873752"/>
          </a:xfrm>
        </p:spPr>
        <p:txBody>
          <a:bodyPr/>
          <a:lstStyle/>
          <a:p>
            <a:pPr eaLnBrk="1" hangingPunct="1"/>
            <a:r>
              <a:rPr lang="es-ES" sz="2400" dirty="0"/>
              <a:t>El </a:t>
            </a:r>
            <a:r>
              <a:rPr lang="es-ES" sz="2400" b="1" dirty="0"/>
              <a:t>Parque Oriental de Maulévrier</a:t>
            </a:r>
            <a:r>
              <a:rPr lang="es-ES" sz="2400" dirty="0"/>
              <a:t> es un jardín japonés y jardín botánico de 29 hectáreas de extensión situado alrededor del Château Colbert en Maulévrier, Francia.</a:t>
            </a:r>
          </a:p>
          <a:p>
            <a:pPr eaLnBrk="1" hangingPunct="1"/>
            <a:r>
              <a:rPr lang="es-ES" sz="2400" dirty="0"/>
              <a:t>El parque se creó entre 1899 y 1913 sobre la base de Château Colbert por el famoso arquitecto parisiense Alexandre Marcel (1860-1928), diseñador del pabellón de Camboya en la Exposición Universal de París del año (1900), para el propietario industrial del castillo.</a:t>
            </a:r>
          </a:p>
        </p:txBody>
      </p:sp>
    </p:spTree>
    <p:extLst>
      <p:ext uri="{BB962C8B-B14F-4D97-AF65-F5344CB8AC3E}">
        <p14:creationId xmlns:p14="http://schemas.microsoft.com/office/powerpoint/2010/main" val="2045309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85992" cy="5254625"/>
          </a:xfrm>
        </p:spPr>
        <p:txBody>
          <a:bodyPr>
            <a:normAutofit lnSpcReduction="10000"/>
          </a:bodyPr>
          <a:lstStyle/>
          <a:p>
            <a:pPr eaLnBrk="1" hangingPunct="1"/>
            <a:r>
              <a:rPr lang="es-ES" sz="2400" dirty="0"/>
              <a:t>En efecto, los elementos Khmeres del parque se reproducen a partir de moldes de piezas exhibidas en esta Exposición Universal. Casado con la hija del propietario, Marcel a menudo ha vivido en el castillo, con lo cual supervisó su adaptación paisajista. </a:t>
            </a:r>
          </a:p>
          <a:p>
            <a:pPr eaLnBrk="1" hangingPunct="1"/>
            <a:r>
              <a:rPr lang="es-ES" sz="2400" dirty="0"/>
              <a:t>Tras su muerte, permaneció en la residencia hasta su propia muerte en 1945, después de la cual el parque cayó en la desidia durante 40 años..</a:t>
            </a:r>
          </a:p>
          <a:p>
            <a:pPr eaLnBrk="1" hangingPunct="1"/>
            <a:r>
              <a:rPr lang="es-ES" sz="2400" dirty="0"/>
              <a:t>En 1976, la propiedad del castillo se fragmentó en tres, el municipio de Maulévrier readquiere el parque, entonces completamente abandonado en 1980.</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1193871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13984" cy="5543550"/>
          </a:xfrm>
        </p:spPr>
        <p:txBody>
          <a:bodyPr/>
          <a:lstStyle/>
          <a:p>
            <a:pPr eaLnBrk="1" hangingPunct="1"/>
            <a:r>
              <a:rPr lang="es-ES" sz="2400" dirty="0"/>
              <a:t>La restauración comenzó en 1987, basada en fotografías y recuerdos, y en el 2004 el jardín fue etiquetado como «Jardin Remarquable» por el Ministerio de Cultura.</a:t>
            </a:r>
          </a:p>
          <a:p>
            <a:pPr eaLnBrk="1" hangingPunct="1"/>
            <a:r>
              <a:rPr lang="es-ES" sz="2400" dirty="0"/>
              <a:t>Actualmente, el parque es el jardín japonés más grande de Europa.</a:t>
            </a:r>
          </a:p>
          <a:p>
            <a:pPr eaLnBrk="1" hangingPunct="1"/>
            <a:r>
              <a:rPr lang="es-ES" sz="2400" dirty="0"/>
              <a:t>Alberga unas 300 especies de plantas, con azaleas, camelias, rhododendron aceres japoneses, cerezos japoneses y otros muchos. </a:t>
            </a:r>
          </a:p>
          <a:p>
            <a:pPr eaLnBrk="1" hangingPunct="1"/>
            <a:r>
              <a:rPr lang="es-ES" sz="2400" dirty="0"/>
              <a:t>Hay también una exposición permanente de bonsais y de cerámicas. </a:t>
            </a:r>
          </a:p>
          <a:p>
            <a:pPr eaLnBrk="1" hangingPunct="1"/>
            <a:r>
              <a:rPr lang="es-ES" sz="2400" dirty="0"/>
              <a:t>Cada año los días de excepción presentan animaciones y obras de Landart.</a:t>
            </a:r>
          </a:p>
          <a:p>
            <a:pPr eaLnBrk="1" hangingPunct="1"/>
            <a:endParaRPr lang="es-ES" dirty="0"/>
          </a:p>
        </p:txBody>
      </p:sp>
    </p:spTree>
    <p:extLst>
      <p:ext uri="{BB962C8B-B14F-4D97-AF65-F5344CB8AC3E}">
        <p14:creationId xmlns:p14="http://schemas.microsoft.com/office/powerpoint/2010/main" val="2208305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Parc Oriental de Maulévrier in Maulévrier -.-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854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Parc Oriental Maulevrier.-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719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arc Oriental  Maulevrier.-w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250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arc Oriental de Maulévrier in Maulévrier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315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Marcador de contenido" descr="Parc Maulevrier.--oriental-2.jpg"/>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222634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Parc Maulevrier.-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745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rc Maulevrier.-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443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c orient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985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rc orient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939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c Oriental Maulevrie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5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c Oriental Maulevrier.-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003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c Oriental Maulevrier.-a5.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713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c orient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724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c Oriental Maulevrier.-a6.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670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2 Imagen" descr="Parc Oriental De Maulevr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724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c orienta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000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 Oriental Maulevlrier.-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266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 Oriental Maulevrier.-pontrouge1x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856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c Oriental Maulevrier.-pontrouge4f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84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2 Imagen" descr="Parc Oriental Maulevrier.-a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582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c Oriental Maulevr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146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c Oriental Maulevrier.-w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75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rc oriental Maulevrier,.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563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2 Imagen" descr="Parc Oriental Maulevrrier.-q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624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arc-maulevrier-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505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rc Oriental de Maulévrier in Maulévrier -.-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504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c Oriental de Maulévrier in Maulévrier -.-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027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rc Oriental de Maulévrier in Maulévrier -.-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895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rc Oriental de Maulévrier in Maulévrier -.-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004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dirty="0"/>
              <a:t>Parc Emmanuel Liais.</a:t>
            </a:r>
          </a:p>
        </p:txBody>
      </p:sp>
      <p:sp>
        <p:nvSpPr>
          <p:cNvPr id="38915" name="2 Marcador de contenido"/>
          <p:cNvSpPr>
            <a:spLocks noGrp="1"/>
          </p:cNvSpPr>
          <p:nvPr>
            <p:ph sz="quarter" idx="1"/>
          </p:nvPr>
        </p:nvSpPr>
        <p:spPr/>
        <p:txBody>
          <a:bodyPr/>
          <a:lstStyle/>
          <a:p>
            <a:pPr eaLnBrk="1" hangingPunct="1"/>
            <a:r>
              <a:rPr lang="es-ES" sz="2400" dirty="0"/>
              <a:t>Este bonito parque de vegetación tropical, debida a la influencia del Gulf Stream, fue creado por el naturalista y astrónomo Emmanuel Liais (1826-1900). </a:t>
            </a:r>
          </a:p>
          <a:p>
            <a:pPr eaLnBrk="1" hangingPunct="1"/>
            <a:r>
              <a:rPr lang="es-ES" sz="2400" dirty="0"/>
              <a:t>El antiguo jardín del botánico, Emmanuel Liais, se ha convertido en un parque público. Esta bien cuidado y conserva el carácter de un jardín del siglo XIX.</a:t>
            </a:r>
          </a:p>
          <a:p>
            <a:pPr eaLnBrk="1" hangingPunct="1"/>
            <a:r>
              <a:rPr lang="es-ES" sz="2400" dirty="0"/>
              <a:t>S e encuentra en Cheburgo.Normandie </a:t>
            </a:r>
          </a:p>
        </p:txBody>
      </p:sp>
    </p:spTree>
    <p:extLst>
      <p:ext uri="{BB962C8B-B14F-4D97-AF65-F5344CB8AC3E}">
        <p14:creationId xmlns:p14="http://schemas.microsoft.com/office/powerpoint/2010/main" val="1465401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k Emmanuel Liais..-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2 Imagen" descr="Park Emmanuel Liais..-v.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941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k Emmanuel Liais..-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696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k Emmanuel Liais..-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399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rk Emmanuel Liais..-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022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rk Emmanuel Liais..-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219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Park Emmanuel Liais..-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618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a:xfrm>
            <a:off x="914400" y="274638"/>
            <a:ext cx="7772400" cy="1641475"/>
          </a:xfrm>
        </p:spPr>
        <p:txBody>
          <a:bodyPr/>
          <a:lstStyle/>
          <a:p>
            <a:pPr eaLnBrk="1" hangingPunct="1"/>
            <a:r>
              <a:rPr lang="en-US" b="1" dirty="0"/>
              <a:t>Parc Château de Sericourt</a:t>
            </a:r>
            <a:br>
              <a:rPr lang="es-ES" b="1" dirty="0"/>
            </a:br>
            <a:endParaRPr lang="es-ES" b="1" dirty="0"/>
          </a:p>
        </p:txBody>
      </p:sp>
      <p:sp>
        <p:nvSpPr>
          <p:cNvPr id="3" name="2 Marcador de contenido"/>
          <p:cNvSpPr>
            <a:spLocks noGrp="1"/>
          </p:cNvSpPr>
          <p:nvPr>
            <p:ph sz="quarter" idx="1"/>
          </p:nvPr>
        </p:nvSpPr>
        <p:spPr>
          <a:xfrm>
            <a:off x="914400" y="1773238"/>
            <a:ext cx="7185992" cy="4246562"/>
          </a:xfrm>
        </p:spPr>
        <p:txBody>
          <a:bodyPr>
            <a:normAutofit/>
          </a:bodyPr>
          <a:lstStyle/>
          <a:p>
            <a:pPr marL="274320" indent="-274320" eaLnBrk="1" fontAlgn="auto" hangingPunct="1">
              <a:spcBef>
                <a:spcPts val="580"/>
              </a:spcBef>
              <a:spcAft>
                <a:spcPts val="0"/>
              </a:spcAft>
              <a:buFont typeface="Wingdings 2"/>
              <a:buChar char=""/>
              <a:defRPr/>
            </a:pPr>
            <a:r>
              <a:rPr lang="es-ES" dirty="0"/>
              <a:t>Ganador del "Mejor parque en Francia 2005 el premio".</a:t>
            </a:r>
          </a:p>
          <a:p>
            <a:pPr marL="274320" indent="-274320" eaLnBrk="1" fontAlgn="auto" hangingPunct="1">
              <a:spcBef>
                <a:spcPts val="580"/>
              </a:spcBef>
              <a:spcAft>
                <a:spcPts val="0"/>
              </a:spcAft>
              <a:buFont typeface="Wingdings 2"/>
              <a:buChar char=""/>
              <a:defRPr/>
            </a:pPr>
            <a:r>
              <a:rPr lang="es-ES" dirty="0"/>
              <a:t> Este gran jardín, que abarca 4 hectáreas, cuenta con una serie de  "habitaciones" y callejones que unen las diferentes áreas del jardín.</a:t>
            </a:r>
          </a:p>
          <a:p>
            <a:pPr marL="274320" indent="-274320" eaLnBrk="1" fontAlgn="auto" hangingPunct="1">
              <a:spcBef>
                <a:spcPts val="580"/>
              </a:spcBef>
              <a:spcAft>
                <a:spcPts val="0"/>
              </a:spcAft>
              <a:buFont typeface="Wingdings 2"/>
              <a:buChar char=""/>
              <a:defRPr/>
            </a:pPr>
            <a:r>
              <a:rPr lang="es-ES" dirty="0"/>
              <a:t> Gran parte de la estructura se da con setos recortados y hay un callejón de singular belleza que pasa a través de recortes en  conos y espirales y bolas a lo largo de la ruta.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466062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1484313"/>
            <a:ext cx="6969968" cy="4535487"/>
          </a:xfrm>
        </p:spPr>
        <p:txBody>
          <a:bodyPr>
            <a:normAutofit fontScale="92500" lnSpcReduction="20000"/>
          </a:bodyPr>
          <a:lstStyle/>
          <a:p>
            <a:r>
              <a:rPr lang="es-ES" sz="2600" dirty="0"/>
              <a:t>Otra área tiene un "ejército" de tejos recortados con un montón de columnas verticales y otros agrupados </a:t>
            </a:r>
          </a:p>
          <a:p>
            <a:pPr eaLnBrk="1" hangingPunct="1"/>
            <a:r>
              <a:rPr lang="es-ES" sz="2600" dirty="0"/>
              <a:t>La “catedral de la rosa ", un túnel masivo es un punto culminante, sino también el uso de rosas trepadoras para cubrir grandes árboles en el jardín es una delicia. </a:t>
            </a:r>
          </a:p>
          <a:p>
            <a:pPr eaLnBrk="1" hangingPunct="1"/>
            <a:r>
              <a:rPr lang="es-ES" sz="2600" dirty="0"/>
              <a:t>El jardín geométrico es una especie de parterre lleno de hemerocallys, aster y otras plantas perennes y es especialmente hermosa en otoño.</a:t>
            </a:r>
          </a:p>
          <a:p>
            <a:pPr eaLnBrk="1" hangingPunct="1"/>
            <a:r>
              <a:rPr lang="es-ES" sz="2600" dirty="0"/>
              <a:t> Bajo la copa de los árboles hay algunas hostas increíblemente grandes.</a:t>
            </a:r>
          </a:p>
          <a:p>
            <a:pPr eaLnBrk="1" hangingPunct="1"/>
            <a:endParaRPr lang="es-ES" dirty="0"/>
          </a:p>
          <a:p>
            <a:pPr eaLnBrk="1" hangingPunct="1"/>
            <a:endParaRPr lang="es-ES" dirty="0"/>
          </a:p>
        </p:txBody>
      </p:sp>
    </p:spTree>
    <p:extLst>
      <p:ext uri="{BB962C8B-B14F-4D97-AF65-F5344CB8AC3E}">
        <p14:creationId xmlns:p14="http://schemas.microsoft.com/office/powerpoint/2010/main" val="1870523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1196975"/>
            <a:ext cx="7185992" cy="4822825"/>
          </a:xfrm>
        </p:spPr>
        <p:txBody>
          <a:bodyPr/>
          <a:lstStyle/>
          <a:p>
            <a:pPr eaLnBrk="1" hangingPunct="1"/>
            <a:r>
              <a:rPr lang="es-ES" sz="2400" dirty="0"/>
              <a:t>Hay un gardencenter que acompaña a un hermoso jardín para que puedas comprar algunas de las plantas que te hayan inspirado y llevártelas de nuevo a tratar de recrear algunas de las combinaciones de siembra o diseños que has visto.</a:t>
            </a:r>
          </a:p>
          <a:p>
            <a:pPr eaLnBrk="1" hangingPunct="1"/>
            <a:r>
              <a:rPr lang="es-ES" sz="2400" dirty="0"/>
              <a:t>Hay una muy buena "Pepiniere" (jardín central), por lo bien que ha sido publicado en revistas en el Reino Unido, Holanda e Italia! </a:t>
            </a:r>
          </a:p>
          <a:p>
            <a:pPr eaLnBrk="1" hangingPunct="1"/>
            <a:r>
              <a:rPr lang="es-ES" sz="2400" dirty="0"/>
              <a:t>Este jardín está situado al oeste de Lille, al sur de Dunkerque.</a:t>
            </a:r>
          </a:p>
        </p:txBody>
      </p:sp>
    </p:spTree>
    <p:extLst>
      <p:ext uri="{BB962C8B-B14F-4D97-AF65-F5344CB8AC3E}">
        <p14:creationId xmlns:p14="http://schemas.microsoft.com/office/powerpoint/2010/main" val="1737994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3 Imagen" descr="Jardin de Sericourt.-x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409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 de Sericourt.-x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952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rdin de Sericourt.-x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884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rdin de Sericourt.-x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770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rdin de Sericourt-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1792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rdins de Sericourt 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970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ardins de Sericourt (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640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rdins de Sericourt (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2894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s de Sericourt (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7572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s de Sericourt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110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ardins de Sericourt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628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ericour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2374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2 Imagen" descr="Sericourt.-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3 Imagen" descr="Sericourt..-2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4 Imagen" descr="Sericourt..-2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1066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ericour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964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ericour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912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Sericour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3 Imagen" descr="Sericourt.-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4 Imagen" descr="Sericourt.-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4793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ericourt.-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973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ericour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966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ericourt.-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3215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ericourt.-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462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ericour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2504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ericourt.-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2797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ericourt.-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9595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ericourt2-Chambre-ja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7479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ericourt7-jardin-topiair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711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ericourt .-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419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ericourt-chemin-brique-Epimed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502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ericour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2238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ericour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3976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ericourt2-jardin-guer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8057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5 Imagen" descr="Jardin de Sericourt.-x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1124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3 Imagen" descr="Jardin de Sericourt.-x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3677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k of the Château de Sericourt.-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777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rk of the Château de Sericourt.-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4174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k of the Château de SericourtJardins de Sericourt (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1949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k of the Château de SericourtJardins de Sericourt (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8974" y="0"/>
            <a:ext cx="46450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37078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a:xfrm>
            <a:off x="900113" y="188913"/>
            <a:ext cx="7772400" cy="1570037"/>
          </a:xfrm>
        </p:spPr>
        <p:txBody>
          <a:bodyPr/>
          <a:lstStyle/>
          <a:p>
            <a:pPr eaLnBrk="1" hangingPunct="1"/>
            <a:r>
              <a:rPr lang="es-ES" b="1" dirty="0"/>
              <a:t>Parc Alfred Wallach </a:t>
            </a:r>
            <a:br>
              <a:rPr lang="es-ES" b="1" dirty="0"/>
            </a:br>
            <a:endParaRPr lang="es-ES" b="1" dirty="0"/>
          </a:p>
        </p:txBody>
      </p:sp>
      <p:sp>
        <p:nvSpPr>
          <p:cNvPr id="3" name="2 Marcador de contenido"/>
          <p:cNvSpPr>
            <a:spLocks noGrp="1"/>
          </p:cNvSpPr>
          <p:nvPr>
            <p:ph sz="quarter" idx="1"/>
          </p:nvPr>
        </p:nvSpPr>
        <p:spPr>
          <a:xfrm>
            <a:off x="914400" y="1700808"/>
            <a:ext cx="7185992" cy="4752528"/>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Diseñado en 1935 por el famoso paisajista parisino Achille Duchêne, este sello francés jardín "Jardín Notable", propiedad del industrial Alfred Wallach, fue donado a la ciudad de Mulhouse, en 1950. </a:t>
            </a:r>
            <a:br>
              <a:rPr lang="es-ES" dirty="0"/>
            </a:br>
            <a:r>
              <a:rPr lang="es-ES" dirty="0"/>
              <a:t>En la década de 1990, fue reformado en el estilo de la época del diseño con una "alfombra verde" gran trozo de césped que marca la parte central, un parterre de boj del bordado establece contra la helada de fondo, un jardín de rosas que consta de 136 variedades de rosas, una "sala de descanso", decorado con un estanque y una fuente, un pequeño laberinto. </a:t>
            </a:r>
          </a:p>
        </p:txBody>
      </p:sp>
    </p:spTree>
    <p:extLst>
      <p:ext uri="{BB962C8B-B14F-4D97-AF65-F5344CB8AC3E}">
        <p14:creationId xmlns:p14="http://schemas.microsoft.com/office/powerpoint/2010/main" val="9964917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Regular los pasillos y escaleras que conectan las diferentes escenas. Estatuas talladas y las plantas (topiaria) en las perspectivas de estrés.. </a:t>
            </a:r>
          </a:p>
          <a:p>
            <a:endParaRPr lang="es-ES" dirty="0"/>
          </a:p>
        </p:txBody>
      </p:sp>
    </p:spTree>
    <p:extLst>
      <p:ext uri="{BB962C8B-B14F-4D97-AF65-F5344CB8AC3E}">
        <p14:creationId xmlns:p14="http://schemas.microsoft.com/office/powerpoint/2010/main" val="10182306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Riedisheim .-parc Alfred Wallach - vue aérien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705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Riedisheim .- parc Alfred Wallach - labyrinth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4580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Riedisheim .- parc Alfred Wallach - parterre de broder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0659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iedisheim .-parc Alfred Wallach - ros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5660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Riedisheim  parc Alfred Wallach - grand parter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7979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p:txBody>
          <a:bodyPr/>
          <a:lstStyle/>
          <a:p>
            <a:pPr eaLnBrk="1" hangingPunct="1"/>
            <a:r>
              <a:rPr lang="es-ES" dirty="0"/>
              <a:t>Park de la Orangerie</a:t>
            </a:r>
          </a:p>
        </p:txBody>
      </p:sp>
      <p:sp>
        <p:nvSpPr>
          <p:cNvPr id="92163" name="2 Marcador de contenido"/>
          <p:cNvSpPr>
            <a:spLocks noGrp="1"/>
          </p:cNvSpPr>
          <p:nvPr>
            <p:ph sz="quarter" idx="1"/>
          </p:nvPr>
        </p:nvSpPr>
        <p:spPr>
          <a:xfrm>
            <a:off x="914400" y="1447800"/>
            <a:ext cx="7258000" cy="5410200"/>
          </a:xfrm>
        </p:spPr>
        <p:txBody>
          <a:bodyPr/>
          <a:lstStyle/>
          <a:p>
            <a:pPr eaLnBrk="1" hangingPunct="1"/>
            <a:r>
              <a:rPr lang="es-ES" sz="2400" dirty="0"/>
              <a:t>El parque más antiguo de la ciudad es la cita preferida de los enamorados, los que acuden a hacer jogging y los paseantes del domingo. </a:t>
            </a:r>
          </a:p>
          <a:p>
            <a:pPr eaLnBrk="1" hangingPunct="1"/>
            <a:r>
              <a:rPr lang="es-ES" sz="2400" dirty="0"/>
              <a:t>A los niños les encantan sus zonas de juego, el circuito de coches antiguos, la minigranja y el zoo (entrada gratuita)</a:t>
            </a:r>
            <a:br>
              <a:rPr lang="es-ES" sz="2400" dirty="0"/>
            </a:br>
            <a:r>
              <a:rPr lang="es-ES" sz="2400" dirty="0"/>
              <a:t>Aquí es donde se ha reintroducido con éxito a las cigüeñas, que durante un tiempo estuvieron a punto de desaparecer. </a:t>
            </a:r>
          </a:p>
          <a:p>
            <a:pPr eaLnBrk="1" hangingPunct="1"/>
            <a:r>
              <a:rPr lang="es-ES" sz="2400" dirty="0"/>
              <a:t>Desde 1971 han nacido más de 800 bebés cigüeña, este hermoso pájaro, símbolo de Alsacia, que puede admirarse en todas las estaciones. </a:t>
            </a:r>
          </a:p>
        </p:txBody>
      </p:sp>
    </p:spTree>
    <p:extLst>
      <p:ext uri="{BB962C8B-B14F-4D97-AF65-F5344CB8AC3E}">
        <p14:creationId xmlns:p14="http://schemas.microsoft.com/office/powerpoint/2010/main" val="6863594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476250"/>
            <a:ext cx="6969968" cy="5543550"/>
          </a:xfrm>
        </p:spPr>
        <p:txBody>
          <a:bodyPr/>
          <a:lstStyle/>
          <a:p>
            <a:pPr eaLnBrk="1" hangingPunct="1"/>
            <a:r>
              <a:rPr lang="es-ES" sz="2400" dirty="0"/>
              <a:t>En el lago, decorado con una gran cascada romántica, se pueden practicar paseos en canoa</a:t>
            </a:r>
          </a:p>
          <a:p>
            <a:pPr eaLnBrk="1" hangingPunct="1"/>
            <a:r>
              <a:rPr lang="es-ES" sz="2400" dirty="0"/>
              <a:t>El Pabellón Joséphine alberga exposiciones y eventos temporales. </a:t>
            </a:r>
          </a:p>
          <a:p>
            <a:pPr eaLnBrk="1" hangingPunct="1"/>
            <a:r>
              <a:rPr lang="es-ES" sz="2400" dirty="0"/>
              <a:t>La Buerehiesel, una bonita casa con entramados de madera, encierra un restaurante gastronómico. </a:t>
            </a:r>
          </a:p>
          <a:p>
            <a:pPr eaLnBrk="1" hangingPunct="1"/>
            <a:r>
              <a:rPr lang="es-ES" sz="2400" dirty="0"/>
              <a:t>La Bolera y su terraza vienen a completar esta oferta de actividades para el tiempo libre.</a:t>
            </a:r>
          </a:p>
          <a:p>
            <a:pPr eaLnBrk="1" hangingPunct="1"/>
            <a:endParaRPr lang="es-ES" dirty="0"/>
          </a:p>
        </p:txBody>
      </p:sp>
    </p:spTree>
    <p:extLst>
      <p:ext uri="{BB962C8B-B14F-4D97-AF65-F5344CB8AC3E}">
        <p14:creationId xmlns:p14="http://schemas.microsoft.com/office/powerpoint/2010/main" val="19887605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trasbourg .-Orangeri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9257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trasbourg .-Park de la Orangeri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3047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trasbourg Orang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93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trasbourg Park de la Orang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4343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trasbourg .-Orang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7205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fr-FR" dirty="0"/>
              <a:t> Parc de la Marseillaise</a:t>
            </a:r>
            <a:endParaRPr lang="es-ES" dirty="0"/>
          </a:p>
        </p:txBody>
      </p:sp>
      <p:sp>
        <p:nvSpPr>
          <p:cNvPr id="99331"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Parc de la Marsellesa,</a:t>
            </a:r>
            <a:r>
              <a:rPr lang="es-ES" sz="2400" dirty="0"/>
              <a:t> es un bien público arboreto y jardín botánico en el centro de la ciudad de Guebwiller , en el departamento de Haut-Rhin , en la Alsacia Región de Francia . Está clasificado por el Ministerio de Cultura de Francia como uno de los Jardines notables de Francia . </a:t>
            </a:r>
          </a:p>
          <a:p>
            <a:pPr eaLnBrk="1" hangingPunct="1"/>
            <a:r>
              <a:rPr lang="es-ES" sz="2400" dirty="0"/>
              <a:t>El parque fue creado por el paisajista Edouard André entre 1897 y 1899, y contiene una gran fuente, kiosco, una gran variedad de árboles, rododendros y rosales , y coloridos macizos de flores de temporada de las begonias , dalias y el iris </a:t>
            </a:r>
            <a:r>
              <a:rPr lang="es-ES" dirty="0"/>
              <a:t>.</a:t>
            </a:r>
          </a:p>
          <a:p>
            <a:pPr eaLnBrk="1" hangingPunct="1"/>
            <a:endParaRPr lang="es-ES" dirty="0"/>
          </a:p>
        </p:txBody>
      </p:sp>
    </p:spTree>
    <p:extLst>
      <p:ext uri="{BB962C8B-B14F-4D97-AF65-F5344CB8AC3E}">
        <p14:creationId xmlns:p14="http://schemas.microsoft.com/office/powerpoint/2010/main" val="42560403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trasbourg.-- Parc de la Marseilla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3245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trasbourg- Parc de la Marseillais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2549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trasburgo.- Parc de la Marseilla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0232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ytrasbourg- Parc de la Marseilla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9845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 </a:t>
            </a:r>
            <a:r>
              <a:rPr lang="es-ES" b="1" dirty="0"/>
              <a:t>Jardins de  Drulon. Jardins        artistiques</a:t>
            </a:r>
            <a:endParaRPr lang="es-ES" dirty="0"/>
          </a:p>
        </p:txBody>
      </p:sp>
      <p:sp>
        <p:nvSpPr>
          <p:cNvPr id="3" name="2 Marcador de contenido"/>
          <p:cNvSpPr>
            <a:spLocks noGrp="1"/>
          </p:cNvSpPr>
          <p:nvPr>
            <p:ph sz="quarter" idx="1"/>
          </p:nvPr>
        </p:nvSpPr>
        <p:spPr>
          <a:xfrm>
            <a:off x="914400" y="1773239"/>
            <a:ext cx="7041976" cy="4392066"/>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sz="2600" dirty="0"/>
              <a:t>Con 15 hectáreas, el Domaine de Drulon ofrece tanto la mayor exposición al aire libre de escultura contemporánea y una sucesión inusual de seis jardines: </a:t>
            </a:r>
            <a:br>
              <a:rPr lang="es-ES" sz="2600" dirty="0"/>
            </a:br>
            <a:r>
              <a:rPr lang="es-ES" sz="2600" dirty="0"/>
              <a:t>- El Jardín de flores en 1400 y 6000 las rosas perennes </a:t>
            </a:r>
            <a:br>
              <a:rPr lang="es-ES" sz="2600" dirty="0"/>
            </a:br>
            <a:r>
              <a:rPr lang="es-ES" sz="2600" dirty="0"/>
              <a:t>- El Jardín de habitaciones con su teatro al aire libre </a:t>
            </a:r>
            <a:br>
              <a:rPr lang="es-ES" sz="2600" dirty="0"/>
            </a:br>
            <a:r>
              <a:rPr lang="es-ES" sz="2600" dirty="0"/>
              <a:t>- Marismas alineados caminos y laberintos naturales </a:t>
            </a:r>
            <a:br>
              <a:rPr lang="es-ES" sz="2600" dirty="0"/>
            </a:br>
            <a:r>
              <a:rPr lang="es-ES" sz="2600" dirty="0"/>
              <a:t>El jardín secreto del castillo, con sus lagunas restauradas.</a:t>
            </a:r>
            <a:br>
              <a:rPr lang="es-ES" sz="6000" dirty="0"/>
            </a:br>
            <a:endParaRPr lang="es-ES" dirty="0"/>
          </a:p>
        </p:txBody>
      </p:sp>
    </p:spTree>
    <p:extLst>
      <p:ext uri="{BB962C8B-B14F-4D97-AF65-F5344CB8AC3E}">
        <p14:creationId xmlns:p14="http://schemas.microsoft.com/office/powerpoint/2010/main" val="37084700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fontScale="92500"/>
          </a:bodyPr>
          <a:lstStyle/>
          <a:p>
            <a:r>
              <a:rPr lang="es-ES" dirty="0"/>
              <a:t>La entrada con cydonias sus huertos se enriqueció en color mediante la plantación a lo largo del muro conocido del siglo XVII  de una colección de lirios, lirios de día y arbustos de rosas. </a:t>
            </a:r>
          </a:p>
          <a:p>
            <a:r>
              <a:rPr lang="es-ES" dirty="0"/>
              <a:t>El propio diseño geométrico del Jardín de Baco, ubicado en la extensión del patio del castillo, es una reminiscencia de la estructura de las fortificaciones de Vauban. </a:t>
            </a:r>
          </a:p>
          <a:p>
            <a:r>
              <a:rPr lang="es-ES" dirty="0"/>
              <a:t>Este personaje se ha mejorado con la plantación de tejo y alrededor de los Berberis masivas. </a:t>
            </a:r>
          </a:p>
          <a:p>
            <a:r>
              <a:rPr lang="es-ES" dirty="0"/>
              <a:t>Estos setos aportan elementos de elevación, mientras que la creación de espacios cerrados y misteriosos a través de los años de crecimiento. </a:t>
            </a:r>
          </a:p>
          <a:p>
            <a:br>
              <a:rPr lang="es-ES" dirty="0"/>
            </a:br>
            <a:br>
              <a:rPr lang="es-ES" dirty="0"/>
            </a:br>
            <a:endParaRPr lang="es-ES" dirty="0"/>
          </a:p>
        </p:txBody>
      </p:sp>
    </p:spTree>
    <p:extLst>
      <p:ext uri="{BB962C8B-B14F-4D97-AF65-F5344CB8AC3E}">
        <p14:creationId xmlns:p14="http://schemas.microsoft.com/office/powerpoint/2010/main" val="5548522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5543550"/>
          </a:xfrm>
        </p:spPr>
        <p:txBody>
          <a:bodyPr>
            <a:normAutofit/>
          </a:bodyPr>
          <a:lstStyle/>
          <a:p>
            <a:pPr marL="274320" indent="-274320" eaLnBrk="1" fontAlgn="auto" hangingPunct="1">
              <a:spcBef>
                <a:spcPts val="580"/>
              </a:spcBef>
              <a:spcAft>
                <a:spcPts val="0"/>
              </a:spcAft>
              <a:buFont typeface="Wingdings 2"/>
              <a:buChar char=""/>
              <a:defRPr/>
            </a:pPr>
            <a:r>
              <a:rPr lang="es-ES" dirty="0"/>
              <a:t>Simétricamente a cada lado del pasillo que lleva al visitante a la sala de "fuerte", dos parterres triangulares grandes están ocupados en su totalidad por las peonías chinas mezcladas con las japonesas. </a:t>
            </a:r>
          </a:p>
          <a:p>
            <a:pPr marL="274320" indent="-274320" eaLnBrk="1" fontAlgn="auto" hangingPunct="1">
              <a:spcBef>
                <a:spcPts val="580"/>
              </a:spcBef>
              <a:spcAft>
                <a:spcPts val="0"/>
              </a:spcAft>
              <a:buFont typeface="Wingdings 2"/>
              <a:buChar char=""/>
              <a:defRPr/>
            </a:pPr>
            <a:r>
              <a:rPr lang="es-ES" dirty="0"/>
              <a:t>Este tipo de plantación masiva promoverá la reproducción natural innovadora y sorprendente. </a:t>
            </a:r>
            <a:br>
              <a:rPr lang="es-ES" dirty="0"/>
            </a:br>
            <a:endParaRPr lang="es-ES" dirty="0"/>
          </a:p>
        </p:txBody>
      </p:sp>
    </p:spTree>
    <p:extLst>
      <p:ext uri="{BB962C8B-B14F-4D97-AF65-F5344CB8AC3E}">
        <p14:creationId xmlns:p14="http://schemas.microsoft.com/office/powerpoint/2010/main" val="15596434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The Gardens of Drulon.-x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7267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The Gardens of Dru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4963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The Gardens of Drulon.-Drulon_jardins_artistique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6972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The Gardens of Drulon.-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4688" y="0"/>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7411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n-US" dirty="0"/>
              <a:t>Jardin Botanic de la Alta Bretaña</a:t>
            </a:r>
            <a:endParaRPr lang="es-ES" dirty="0"/>
          </a:p>
        </p:txBody>
      </p:sp>
      <p:sp>
        <p:nvSpPr>
          <p:cNvPr id="110595" name="2 Marcador de contenido"/>
          <p:cNvSpPr>
            <a:spLocks noGrp="1"/>
          </p:cNvSpPr>
          <p:nvPr>
            <p:ph sz="quarter" idx="1"/>
          </p:nvPr>
        </p:nvSpPr>
        <p:spPr>
          <a:xfrm>
            <a:off x="914400" y="1447800"/>
            <a:ext cx="7041976" cy="5149850"/>
          </a:xfrm>
        </p:spPr>
        <p:txBody>
          <a:bodyPr>
            <a:normAutofit lnSpcReduction="10000"/>
          </a:bodyPr>
          <a:lstStyle/>
          <a:p>
            <a:pPr eaLnBrk="1" hangingPunct="1"/>
            <a:r>
              <a:rPr lang="es-ES" sz="2400" dirty="0"/>
              <a:t>El </a:t>
            </a:r>
            <a:r>
              <a:rPr lang="es-ES" sz="2400" b="1" dirty="0"/>
              <a:t>jardín botánico de la Alta Bretaña</a:t>
            </a:r>
            <a:r>
              <a:rPr lang="es-ES" sz="2400" dirty="0"/>
              <a:t> ( Francia : Jardín Botánico de Haute-Bretagne) es una propiedad privada, abierta al público, con una superficie de 25 hectáreas, ubicado en la Ille-et-Vilaine departamento de Bretaña , cerca de la ciudad medieval de Fougères . </a:t>
            </a:r>
          </a:p>
          <a:p>
            <a:pPr eaLnBrk="1" hangingPunct="1"/>
            <a:r>
              <a:rPr lang="es-ES" sz="2400" dirty="0"/>
              <a:t>El parque es parte de la finca de "La Foltiere", donde se encuentra el "Castillo de la Foltiere", construido en 1847.</a:t>
            </a:r>
          </a:p>
          <a:p>
            <a:pPr eaLnBrk="1" hangingPunct="1"/>
            <a:r>
              <a:rPr lang="es-ES" sz="2400" dirty="0"/>
              <a:t>El jardín botánico de la Alta Bretaña se encuentra en el pueblo de Le Chatellier (Ille-et-Vilaine), a unos 10 kilómetros de la ciudad de Fougères, entre Rennes y el Monte Saint-Michel , cerca de la autopista A84.</a:t>
            </a:r>
          </a:p>
        </p:txBody>
      </p:sp>
    </p:spTree>
    <p:extLst>
      <p:ext uri="{BB962C8B-B14F-4D97-AF65-F5344CB8AC3E}">
        <p14:creationId xmlns:p14="http://schemas.microsoft.com/office/powerpoint/2010/main" val="2556619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113984" cy="4967064"/>
          </a:xfrm>
        </p:spPr>
        <p:txBody>
          <a:bodyPr>
            <a:normAutofit/>
          </a:bodyPr>
          <a:lstStyle/>
          <a:p>
            <a:pPr marL="274320" indent="-274320" eaLnBrk="1" fontAlgn="auto" hangingPunct="1">
              <a:spcBef>
                <a:spcPts val="580"/>
              </a:spcBef>
              <a:spcAft>
                <a:spcPts val="0"/>
              </a:spcAft>
              <a:buFont typeface="Wingdings 2"/>
              <a:buChar char=""/>
              <a:defRPr/>
            </a:pPr>
            <a:r>
              <a:rPr lang="es-ES" dirty="0"/>
              <a:t>Foltiere" es el nombre de la finca, lo que significa "tierra donde crecen árboles de haya", la palabra "fou" ser francés antiguo para "árbol de la haya". </a:t>
            </a:r>
          </a:p>
          <a:p>
            <a:pPr marL="274320" indent="-274320" eaLnBrk="1" fontAlgn="auto" hangingPunct="1">
              <a:spcBef>
                <a:spcPts val="580"/>
              </a:spcBef>
              <a:spcAft>
                <a:spcPts val="0"/>
              </a:spcAft>
              <a:buFont typeface="Wingdings 2"/>
              <a:buChar char=""/>
              <a:defRPr/>
            </a:pPr>
            <a:r>
              <a:rPr lang="es-ES" dirty="0"/>
              <a:t>El parque fue creado en 1847   en torno al castillo de la Foltiere. </a:t>
            </a:r>
          </a:p>
          <a:p>
            <a:pPr marL="274320" indent="-274320" eaLnBrk="1" fontAlgn="auto" hangingPunct="1">
              <a:spcBef>
                <a:spcPts val="580"/>
              </a:spcBef>
              <a:spcAft>
                <a:spcPts val="0"/>
              </a:spcAft>
              <a:buFont typeface="Wingdings 2"/>
              <a:buChar char=""/>
              <a:defRPr/>
            </a:pPr>
            <a:r>
              <a:rPr lang="es-ES" dirty="0"/>
              <a:t>En 1796 la antigua casa solariega era la sede de un levantamiento contra el gobierno de la República Francesa dirigida por el conde Joseph de Puisaye . </a:t>
            </a:r>
            <a:endParaRPr lang="es-ES" baseline="30000" dirty="0"/>
          </a:p>
          <a:p>
            <a:pPr marL="274320" indent="-274320" eaLnBrk="1" fontAlgn="auto" hangingPunct="1">
              <a:spcBef>
                <a:spcPts val="580"/>
              </a:spcBef>
              <a:spcAft>
                <a:spcPts val="0"/>
              </a:spcAft>
              <a:buFont typeface="Wingdings 2"/>
              <a:buChar char=""/>
              <a:defRPr/>
            </a:pPr>
            <a:r>
              <a:rPr lang="es-ES" dirty="0"/>
              <a:t> En 1826, la finca de "La Foltiere" es comprada por los familiares Buffards Frontin des.</a:t>
            </a:r>
          </a:p>
        </p:txBody>
      </p:sp>
    </p:spTree>
    <p:extLst>
      <p:ext uri="{BB962C8B-B14F-4D97-AF65-F5344CB8AC3E}">
        <p14:creationId xmlns:p14="http://schemas.microsoft.com/office/powerpoint/2010/main" val="41010329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476250"/>
            <a:ext cx="7185992" cy="5543550"/>
          </a:xfrm>
        </p:spPr>
        <p:txBody>
          <a:bodyPr/>
          <a:lstStyle/>
          <a:p>
            <a:r>
              <a:rPr lang="es-ES" dirty="0"/>
              <a:t>En 1847, las tierras que rodean el estanque en el parque fue rediseñado como un jardín romántico paisaje Inglés, con caminos sinuosos que siguieron el terreno, y una vista desde el césped en frente de la casa a la torre de la iglesia en la aldea.</a:t>
            </a:r>
          </a:p>
          <a:p>
            <a:pPr eaLnBrk="1" hangingPunct="1"/>
            <a:r>
              <a:rPr lang="es-ES" sz="2400" dirty="0"/>
              <a:t>El Ministerio de Cultura francés clasifica el Parque Botánico de Haute-Bretagne como un "remarquable Jardin", destacan los jardines de Francia . </a:t>
            </a:r>
          </a:p>
          <a:p>
            <a:pPr eaLnBrk="1" hangingPunct="1"/>
            <a:r>
              <a:rPr lang="es-ES" sz="2400" dirty="0"/>
              <a:t>El Ministerio de Turismo francés asignado al jardín botánico de la etiqueta de «Qualité Tourisme» en 2011</a:t>
            </a:r>
            <a:r>
              <a:rPr lang="es-ES" dirty="0"/>
              <a:t>. </a:t>
            </a:r>
          </a:p>
        </p:txBody>
      </p:sp>
    </p:spTree>
    <p:extLst>
      <p:ext uri="{BB962C8B-B14F-4D97-AF65-F5344CB8AC3E}">
        <p14:creationId xmlns:p14="http://schemas.microsoft.com/office/powerpoint/2010/main" val="5031436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The Gardens of Haute-Bretagne, Botanical garden of Upper Brittany. .-Jardin_de_la_source_ble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8129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The Gardens of Haute-Bretagne, Botanical garden of Upper Brittany. .-Lanterne_a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1112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The Gardens of Haute-Bretagne, Botanical garden of Upper Brittany. .-Le_jardin_secr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6371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The Gardens of Haute-Bretagne, Botanical garden of Upper Brittany. .-Pont_rouge_d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3614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The Gardens of Haute-Bretagne, Botanical garden of Upper Brittany. .-Pyramidons_du_bosquet_de_bambo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5718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The Gardens of Haute-Bretagne, Botanical garden of Upper Brittany. Bambous_et_lanterne_du_jardin_du_soleil_lev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8126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The Gardens of Haute-Bretagne, Botanical garden of Upper Brittany. -Le_jardin_de_la_Source_bleue_au_centre_du_Parc_Botanique_de_Haute_Bretag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5812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The Gardens of Haute-Bretagne, Botanical garden of Upper Brittany. -Le_jardin_de_l'Olym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8297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Archivo: Le Vallon des Poèt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998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1969</Words>
  <Application>Microsoft Office PowerPoint</Application>
  <PresentationFormat>Presentación en pantalla (4:3)</PresentationFormat>
  <Paragraphs>255</Paragraphs>
  <Slides>116</Slides>
  <Notes>96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Default Theme</vt:lpstr>
      <vt:lpstr>EUROPA.-LA VUELTA AL MUNDO EN 885 JARDINES.- JARDINES REMARCABLES DE FRANCIA.-J</vt:lpstr>
      <vt:lpstr>Parc Oriental de Maulévrier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Emmanuel Liais.</vt:lpstr>
      <vt:lpstr>Presentación de PowerPoint</vt:lpstr>
      <vt:lpstr>Presentación de PowerPoint</vt:lpstr>
      <vt:lpstr>Presentación de PowerPoint</vt:lpstr>
      <vt:lpstr>Presentación de PowerPoint</vt:lpstr>
      <vt:lpstr>Presentación de PowerPoint</vt:lpstr>
      <vt:lpstr>Presentación de PowerPoint</vt:lpstr>
      <vt:lpstr>Parc Château de Sericourt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Alfred Wallach  </vt:lpstr>
      <vt:lpstr>Presentación de PowerPoint</vt:lpstr>
      <vt:lpstr>Presentación de PowerPoint</vt:lpstr>
      <vt:lpstr>Presentación de PowerPoint</vt:lpstr>
      <vt:lpstr>Presentación de PowerPoint</vt:lpstr>
      <vt:lpstr>Presentación de PowerPoint</vt:lpstr>
      <vt:lpstr>Presentación de PowerPoint</vt:lpstr>
      <vt:lpstr>Park de la Orangerie</vt:lpstr>
      <vt:lpstr>Presentación de PowerPoint</vt:lpstr>
      <vt:lpstr>Presentación de PowerPoint</vt:lpstr>
      <vt:lpstr>Presentación de PowerPoint</vt:lpstr>
      <vt:lpstr>Presentación de PowerPoint</vt:lpstr>
      <vt:lpstr>Presentación de PowerPoint</vt:lpstr>
      <vt:lpstr>Presentación de PowerPoint</vt:lpstr>
      <vt:lpstr> Parc de la Marseillaise</vt:lpstr>
      <vt:lpstr>Presentación de PowerPoint</vt:lpstr>
      <vt:lpstr>Presentación de PowerPoint</vt:lpstr>
      <vt:lpstr>Presentación de PowerPoint</vt:lpstr>
      <vt:lpstr>Presentación de PowerPoint</vt:lpstr>
      <vt:lpstr> Jardins de  Drulon. Jardins        artistiques</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Botanic de la Alta Bretaña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9</cp:revision>
  <dcterms:created xsi:type="dcterms:W3CDTF">2013-09-07T10:02:19Z</dcterms:created>
  <dcterms:modified xsi:type="dcterms:W3CDTF">2018-03-13T04:57:35Z</dcterms:modified>
</cp:coreProperties>
</file>