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6"/>
  </p:notesMasterIdLst>
  <p:sldIdLst>
    <p:sldId id="257" r:id="rId2"/>
    <p:sldId id="258" r:id="rId3"/>
    <p:sldId id="375"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376" r:id="rId21"/>
    <p:sldId id="377" r:id="rId22"/>
    <p:sldId id="280" r:id="rId23"/>
    <p:sldId id="282" r:id="rId24"/>
    <p:sldId id="299" r:id="rId25"/>
    <p:sldId id="276" r:id="rId26"/>
    <p:sldId id="278" r:id="rId27"/>
    <p:sldId id="279" r:id="rId28"/>
    <p:sldId id="284" r:id="rId29"/>
    <p:sldId id="285" r:id="rId30"/>
    <p:sldId id="286" r:id="rId31"/>
    <p:sldId id="287" r:id="rId32"/>
    <p:sldId id="288" r:id="rId33"/>
    <p:sldId id="277" r:id="rId34"/>
    <p:sldId id="301" r:id="rId35"/>
    <p:sldId id="289" r:id="rId36"/>
    <p:sldId id="290" r:id="rId37"/>
    <p:sldId id="291" r:id="rId38"/>
    <p:sldId id="292" r:id="rId39"/>
    <p:sldId id="293" r:id="rId40"/>
    <p:sldId id="294" r:id="rId41"/>
    <p:sldId id="295" r:id="rId42"/>
    <p:sldId id="296" r:id="rId43"/>
    <p:sldId id="298" r:id="rId44"/>
    <p:sldId id="300"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78" r:id="rId59"/>
    <p:sldId id="316" r:id="rId60"/>
    <p:sldId id="317" r:id="rId61"/>
    <p:sldId id="318" r:id="rId62"/>
    <p:sldId id="319" r:id="rId63"/>
    <p:sldId id="320" r:id="rId64"/>
    <p:sldId id="321" r:id="rId65"/>
    <p:sldId id="322" r:id="rId66"/>
    <p:sldId id="323" r:id="rId67"/>
    <p:sldId id="379" r:id="rId68"/>
    <p:sldId id="380" r:id="rId69"/>
    <p:sldId id="382" r:id="rId70"/>
    <p:sldId id="332" r:id="rId71"/>
    <p:sldId id="333" r:id="rId72"/>
    <p:sldId id="336" r:id="rId73"/>
    <p:sldId id="338" r:id="rId74"/>
    <p:sldId id="339" r:id="rId75"/>
    <p:sldId id="337" r:id="rId76"/>
    <p:sldId id="329" r:id="rId77"/>
    <p:sldId id="325" r:id="rId78"/>
    <p:sldId id="326" r:id="rId79"/>
    <p:sldId id="327" r:id="rId80"/>
    <p:sldId id="328" r:id="rId81"/>
    <p:sldId id="330" r:id="rId82"/>
    <p:sldId id="335" r:id="rId83"/>
    <p:sldId id="331" r:id="rId84"/>
    <p:sldId id="334" r:id="rId85"/>
    <p:sldId id="381" r:id="rId86"/>
    <p:sldId id="368" r:id="rId87"/>
    <p:sldId id="383" r:id="rId88"/>
    <p:sldId id="384" r:id="rId89"/>
    <p:sldId id="352" r:id="rId90"/>
    <p:sldId id="355" r:id="rId91"/>
    <p:sldId id="340" r:id="rId92"/>
    <p:sldId id="341" r:id="rId93"/>
    <p:sldId id="342" r:id="rId94"/>
    <p:sldId id="343" r:id="rId95"/>
    <p:sldId id="344" r:id="rId96"/>
    <p:sldId id="345" r:id="rId97"/>
    <p:sldId id="346" r:id="rId98"/>
    <p:sldId id="347" r:id="rId99"/>
    <p:sldId id="349" r:id="rId100"/>
    <p:sldId id="350" r:id="rId101"/>
    <p:sldId id="351" r:id="rId102"/>
    <p:sldId id="353" r:id="rId103"/>
    <p:sldId id="354" r:id="rId104"/>
    <p:sldId id="356" r:id="rId105"/>
    <p:sldId id="357" r:id="rId106"/>
    <p:sldId id="358" r:id="rId107"/>
    <p:sldId id="359" r:id="rId108"/>
    <p:sldId id="360" r:id="rId109"/>
    <p:sldId id="385" r:id="rId110"/>
    <p:sldId id="386" r:id="rId111"/>
    <p:sldId id="387" r:id="rId112"/>
    <p:sldId id="361" r:id="rId113"/>
    <p:sldId id="362" r:id="rId114"/>
    <p:sldId id="363" r:id="rId115"/>
    <p:sldId id="364" r:id="rId116"/>
    <p:sldId id="365" r:id="rId117"/>
    <p:sldId id="366" r:id="rId118"/>
    <p:sldId id="367" r:id="rId119"/>
    <p:sldId id="369" r:id="rId120"/>
    <p:sldId id="370" r:id="rId121"/>
    <p:sldId id="371" r:id="rId122"/>
    <p:sldId id="372" r:id="rId123"/>
    <p:sldId id="373" r:id="rId124"/>
    <p:sldId id="374"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9BDF3D-A769-4D35-AB7A-78A0872D5AAF}"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ACD68B-3849-4BB4-9070-2C34DB2EF1FE}" type="slidenum">
              <a:rPr lang="es-ES" smtClean="0"/>
              <a:t>‹Nº›</a:t>
            </a:fld>
            <a:endParaRPr lang="es-ES" dirty="0"/>
          </a:p>
        </p:txBody>
      </p:sp>
    </p:spTree>
    <p:extLst>
      <p:ext uri="{BB962C8B-B14F-4D97-AF65-F5344CB8AC3E}">
        <p14:creationId xmlns:p14="http://schemas.microsoft.com/office/powerpoint/2010/main" val="3948705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a:t>
            </a:fld>
            <a:endParaRPr lang="es-ES" dirty="0"/>
          </a:p>
        </p:txBody>
      </p:sp>
    </p:spTree>
    <p:extLst>
      <p:ext uri="{BB962C8B-B14F-4D97-AF65-F5344CB8AC3E}">
        <p14:creationId xmlns:p14="http://schemas.microsoft.com/office/powerpoint/2010/main" val="2269703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a:t>
            </a:fld>
            <a:endParaRPr lang="es-ES" dirty="0"/>
          </a:p>
        </p:txBody>
      </p:sp>
    </p:spTree>
    <p:extLst>
      <p:ext uri="{BB962C8B-B14F-4D97-AF65-F5344CB8AC3E}">
        <p14:creationId xmlns:p14="http://schemas.microsoft.com/office/powerpoint/2010/main" val="293803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a:t>
            </a:fld>
            <a:endParaRPr lang="es-ES" dirty="0"/>
          </a:p>
        </p:txBody>
      </p:sp>
    </p:spTree>
    <p:extLst>
      <p:ext uri="{BB962C8B-B14F-4D97-AF65-F5344CB8AC3E}">
        <p14:creationId xmlns:p14="http://schemas.microsoft.com/office/powerpoint/2010/main" val="648786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a:t>
            </a:fld>
            <a:endParaRPr lang="es-ES" dirty="0"/>
          </a:p>
        </p:txBody>
      </p:sp>
    </p:spTree>
    <p:extLst>
      <p:ext uri="{BB962C8B-B14F-4D97-AF65-F5344CB8AC3E}">
        <p14:creationId xmlns:p14="http://schemas.microsoft.com/office/powerpoint/2010/main" val="2898557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a:t>
            </a:fld>
            <a:endParaRPr lang="es-ES" dirty="0"/>
          </a:p>
        </p:txBody>
      </p:sp>
    </p:spTree>
    <p:extLst>
      <p:ext uri="{BB962C8B-B14F-4D97-AF65-F5344CB8AC3E}">
        <p14:creationId xmlns:p14="http://schemas.microsoft.com/office/powerpoint/2010/main" val="3144825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a:t>
            </a:fld>
            <a:endParaRPr lang="es-ES" dirty="0"/>
          </a:p>
        </p:txBody>
      </p:sp>
    </p:spTree>
    <p:extLst>
      <p:ext uri="{BB962C8B-B14F-4D97-AF65-F5344CB8AC3E}">
        <p14:creationId xmlns:p14="http://schemas.microsoft.com/office/powerpoint/2010/main" val="1813960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a:t>
            </a:fld>
            <a:endParaRPr lang="es-ES" dirty="0"/>
          </a:p>
        </p:txBody>
      </p:sp>
    </p:spTree>
    <p:extLst>
      <p:ext uri="{BB962C8B-B14F-4D97-AF65-F5344CB8AC3E}">
        <p14:creationId xmlns:p14="http://schemas.microsoft.com/office/powerpoint/2010/main" val="952237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a:t>
            </a:fld>
            <a:endParaRPr lang="es-ES" dirty="0"/>
          </a:p>
        </p:txBody>
      </p:sp>
    </p:spTree>
    <p:extLst>
      <p:ext uri="{BB962C8B-B14F-4D97-AF65-F5344CB8AC3E}">
        <p14:creationId xmlns:p14="http://schemas.microsoft.com/office/powerpoint/2010/main" val="2836727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12</a:t>
            </a:fld>
            <a:endParaRPr lang="es-ES" dirty="0"/>
          </a:p>
        </p:txBody>
      </p:sp>
    </p:spTree>
    <p:extLst>
      <p:ext uri="{BB962C8B-B14F-4D97-AF65-F5344CB8AC3E}">
        <p14:creationId xmlns:p14="http://schemas.microsoft.com/office/powerpoint/2010/main" val="421990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13</a:t>
            </a:fld>
            <a:endParaRPr lang="es-ES" dirty="0"/>
          </a:p>
        </p:txBody>
      </p:sp>
    </p:spTree>
    <p:extLst>
      <p:ext uri="{BB962C8B-B14F-4D97-AF65-F5344CB8AC3E}">
        <p14:creationId xmlns:p14="http://schemas.microsoft.com/office/powerpoint/2010/main" val="2832836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14</a:t>
            </a:fld>
            <a:endParaRPr lang="es-ES" dirty="0"/>
          </a:p>
        </p:txBody>
      </p:sp>
    </p:spTree>
    <p:extLst>
      <p:ext uri="{BB962C8B-B14F-4D97-AF65-F5344CB8AC3E}">
        <p14:creationId xmlns:p14="http://schemas.microsoft.com/office/powerpoint/2010/main" val="966249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15</a:t>
            </a:fld>
            <a:endParaRPr lang="es-ES" dirty="0"/>
          </a:p>
        </p:txBody>
      </p:sp>
    </p:spTree>
    <p:extLst>
      <p:ext uri="{BB962C8B-B14F-4D97-AF65-F5344CB8AC3E}">
        <p14:creationId xmlns:p14="http://schemas.microsoft.com/office/powerpoint/2010/main" val="4162808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16</a:t>
            </a:fld>
            <a:endParaRPr lang="es-ES" dirty="0"/>
          </a:p>
        </p:txBody>
      </p:sp>
    </p:spTree>
    <p:extLst>
      <p:ext uri="{BB962C8B-B14F-4D97-AF65-F5344CB8AC3E}">
        <p14:creationId xmlns:p14="http://schemas.microsoft.com/office/powerpoint/2010/main" val="97927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17</a:t>
            </a:fld>
            <a:endParaRPr lang="es-ES" dirty="0"/>
          </a:p>
        </p:txBody>
      </p:sp>
    </p:spTree>
    <p:extLst>
      <p:ext uri="{BB962C8B-B14F-4D97-AF65-F5344CB8AC3E}">
        <p14:creationId xmlns:p14="http://schemas.microsoft.com/office/powerpoint/2010/main" val="751049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l´Abbaye de Fontfroide.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18</a:t>
            </a:fld>
            <a:endParaRPr lang="es-ES" dirty="0"/>
          </a:p>
        </p:txBody>
      </p:sp>
    </p:spTree>
    <p:extLst>
      <p:ext uri="{BB962C8B-B14F-4D97-AF65-F5344CB8AC3E}">
        <p14:creationId xmlns:p14="http://schemas.microsoft.com/office/powerpoint/2010/main" val="3894386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22</a:t>
            </a:fld>
            <a:endParaRPr lang="es-ES" dirty="0"/>
          </a:p>
        </p:txBody>
      </p:sp>
    </p:spTree>
    <p:extLst>
      <p:ext uri="{BB962C8B-B14F-4D97-AF65-F5344CB8AC3E}">
        <p14:creationId xmlns:p14="http://schemas.microsoft.com/office/powerpoint/2010/main" val="3091879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23</a:t>
            </a:fld>
            <a:endParaRPr lang="es-ES" dirty="0"/>
          </a:p>
        </p:txBody>
      </p:sp>
    </p:spTree>
    <p:extLst>
      <p:ext uri="{BB962C8B-B14F-4D97-AF65-F5344CB8AC3E}">
        <p14:creationId xmlns:p14="http://schemas.microsoft.com/office/powerpoint/2010/main" val="1398175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24</a:t>
            </a:fld>
            <a:endParaRPr lang="es-ES" dirty="0"/>
          </a:p>
        </p:txBody>
      </p:sp>
    </p:spTree>
    <p:extLst>
      <p:ext uri="{BB962C8B-B14F-4D97-AF65-F5344CB8AC3E}">
        <p14:creationId xmlns:p14="http://schemas.microsoft.com/office/powerpoint/2010/main" val="3343771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colline aux oiseaux .-Caen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25</a:t>
            </a:fld>
            <a:endParaRPr lang="es-ES" dirty="0"/>
          </a:p>
        </p:txBody>
      </p:sp>
    </p:spTree>
    <p:extLst>
      <p:ext uri="{BB962C8B-B14F-4D97-AF65-F5344CB8AC3E}">
        <p14:creationId xmlns:p14="http://schemas.microsoft.com/office/powerpoint/2010/main" val="3720145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26</a:t>
            </a:fld>
            <a:endParaRPr lang="es-ES" dirty="0"/>
          </a:p>
        </p:txBody>
      </p:sp>
    </p:spTree>
    <p:extLst>
      <p:ext uri="{BB962C8B-B14F-4D97-AF65-F5344CB8AC3E}">
        <p14:creationId xmlns:p14="http://schemas.microsoft.com/office/powerpoint/2010/main" val="1578482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27</a:t>
            </a:fld>
            <a:endParaRPr lang="es-ES" dirty="0"/>
          </a:p>
        </p:txBody>
      </p:sp>
    </p:spTree>
    <p:extLst>
      <p:ext uri="{BB962C8B-B14F-4D97-AF65-F5344CB8AC3E}">
        <p14:creationId xmlns:p14="http://schemas.microsoft.com/office/powerpoint/2010/main" val="13780952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28</a:t>
            </a:fld>
            <a:endParaRPr lang="es-ES" dirty="0"/>
          </a:p>
        </p:txBody>
      </p:sp>
    </p:spTree>
    <p:extLst>
      <p:ext uri="{BB962C8B-B14F-4D97-AF65-F5344CB8AC3E}">
        <p14:creationId xmlns:p14="http://schemas.microsoft.com/office/powerpoint/2010/main" val="1553789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29</a:t>
            </a:fld>
            <a:endParaRPr lang="es-ES" dirty="0"/>
          </a:p>
        </p:txBody>
      </p:sp>
    </p:spTree>
    <p:extLst>
      <p:ext uri="{BB962C8B-B14F-4D97-AF65-F5344CB8AC3E}">
        <p14:creationId xmlns:p14="http://schemas.microsoft.com/office/powerpoint/2010/main" val="1856575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30</a:t>
            </a:fld>
            <a:endParaRPr lang="es-ES" dirty="0"/>
          </a:p>
        </p:txBody>
      </p:sp>
    </p:spTree>
    <p:extLst>
      <p:ext uri="{BB962C8B-B14F-4D97-AF65-F5344CB8AC3E}">
        <p14:creationId xmlns:p14="http://schemas.microsoft.com/office/powerpoint/2010/main" val="3971455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31</a:t>
            </a:fld>
            <a:endParaRPr lang="es-ES" dirty="0"/>
          </a:p>
        </p:txBody>
      </p:sp>
    </p:spTree>
    <p:extLst>
      <p:ext uri="{BB962C8B-B14F-4D97-AF65-F5344CB8AC3E}">
        <p14:creationId xmlns:p14="http://schemas.microsoft.com/office/powerpoint/2010/main" val="1568305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32</a:t>
            </a:fld>
            <a:endParaRPr lang="es-ES" dirty="0"/>
          </a:p>
        </p:txBody>
      </p:sp>
    </p:spTree>
    <p:extLst>
      <p:ext uri="{BB962C8B-B14F-4D97-AF65-F5344CB8AC3E}">
        <p14:creationId xmlns:p14="http://schemas.microsoft.com/office/powerpoint/2010/main" val="4004936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33</a:t>
            </a:fld>
            <a:endParaRPr lang="es-ES" dirty="0"/>
          </a:p>
        </p:txBody>
      </p:sp>
    </p:spTree>
    <p:extLst>
      <p:ext uri="{BB962C8B-B14F-4D97-AF65-F5344CB8AC3E}">
        <p14:creationId xmlns:p14="http://schemas.microsoft.com/office/powerpoint/2010/main" val="2504082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34</a:t>
            </a:fld>
            <a:endParaRPr lang="es-ES" dirty="0"/>
          </a:p>
        </p:txBody>
      </p:sp>
    </p:spTree>
    <p:extLst>
      <p:ext uri="{BB962C8B-B14F-4D97-AF65-F5344CB8AC3E}">
        <p14:creationId xmlns:p14="http://schemas.microsoft.com/office/powerpoint/2010/main" val="255982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35</a:t>
            </a:fld>
            <a:endParaRPr lang="es-ES" dirty="0"/>
          </a:p>
        </p:txBody>
      </p:sp>
    </p:spTree>
    <p:extLst>
      <p:ext uri="{BB962C8B-B14F-4D97-AF65-F5344CB8AC3E}">
        <p14:creationId xmlns:p14="http://schemas.microsoft.com/office/powerpoint/2010/main" val="2591600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36</a:t>
            </a:fld>
            <a:endParaRPr lang="es-ES" dirty="0"/>
          </a:p>
        </p:txBody>
      </p:sp>
    </p:spTree>
    <p:extLst>
      <p:ext uri="{BB962C8B-B14F-4D97-AF65-F5344CB8AC3E}">
        <p14:creationId xmlns:p14="http://schemas.microsoft.com/office/powerpoint/2010/main" val="70214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37</a:t>
            </a:fld>
            <a:endParaRPr lang="es-ES" dirty="0"/>
          </a:p>
        </p:txBody>
      </p:sp>
    </p:spTree>
    <p:extLst>
      <p:ext uri="{BB962C8B-B14F-4D97-AF65-F5344CB8AC3E}">
        <p14:creationId xmlns:p14="http://schemas.microsoft.com/office/powerpoint/2010/main" val="21015586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38</a:t>
            </a:fld>
            <a:endParaRPr lang="es-ES" dirty="0"/>
          </a:p>
        </p:txBody>
      </p:sp>
    </p:spTree>
    <p:extLst>
      <p:ext uri="{BB962C8B-B14F-4D97-AF65-F5344CB8AC3E}">
        <p14:creationId xmlns:p14="http://schemas.microsoft.com/office/powerpoint/2010/main" val="1579707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39</a:t>
            </a:fld>
            <a:endParaRPr lang="es-ES" dirty="0"/>
          </a:p>
        </p:txBody>
      </p:sp>
    </p:spTree>
    <p:extLst>
      <p:ext uri="{BB962C8B-B14F-4D97-AF65-F5344CB8AC3E}">
        <p14:creationId xmlns:p14="http://schemas.microsoft.com/office/powerpoint/2010/main" val="3333914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40</a:t>
            </a:fld>
            <a:endParaRPr lang="es-ES" dirty="0"/>
          </a:p>
        </p:txBody>
      </p:sp>
    </p:spTree>
    <p:extLst>
      <p:ext uri="{BB962C8B-B14F-4D97-AF65-F5344CB8AC3E}">
        <p14:creationId xmlns:p14="http://schemas.microsoft.com/office/powerpoint/2010/main" val="4233899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41</a:t>
            </a:fld>
            <a:endParaRPr lang="es-ES" dirty="0"/>
          </a:p>
        </p:txBody>
      </p:sp>
    </p:spTree>
    <p:extLst>
      <p:ext uri="{BB962C8B-B14F-4D97-AF65-F5344CB8AC3E}">
        <p14:creationId xmlns:p14="http://schemas.microsoft.com/office/powerpoint/2010/main" val="2049249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42</a:t>
            </a:fld>
            <a:endParaRPr lang="es-ES" dirty="0"/>
          </a:p>
        </p:txBody>
      </p:sp>
    </p:spTree>
    <p:extLst>
      <p:ext uri="{BB962C8B-B14F-4D97-AF65-F5344CB8AC3E}">
        <p14:creationId xmlns:p14="http://schemas.microsoft.com/office/powerpoint/2010/main" val="16542132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43</a:t>
            </a:fld>
            <a:endParaRPr lang="es-ES" dirty="0"/>
          </a:p>
        </p:txBody>
      </p:sp>
    </p:spTree>
    <p:extLst>
      <p:ext uri="{BB962C8B-B14F-4D97-AF65-F5344CB8AC3E}">
        <p14:creationId xmlns:p14="http://schemas.microsoft.com/office/powerpoint/2010/main" val="18153430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La colline aux oiseaux .-Caen</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44</a:t>
            </a:fld>
            <a:endParaRPr lang="es-ES" dirty="0"/>
          </a:p>
        </p:txBody>
      </p:sp>
    </p:spTree>
    <p:extLst>
      <p:ext uri="{BB962C8B-B14F-4D97-AF65-F5344CB8AC3E}">
        <p14:creationId xmlns:p14="http://schemas.microsoft.com/office/powerpoint/2010/main" val="2328566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46</a:t>
            </a:fld>
            <a:endParaRPr lang="es-ES" dirty="0"/>
          </a:p>
        </p:txBody>
      </p:sp>
    </p:spTree>
    <p:extLst>
      <p:ext uri="{BB962C8B-B14F-4D97-AF65-F5344CB8AC3E}">
        <p14:creationId xmlns:p14="http://schemas.microsoft.com/office/powerpoint/2010/main" val="1722822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47</a:t>
            </a:fld>
            <a:endParaRPr lang="es-ES" dirty="0"/>
          </a:p>
        </p:txBody>
      </p:sp>
    </p:spTree>
    <p:extLst>
      <p:ext uri="{BB962C8B-B14F-4D97-AF65-F5344CB8AC3E}">
        <p14:creationId xmlns:p14="http://schemas.microsoft.com/office/powerpoint/2010/main" val="3931329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48</a:t>
            </a:fld>
            <a:endParaRPr lang="es-ES" dirty="0"/>
          </a:p>
        </p:txBody>
      </p:sp>
    </p:spTree>
    <p:extLst>
      <p:ext uri="{BB962C8B-B14F-4D97-AF65-F5344CB8AC3E}">
        <p14:creationId xmlns:p14="http://schemas.microsoft.com/office/powerpoint/2010/main" val="29267617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49</a:t>
            </a:fld>
            <a:endParaRPr lang="es-ES" dirty="0"/>
          </a:p>
        </p:txBody>
      </p:sp>
    </p:spTree>
    <p:extLst>
      <p:ext uri="{BB962C8B-B14F-4D97-AF65-F5344CB8AC3E}">
        <p14:creationId xmlns:p14="http://schemas.microsoft.com/office/powerpoint/2010/main" val="35086201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50</a:t>
            </a:fld>
            <a:endParaRPr lang="es-ES" dirty="0"/>
          </a:p>
        </p:txBody>
      </p:sp>
    </p:spTree>
    <p:extLst>
      <p:ext uri="{BB962C8B-B14F-4D97-AF65-F5344CB8AC3E}">
        <p14:creationId xmlns:p14="http://schemas.microsoft.com/office/powerpoint/2010/main" val="30609956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51</a:t>
            </a:fld>
            <a:endParaRPr lang="es-ES" dirty="0"/>
          </a:p>
        </p:txBody>
      </p:sp>
    </p:spTree>
    <p:extLst>
      <p:ext uri="{BB962C8B-B14F-4D97-AF65-F5344CB8AC3E}">
        <p14:creationId xmlns:p14="http://schemas.microsoft.com/office/powerpoint/2010/main" val="17019249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52</a:t>
            </a:fld>
            <a:endParaRPr lang="es-ES" dirty="0"/>
          </a:p>
        </p:txBody>
      </p:sp>
    </p:spTree>
    <p:extLst>
      <p:ext uri="{BB962C8B-B14F-4D97-AF65-F5344CB8AC3E}">
        <p14:creationId xmlns:p14="http://schemas.microsoft.com/office/powerpoint/2010/main" val="24101452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53</a:t>
            </a:fld>
            <a:endParaRPr lang="es-ES" dirty="0"/>
          </a:p>
        </p:txBody>
      </p:sp>
    </p:spTree>
    <p:extLst>
      <p:ext uri="{BB962C8B-B14F-4D97-AF65-F5344CB8AC3E}">
        <p14:creationId xmlns:p14="http://schemas.microsoft.com/office/powerpoint/2010/main" val="12791145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54</a:t>
            </a:fld>
            <a:endParaRPr lang="es-ES" dirty="0"/>
          </a:p>
        </p:txBody>
      </p:sp>
    </p:spTree>
    <p:extLst>
      <p:ext uri="{BB962C8B-B14F-4D97-AF65-F5344CB8AC3E}">
        <p14:creationId xmlns:p14="http://schemas.microsoft.com/office/powerpoint/2010/main" val="42002724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de la ferme bleue.-</a:t>
            </a:r>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55</a:t>
            </a:fld>
            <a:endParaRPr lang="es-ES" dirty="0"/>
          </a:p>
        </p:txBody>
      </p:sp>
    </p:spTree>
    <p:extLst>
      <p:ext uri="{BB962C8B-B14F-4D97-AF65-F5344CB8AC3E}">
        <p14:creationId xmlns:p14="http://schemas.microsoft.com/office/powerpoint/2010/main" val="17303324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59</a:t>
            </a:fld>
            <a:endParaRPr lang="es-ES" dirty="0"/>
          </a:p>
        </p:txBody>
      </p:sp>
    </p:spTree>
    <p:extLst>
      <p:ext uri="{BB962C8B-B14F-4D97-AF65-F5344CB8AC3E}">
        <p14:creationId xmlns:p14="http://schemas.microsoft.com/office/powerpoint/2010/main" val="1875307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60</a:t>
            </a:fld>
            <a:endParaRPr lang="es-ES" dirty="0"/>
          </a:p>
        </p:txBody>
      </p:sp>
    </p:spTree>
    <p:extLst>
      <p:ext uri="{BB962C8B-B14F-4D97-AF65-F5344CB8AC3E}">
        <p14:creationId xmlns:p14="http://schemas.microsoft.com/office/powerpoint/2010/main" val="27763856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61</a:t>
            </a:fld>
            <a:endParaRPr lang="es-ES" dirty="0"/>
          </a:p>
        </p:txBody>
      </p:sp>
    </p:spTree>
    <p:extLst>
      <p:ext uri="{BB962C8B-B14F-4D97-AF65-F5344CB8AC3E}">
        <p14:creationId xmlns:p14="http://schemas.microsoft.com/office/powerpoint/2010/main" val="31896141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62</a:t>
            </a:fld>
            <a:endParaRPr lang="es-ES" dirty="0"/>
          </a:p>
        </p:txBody>
      </p:sp>
    </p:spTree>
    <p:extLst>
      <p:ext uri="{BB962C8B-B14F-4D97-AF65-F5344CB8AC3E}">
        <p14:creationId xmlns:p14="http://schemas.microsoft.com/office/powerpoint/2010/main" val="7250996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64</a:t>
            </a:fld>
            <a:endParaRPr lang="es-ES" dirty="0"/>
          </a:p>
        </p:txBody>
      </p:sp>
    </p:spTree>
    <p:extLst>
      <p:ext uri="{BB962C8B-B14F-4D97-AF65-F5344CB8AC3E}">
        <p14:creationId xmlns:p14="http://schemas.microsoft.com/office/powerpoint/2010/main" val="9434158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65</a:t>
            </a:fld>
            <a:endParaRPr lang="es-ES" dirty="0"/>
          </a:p>
        </p:txBody>
      </p:sp>
    </p:spTree>
    <p:extLst>
      <p:ext uri="{BB962C8B-B14F-4D97-AF65-F5344CB8AC3E}">
        <p14:creationId xmlns:p14="http://schemas.microsoft.com/office/powerpoint/2010/main" val="8154095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Montmarin</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66</a:t>
            </a:fld>
            <a:endParaRPr lang="es-ES" dirty="0"/>
          </a:p>
        </p:txBody>
      </p:sp>
    </p:spTree>
    <p:extLst>
      <p:ext uri="{BB962C8B-B14F-4D97-AF65-F5344CB8AC3E}">
        <p14:creationId xmlns:p14="http://schemas.microsoft.com/office/powerpoint/2010/main" val="2565344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70</a:t>
            </a:fld>
            <a:endParaRPr lang="es-ES" dirty="0"/>
          </a:p>
        </p:txBody>
      </p:sp>
    </p:spTree>
    <p:extLst>
      <p:ext uri="{BB962C8B-B14F-4D97-AF65-F5344CB8AC3E}">
        <p14:creationId xmlns:p14="http://schemas.microsoft.com/office/powerpoint/2010/main" val="37207148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71</a:t>
            </a:fld>
            <a:endParaRPr lang="es-ES" dirty="0"/>
          </a:p>
        </p:txBody>
      </p:sp>
    </p:spTree>
    <p:extLst>
      <p:ext uri="{BB962C8B-B14F-4D97-AF65-F5344CB8AC3E}">
        <p14:creationId xmlns:p14="http://schemas.microsoft.com/office/powerpoint/2010/main" val="3051347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72</a:t>
            </a:fld>
            <a:endParaRPr lang="es-ES" dirty="0"/>
          </a:p>
        </p:txBody>
      </p:sp>
    </p:spTree>
    <p:extLst>
      <p:ext uri="{BB962C8B-B14F-4D97-AF65-F5344CB8AC3E}">
        <p14:creationId xmlns:p14="http://schemas.microsoft.com/office/powerpoint/2010/main" val="9185312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Vandeuvre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73</a:t>
            </a:fld>
            <a:endParaRPr lang="es-ES" dirty="0"/>
          </a:p>
        </p:txBody>
      </p:sp>
    </p:spTree>
    <p:extLst>
      <p:ext uri="{BB962C8B-B14F-4D97-AF65-F5344CB8AC3E}">
        <p14:creationId xmlns:p14="http://schemas.microsoft.com/office/powerpoint/2010/main" val="33404210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Vandeuvre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74</a:t>
            </a:fld>
            <a:endParaRPr lang="es-ES" dirty="0"/>
          </a:p>
        </p:txBody>
      </p:sp>
    </p:spTree>
    <p:extLst>
      <p:ext uri="{BB962C8B-B14F-4D97-AF65-F5344CB8AC3E}">
        <p14:creationId xmlns:p14="http://schemas.microsoft.com/office/powerpoint/2010/main" val="38402057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Vandeuvre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75</a:t>
            </a:fld>
            <a:endParaRPr lang="es-ES" dirty="0"/>
          </a:p>
        </p:txBody>
      </p:sp>
    </p:spTree>
    <p:extLst>
      <p:ext uri="{BB962C8B-B14F-4D97-AF65-F5344CB8AC3E}">
        <p14:creationId xmlns:p14="http://schemas.microsoft.com/office/powerpoint/2010/main" val="8486581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76</a:t>
            </a:fld>
            <a:endParaRPr lang="es-ES" dirty="0"/>
          </a:p>
        </p:txBody>
      </p:sp>
    </p:spTree>
    <p:extLst>
      <p:ext uri="{BB962C8B-B14F-4D97-AF65-F5344CB8AC3E}">
        <p14:creationId xmlns:p14="http://schemas.microsoft.com/office/powerpoint/2010/main" val="36051854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de Ven</a:t>
            </a:r>
            <a:r>
              <a:rPr lang="es-ES" dirty="0"/>
              <a:t>deuvre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77</a:t>
            </a:fld>
            <a:endParaRPr lang="es-ES" dirty="0"/>
          </a:p>
        </p:txBody>
      </p:sp>
    </p:spTree>
    <p:extLst>
      <p:ext uri="{BB962C8B-B14F-4D97-AF65-F5344CB8AC3E}">
        <p14:creationId xmlns:p14="http://schemas.microsoft.com/office/powerpoint/2010/main" val="10521362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78</a:t>
            </a:fld>
            <a:endParaRPr lang="es-ES" dirty="0"/>
          </a:p>
        </p:txBody>
      </p:sp>
    </p:spTree>
    <p:extLst>
      <p:ext uri="{BB962C8B-B14F-4D97-AF65-F5344CB8AC3E}">
        <p14:creationId xmlns:p14="http://schemas.microsoft.com/office/powerpoint/2010/main" val="20642139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79</a:t>
            </a:fld>
            <a:endParaRPr lang="es-ES" dirty="0"/>
          </a:p>
        </p:txBody>
      </p:sp>
    </p:spTree>
    <p:extLst>
      <p:ext uri="{BB962C8B-B14F-4D97-AF65-F5344CB8AC3E}">
        <p14:creationId xmlns:p14="http://schemas.microsoft.com/office/powerpoint/2010/main" val="9108584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80</a:t>
            </a:fld>
            <a:endParaRPr lang="es-ES" dirty="0"/>
          </a:p>
        </p:txBody>
      </p:sp>
    </p:spTree>
    <p:extLst>
      <p:ext uri="{BB962C8B-B14F-4D97-AF65-F5344CB8AC3E}">
        <p14:creationId xmlns:p14="http://schemas.microsoft.com/office/powerpoint/2010/main" val="20373617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81</a:t>
            </a:fld>
            <a:endParaRPr lang="es-ES" dirty="0"/>
          </a:p>
        </p:txBody>
      </p:sp>
    </p:spTree>
    <p:extLst>
      <p:ext uri="{BB962C8B-B14F-4D97-AF65-F5344CB8AC3E}">
        <p14:creationId xmlns:p14="http://schemas.microsoft.com/office/powerpoint/2010/main" val="5874850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82</a:t>
            </a:fld>
            <a:endParaRPr lang="es-ES" dirty="0"/>
          </a:p>
        </p:txBody>
      </p:sp>
    </p:spTree>
    <p:extLst>
      <p:ext uri="{BB962C8B-B14F-4D97-AF65-F5344CB8AC3E}">
        <p14:creationId xmlns:p14="http://schemas.microsoft.com/office/powerpoint/2010/main" val="21413404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a:p>
            <a:endParaRPr lang="es-ES" dirty="0"/>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83</a:t>
            </a:fld>
            <a:endParaRPr lang="es-ES" dirty="0"/>
          </a:p>
        </p:txBody>
      </p:sp>
    </p:spTree>
    <p:extLst>
      <p:ext uri="{BB962C8B-B14F-4D97-AF65-F5344CB8AC3E}">
        <p14:creationId xmlns:p14="http://schemas.microsoft.com/office/powerpoint/2010/main" val="13383488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Vendeuvre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84</a:t>
            </a:fld>
            <a:endParaRPr lang="es-ES" dirty="0"/>
          </a:p>
        </p:txBody>
      </p:sp>
    </p:spTree>
    <p:extLst>
      <p:ext uri="{BB962C8B-B14F-4D97-AF65-F5344CB8AC3E}">
        <p14:creationId xmlns:p14="http://schemas.microsoft.com/office/powerpoint/2010/main" val="20305592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89</a:t>
            </a:fld>
            <a:endParaRPr lang="es-ES" dirty="0"/>
          </a:p>
        </p:txBody>
      </p:sp>
    </p:spTree>
    <p:extLst>
      <p:ext uri="{BB962C8B-B14F-4D97-AF65-F5344CB8AC3E}">
        <p14:creationId xmlns:p14="http://schemas.microsoft.com/office/powerpoint/2010/main" val="3971573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90</a:t>
            </a:fld>
            <a:endParaRPr lang="es-ES" dirty="0"/>
          </a:p>
        </p:txBody>
      </p:sp>
    </p:spTree>
    <p:extLst>
      <p:ext uri="{BB962C8B-B14F-4D97-AF65-F5344CB8AC3E}">
        <p14:creationId xmlns:p14="http://schemas.microsoft.com/office/powerpoint/2010/main" val="652366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91</a:t>
            </a:fld>
            <a:endParaRPr lang="es-ES" dirty="0"/>
          </a:p>
        </p:txBody>
      </p:sp>
    </p:spTree>
    <p:extLst>
      <p:ext uri="{BB962C8B-B14F-4D97-AF65-F5344CB8AC3E}">
        <p14:creationId xmlns:p14="http://schemas.microsoft.com/office/powerpoint/2010/main" val="39025850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Thuret..-Romneya coulterri</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92</a:t>
            </a:fld>
            <a:endParaRPr lang="es-ES" dirty="0"/>
          </a:p>
        </p:txBody>
      </p:sp>
    </p:spTree>
    <p:extLst>
      <p:ext uri="{BB962C8B-B14F-4D97-AF65-F5344CB8AC3E}">
        <p14:creationId xmlns:p14="http://schemas.microsoft.com/office/powerpoint/2010/main" val="14772866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93</a:t>
            </a:fld>
            <a:endParaRPr lang="es-ES" dirty="0"/>
          </a:p>
        </p:txBody>
      </p:sp>
    </p:spTree>
    <p:extLst>
      <p:ext uri="{BB962C8B-B14F-4D97-AF65-F5344CB8AC3E}">
        <p14:creationId xmlns:p14="http://schemas.microsoft.com/office/powerpoint/2010/main" val="40463648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94</a:t>
            </a:fld>
            <a:endParaRPr lang="es-ES" dirty="0"/>
          </a:p>
        </p:txBody>
      </p:sp>
    </p:spTree>
    <p:extLst>
      <p:ext uri="{BB962C8B-B14F-4D97-AF65-F5344CB8AC3E}">
        <p14:creationId xmlns:p14="http://schemas.microsoft.com/office/powerpoint/2010/main" val="11762660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95</a:t>
            </a:fld>
            <a:endParaRPr lang="es-ES" dirty="0"/>
          </a:p>
        </p:txBody>
      </p:sp>
    </p:spTree>
    <p:extLst>
      <p:ext uri="{BB962C8B-B14F-4D97-AF65-F5344CB8AC3E}">
        <p14:creationId xmlns:p14="http://schemas.microsoft.com/office/powerpoint/2010/main" val="24145511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96</a:t>
            </a:fld>
            <a:endParaRPr lang="es-ES" dirty="0"/>
          </a:p>
        </p:txBody>
      </p:sp>
    </p:spTree>
    <p:extLst>
      <p:ext uri="{BB962C8B-B14F-4D97-AF65-F5344CB8AC3E}">
        <p14:creationId xmlns:p14="http://schemas.microsoft.com/office/powerpoint/2010/main" val="29273440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Thuret…-Encephalartos</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97</a:t>
            </a:fld>
            <a:endParaRPr lang="es-ES" dirty="0"/>
          </a:p>
        </p:txBody>
      </p:sp>
    </p:spTree>
    <p:extLst>
      <p:ext uri="{BB962C8B-B14F-4D97-AF65-F5344CB8AC3E}">
        <p14:creationId xmlns:p14="http://schemas.microsoft.com/office/powerpoint/2010/main" val="25771225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98</a:t>
            </a:fld>
            <a:endParaRPr lang="es-ES" dirty="0"/>
          </a:p>
        </p:txBody>
      </p:sp>
    </p:spTree>
    <p:extLst>
      <p:ext uri="{BB962C8B-B14F-4D97-AF65-F5344CB8AC3E}">
        <p14:creationId xmlns:p14="http://schemas.microsoft.com/office/powerpoint/2010/main" val="37489874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99</a:t>
            </a:fld>
            <a:endParaRPr lang="es-ES" dirty="0"/>
          </a:p>
        </p:txBody>
      </p:sp>
    </p:spTree>
    <p:extLst>
      <p:ext uri="{BB962C8B-B14F-4D97-AF65-F5344CB8AC3E}">
        <p14:creationId xmlns:p14="http://schemas.microsoft.com/office/powerpoint/2010/main" val="29007117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100</a:t>
            </a:fld>
            <a:endParaRPr lang="es-ES" dirty="0"/>
          </a:p>
        </p:txBody>
      </p:sp>
    </p:spTree>
    <p:extLst>
      <p:ext uri="{BB962C8B-B14F-4D97-AF65-F5344CB8AC3E}">
        <p14:creationId xmlns:p14="http://schemas.microsoft.com/office/powerpoint/2010/main" val="42250386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101</a:t>
            </a:fld>
            <a:endParaRPr lang="es-ES" dirty="0"/>
          </a:p>
        </p:txBody>
      </p:sp>
    </p:spTree>
    <p:extLst>
      <p:ext uri="{BB962C8B-B14F-4D97-AF65-F5344CB8AC3E}">
        <p14:creationId xmlns:p14="http://schemas.microsoft.com/office/powerpoint/2010/main" val="38740454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102</a:t>
            </a:fld>
            <a:endParaRPr lang="es-ES" dirty="0"/>
          </a:p>
        </p:txBody>
      </p:sp>
    </p:spTree>
    <p:extLst>
      <p:ext uri="{BB962C8B-B14F-4D97-AF65-F5344CB8AC3E}">
        <p14:creationId xmlns:p14="http://schemas.microsoft.com/office/powerpoint/2010/main" val="19611618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Thuret.-Encephalartus horridus</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103</a:t>
            </a:fld>
            <a:endParaRPr lang="es-ES" dirty="0"/>
          </a:p>
        </p:txBody>
      </p:sp>
    </p:spTree>
    <p:extLst>
      <p:ext uri="{BB962C8B-B14F-4D97-AF65-F5344CB8AC3E}">
        <p14:creationId xmlns:p14="http://schemas.microsoft.com/office/powerpoint/2010/main" val="1370560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Thuret.-Nolina bigelovii</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104</a:t>
            </a:fld>
            <a:endParaRPr lang="es-ES" dirty="0"/>
          </a:p>
        </p:txBody>
      </p:sp>
    </p:spTree>
    <p:extLst>
      <p:ext uri="{BB962C8B-B14F-4D97-AF65-F5344CB8AC3E}">
        <p14:creationId xmlns:p14="http://schemas.microsoft.com/office/powerpoint/2010/main" val="33793058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Thuret.-Sapindus mukorosi y Brahea armata</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105</a:t>
            </a:fld>
            <a:endParaRPr lang="es-ES" dirty="0"/>
          </a:p>
        </p:txBody>
      </p:sp>
    </p:spTree>
    <p:extLst>
      <p:ext uri="{BB962C8B-B14F-4D97-AF65-F5344CB8AC3E}">
        <p14:creationId xmlns:p14="http://schemas.microsoft.com/office/powerpoint/2010/main" val="34366302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Thuret.-Brahea edulis.-y Butia capitata</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106</a:t>
            </a:fld>
            <a:endParaRPr lang="es-ES" dirty="0"/>
          </a:p>
        </p:txBody>
      </p:sp>
    </p:spTree>
    <p:extLst>
      <p:ext uri="{BB962C8B-B14F-4D97-AF65-F5344CB8AC3E}">
        <p14:creationId xmlns:p14="http://schemas.microsoft.com/office/powerpoint/2010/main" val="15090512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Villa Thuret.-Butia capitata</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107</a:t>
            </a:fld>
            <a:endParaRPr lang="es-ES" dirty="0"/>
          </a:p>
        </p:txBody>
      </p:sp>
    </p:spTree>
    <p:extLst>
      <p:ext uri="{BB962C8B-B14F-4D97-AF65-F5344CB8AC3E}">
        <p14:creationId xmlns:p14="http://schemas.microsoft.com/office/powerpoint/2010/main" val="15939755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112</a:t>
            </a:fld>
            <a:endParaRPr lang="es-ES" dirty="0"/>
          </a:p>
        </p:txBody>
      </p:sp>
    </p:spTree>
    <p:extLst>
      <p:ext uri="{BB962C8B-B14F-4D97-AF65-F5344CB8AC3E}">
        <p14:creationId xmlns:p14="http://schemas.microsoft.com/office/powerpoint/2010/main" val="1239489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113</a:t>
            </a:fld>
            <a:endParaRPr lang="es-ES" dirty="0"/>
          </a:p>
        </p:txBody>
      </p:sp>
    </p:spTree>
    <p:extLst>
      <p:ext uri="{BB962C8B-B14F-4D97-AF65-F5344CB8AC3E}">
        <p14:creationId xmlns:p14="http://schemas.microsoft.com/office/powerpoint/2010/main" val="27494173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114</a:t>
            </a:fld>
            <a:endParaRPr lang="es-ES" dirty="0"/>
          </a:p>
        </p:txBody>
      </p:sp>
    </p:spTree>
    <p:extLst>
      <p:ext uri="{BB962C8B-B14F-4D97-AF65-F5344CB8AC3E}">
        <p14:creationId xmlns:p14="http://schemas.microsoft.com/office/powerpoint/2010/main" val="4444292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115</a:t>
            </a:fld>
            <a:endParaRPr lang="es-ES" dirty="0"/>
          </a:p>
        </p:txBody>
      </p:sp>
    </p:spTree>
    <p:extLst>
      <p:ext uri="{BB962C8B-B14F-4D97-AF65-F5344CB8AC3E}">
        <p14:creationId xmlns:p14="http://schemas.microsoft.com/office/powerpoint/2010/main" val="382520689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116</a:t>
            </a:fld>
            <a:endParaRPr lang="es-ES" dirty="0"/>
          </a:p>
        </p:txBody>
      </p:sp>
    </p:spTree>
    <p:extLst>
      <p:ext uri="{BB962C8B-B14F-4D97-AF65-F5344CB8AC3E}">
        <p14:creationId xmlns:p14="http://schemas.microsoft.com/office/powerpoint/2010/main" val="15818718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117</a:t>
            </a:fld>
            <a:endParaRPr lang="es-ES" dirty="0"/>
          </a:p>
        </p:txBody>
      </p:sp>
    </p:spTree>
    <p:extLst>
      <p:ext uri="{BB962C8B-B14F-4D97-AF65-F5344CB8AC3E}">
        <p14:creationId xmlns:p14="http://schemas.microsoft.com/office/powerpoint/2010/main" val="14171208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118</a:t>
            </a:fld>
            <a:endParaRPr lang="es-ES" dirty="0"/>
          </a:p>
        </p:txBody>
      </p:sp>
    </p:spTree>
    <p:extLst>
      <p:ext uri="{BB962C8B-B14F-4D97-AF65-F5344CB8AC3E}">
        <p14:creationId xmlns:p14="http://schemas.microsoft.com/office/powerpoint/2010/main" val="35636210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119</a:t>
            </a:fld>
            <a:endParaRPr lang="es-ES" dirty="0"/>
          </a:p>
        </p:txBody>
      </p:sp>
    </p:spTree>
    <p:extLst>
      <p:ext uri="{BB962C8B-B14F-4D97-AF65-F5344CB8AC3E}">
        <p14:creationId xmlns:p14="http://schemas.microsoft.com/office/powerpoint/2010/main" val="31459271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120</a:t>
            </a:fld>
            <a:endParaRPr lang="es-ES" dirty="0"/>
          </a:p>
        </p:txBody>
      </p:sp>
    </p:spTree>
    <p:extLst>
      <p:ext uri="{BB962C8B-B14F-4D97-AF65-F5344CB8AC3E}">
        <p14:creationId xmlns:p14="http://schemas.microsoft.com/office/powerpoint/2010/main" val="416747547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121</a:t>
            </a:fld>
            <a:endParaRPr lang="es-ES" dirty="0"/>
          </a:p>
        </p:txBody>
      </p:sp>
    </p:spTree>
    <p:extLst>
      <p:ext uri="{BB962C8B-B14F-4D97-AF65-F5344CB8AC3E}">
        <p14:creationId xmlns:p14="http://schemas.microsoft.com/office/powerpoint/2010/main" val="235596101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122</a:t>
            </a:fld>
            <a:endParaRPr lang="es-ES" dirty="0"/>
          </a:p>
        </p:txBody>
      </p:sp>
    </p:spTree>
    <p:extLst>
      <p:ext uri="{BB962C8B-B14F-4D97-AF65-F5344CB8AC3E}">
        <p14:creationId xmlns:p14="http://schemas.microsoft.com/office/powerpoint/2010/main" val="1622519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123</a:t>
            </a:fld>
            <a:endParaRPr lang="es-ES" dirty="0"/>
          </a:p>
        </p:txBody>
      </p:sp>
    </p:spTree>
    <p:extLst>
      <p:ext uri="{BB962C8B-B14F-4D97-AF65-F5344CB8AC3E}">
        <p14:creationId xmlns:p14="http://schemas.microsoft.com/office/powerpoint/2010/main" val="27872714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Abbaye de Daoulas.-Finistere.</a:t>
            </a:r>
          </a:p>
        </p:txBody>
      </p:sp>
      <p:sp>
        <p:nvSpPr>
          <p:cNvPr id="4" name="3 Marcador de número de diapositiva"/>
          <p:cNvSpPr>
            <a:spLocks noGrp="1"/>
          </p:cNvSpPr>
          <p:nvPr>
            <p:ph type="sldNum" sz="quarter" idx="10"/>
          </p:nvPr>
        </p:nvSpPr>
        <p:spPr/>
        <p:txBody>
          <a:bodyPr/>
          <a:lstStyle/>
          <a:p>
            <a:fld id="{B3ACD68B-3849-4BB4-9070-2C34DB2EF1FE}" type="slidenum">
              <a:rPr lang="es-ES" smtClean="0"/>
              <a:t>124</a:t>
            </a:fld>
            <a:endParaRPr lang="es-ES" dirty="0"/>
          </a:p>
        </p:txBody>
      </p:sp>
    </p:spTree>
    <p:extLst>
      <p:ext uri="{BB962C8B-B14F-4D97-AF65-F5344CB8AC3E}">
        <p14:creationId xmlns:p14="http://schemas.microsoft.com/office/powerpoint/2010/main" val="2315685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upload.wikimedia.org/wikipedia/commons/5/52/Ch%C3%A2teaudeVendeuvre.jpg"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upload.wikimedia.org/wikipedia/commons/a/a0/Chlaby.jpg" TargetMode="External"/><Relationship Id="rId1" Type="http://schemas.openxmlformats.org/officeDocument/2006/relationships/slideLayout" Target="../slideLayouts/slideLayout7.xml"/><Relationship Id="rId5" Type="http://schemas.openxmlformats.org/officeDocument/2006/relationships/image" Target="../media/image77.jpeg"/><Relationship Id="rId4" Type="http://schemas.openxmlformats.org/officeDocument/2006/relationships/hyperlink" Target="//upload.wikimedia.org/wikipedia/commons/3/34/Chparterre.jpg"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5.jpg"/></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404664"/>
            <a:ext cx="7272808" cy="2520280"/>
          </a:xfrm>
        </p:spPr>
        <p:txBody>
          <a:bodyPr>
            <a:noAutofit/>
          </a:bodyPr>
          <a:lstStyle/>
          <a:p>
            <a:r>
              <a:rPr lang="es-ES" sz="3200" dirty="0"/>
              <a:t>EUROPA.-LA VUELTA AL MUNDO EN 885 JARDINES.-JARDINES REMARCABLES DE FRANCIA.-XXII</a:t>
            </a:r>
          </a:p>
        </p:txBody>
      </p:sp>
      <p:sp>
        <p:nvSpPr>
          <p:cNvPr id="3" name="2 Subtítulo"/>
          <p:cNvSpPr>
            <a:spLocks noGrp="1"/>
          </p:cNvSpPr>
          <p:nvPr>
            <p:ph type="subTitle" idx="1"/>
          </p:nvPr>
        </p:nvSpPr>
        <p:spPr>
          <a:xfrm>
            <a:off x="2699792" y="4149080"/>
            <a:ext cx="4680520" cy="1584176"/>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69286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de l´Abbaye de Fontfroide.</a:t>
            </a:r>
          </a:p>
        </p:txBody>
      </p:sp>
      <p:sp>
        <p:nvSpPr>
          <p:cNvPr id="3" name="2 Marcador de contenido"/>
          <p:cNvSpPr>
            <a:spLocks noGrp="1"/>
          </p:cNvSpPr>
          <p:nvPr>
            <p:ph sz="quarter" idx="1"/>
          </p:nvPr>
        </p:nvSpPr>
        <p:spPr/>
        <p:txBody>
          <a:bodyPr/>
          <a:lstStyle/>
          <a:p>
            <a:r>
              <a:rPr lang="es-ES" dirty="0"/>
              <a:t>La Abadía de Fontfroide  es una abadía francesa del departamento de Aude a 14 km al sudoeste de Narbona, fundada como benedictina en el siglo XI (1093) por el vizconde de Narbona y acontecida cisterciense el 1145.</a:t>
            </a:r>
          </a:p>
          <a:p>
            <a:r>
              <a:rPr lang="es-ES" dirty="0"/>
              <a:t> La iglesia es del siglo XII mientras que el claustro es del siglo XIII. </a:t>
            </a:r>
          </a:p>
          <a:p>
            <a:r>
              <a:rPr lang="es-ES" dirty="0"/>
              <a:t>Tiene una rosaleda con 2.500 rosales.</a:t>
            </a:r>
          </a:p>
          <a:p>
            <a:r>
              <a:rPr lang="es-ES" dirty="0"/>
              <a:t>El jardín de rosales de Fontfroide está situado sobre el antiguo cementerio. </a:t>
            </a:r>
          </a:p>
        </p:txBody>
      </p:sp>
    </p:spTree>
    <p:extLst>
      <p:ext uri="{BB962C8B-B14F-4D97-AF65-F5344CB8AC3E}">
        <p14:creationId xmlns:p14="http://schemas.microsoft.com/office/powerpoint/2010/main" val="4008481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332656"/>
            <a:ext cx="7344816" cy="5687144"/>
          </a:xfrm>
        </p:spPr>
        <p:txBody>
          <a:bodyPr>
            <a:normAutofit fontScale="92500"/>
          </a:bodyPr>
          <a:lstStyle/>
          <a:p>
            <a:r>
              <a:rPr lang="es-ES" dirty="0"/>
              <a:t>Durante muchos años se enterraron aquí a los monjes, legos y religiosos. Aquí se encuentran más de dos mil sepulturas, las primeras del siglo XII.</a:t>
            </a:r>
          </a:p>
          <a:p>
            <a:r>
              <a:rPr lang="es-ES" dirty="0"/>
              <a:t>En un segundo cercado, antes separado por un muro, se sepultaban a los laicos, generalmente benefactores de la abadía. En 1668 el cementerio dejó de funcionar como tal.</a:t>
            </a:r>
          </a:p>
          <a:p>
            <a:r>
              <a:rPr lang="es-ES" dirty="0"/>
              <a:t> A principios del siglo XX, el terreno de la antigua necrópolis fue utilizado para instalar en él una rosaleda. En 1986, un incendio provocado devasto el jardín que fue replantado en 1989.</a:t>
            </a:r>
          </a:p>
          <a:p>
            <a:r>
              <a:rPr lang="es-ES" dirty="0"/>
              <a:t> En total son cerca de 2.500 rosales de once colores distintos. En el cercado de San Simón hay otro jardín en el que las rosas se mezclan con plantas aromáticas como la lavanda o el romero.</a:t>
            </a:r>
          </a:p>
          <a:p>
            <a:endParaRPr lang="es-ES" dirty="0"/>
          </a:p>
        </p:txBody>
      </p:sp>
    </p:spTree>
    <p:extLst>
      <p:ext uri="{BB962C8B-B14F-4D97-AF65-F5344CB8AC3E}">
        <p14:creationId xmlns:p14="http://schemas.microsoft.com/office/powerpoint/2010/main" val="900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6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348831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503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89287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83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5255"/>
          <a:stretch/>
        </p:blipFill>
        <p:spPr>
          <a:xfrm>
            <a:off x="0" y="3048"/>
            <a:ext cx="9049871" cy="6854952"/>
          </a:xfrm>
          <a:prstGeom prst="rect">
            <a:avLst/>
          </a:prstGeom>
        </p:spPr>
      </p:pic>
    </p:spTree>
    <p:extLst>
      <p:ext uri="{BB962C8B-B14F-4D97-AF65-F5344CB8AC3E}">
        <p14:creationId xmlns:p14="http://schemas.microsoft.com/office/powerpoint/2010/main" val="2470611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21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867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7810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534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096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72901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002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 y="0"/>
            <a:ext cx="9139844" cy="6858000"/>
          </a:xfrm>
          <a:prstGeom prst="rect">
            <a:avLst/>
          </a:prstGeom>
        </p:spPr>
      </p:pic>
    </p:spTree>
    <p:extLst>
      <p:ext uri="{BB962C8B-B14F-4D97-AF65-F5344CB8AC3E}">
        <p14:creationId xmlns:p14="http://schemas.microsoft.com/office/powerpoint/2010/main" val="2080470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180528" y="0"/>
            <a:ext cx="9324528" cy="6858000"/>
          </a:xfrm>
          <a:prstGeom prst="rect">
            <a:avLst/>
          </a:prstGeom>
        </p:spPr>
      </p:pic>
    </p:spTree>
    <p:extLst>
      <p:ext uri="{BB962C8B-B14F-4D97-AF65-F5344CB8AC3E}">
        <p14:creationId xmlns:p14="http://schemas.microsoft.com/office/powerpoint/2010/main" val="2357709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La colline aux oiseaux .-Caen</a:t>
            </a:r>
            <a:br>
              <a:rPr lang="fr-FR" dirty="0"/>
            </a:br>
            <a:endParaRPr lang="es-ES" dirty="0"/>
          </a:p>
        </p:txBody>
      </p:sp>
      <p:sp>
        <p:nvSpPr>
          <p:cNvPr id="3" name="2 Marcador de contenido"/>
          <p:cNvSpPr>
            <a:spLocks noGrp="1"/>
          </p:cNvSpPr>
          <p:nvPr>
            <p:ph sz="quarter" idx="1"/>
          </p:nvPr>
        </p:nvSpPr>
        <p:spPr/>
        <p:txBody>
          <a:bodyPr/>
          <a:lstStyle/>
          <a:p>
            <a:r>
              <a:rPr lang="es-ES" dirty="0"/>
              <a:t>Colina aux Oiseaux de Caen es una zona verde de 17 hectáreas ubicadas al norte de la carretera de circunvalación de la ciudad , en el distrito de Madness Couvrechef y cerca del Memorial de la Paz . Fue inaugurado en 1994 .</a:t>
            </a:r>
          </a:p>
          <a:p>
            <a:r>
              <a:rPr lang="es-ES" dirty="0"/>
              <a:t> En 1923 , la ciudad compró la tierra al sur de la aldea con el fin de aplicarlo a un vertedero. Durante cincuenta años, la basura de la ciudad se descarga y aparecen dos colinas 35 y 25 metros de forma gradual . </a:t>
            </a:r>
          </a:p>
        </p:txBody>
      </p:sp>
    </p:spTree>
    <p:extLst>
      <p:ext uri="{BB962C8B-B14F-4D97-AF65-F5344CB8AC3E}">
        <p14:creationId xmlns:p14="http://schemas.microsoft.com/office/powerpoint/2010/main" val="4144212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332656"/>
            <a:ext cx="7272808" cy="5904656"/>
          </a:xfrm>
        </p:spPr>
        <p:txBody>
          <a:bodyPr>
            <a:normAutofit fontScale="92500"/>
          </a:bodyPr>
          <a:lstStyle/>
          <a:p>
            <a:r>
              <a:rPr lang="es-ES" dirty="0"/>
              <a:t>Después de la Segunda Guerra Mundial, los nuevos barrios, como el Chemin Vert o Madness-Couvrechef se crean en las afueras de Caen, a fin de hacer frente a un crecimiento significativo de la población y el vertedero esta muy pronto a las puertas de la ciudad . En enero 1973 , la incineradora de residuos de Colombelles es construida y Luc Duncombe, nombrado en 1971 teniente de alcalde de Medio Ambiente, decidió transformar el antiguo vertedero, inutilizado por el nuevo equipo en el jardín público. </a:t>
            </a:r>
          </a:p>
          <a:p>
            <a:r>
              <a:rPr lang="es-ES" dirty="0"/>
              <a:t>El sitio fue finalmente inaugurado en 1994 para conmemorar el 50 aniversario del Día-D . El desarrollo original y exitoso hace un lugar ideal para familias. El parque se extiende hacia el este por Valley Memorial , el espacio verde en lasl antiguas canteras de piedra de Caen . </a:t>
            </a:r>
          </a:p>
          <a:p>
            <a:endParaRPr lang="es-ES" dirty="0"/>
          </a:p>
        </p:txBody>
      </p:sp>
    </p:spTree>
    <p:extLst>
      <p:ext uri="{BB962C8B-B14F-4D97-AF65-F5344CB8AC3E}">
        <p14:creationId xmlns:p14="http://schemas.microsoft.com/office/powerpoint/2010/main" val="2060014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6120680"/>
          </a:xfrm>
        </p:spPr>
        <p:txBody>
          <a:bodyPr>
            <a:normAutofit lnSpcReduction="10000"/>
          </a:bodyPr>
          <a:lstStyle/>
          <a:p>
            <a:r>
              <a:rPr lang="es-ES" dirty="0"/>
              <a:t>El gran jardín de rosas . </a:t>
            </a:r>
          </a:p>
          <a:p>
            <a:r>
              <a:rPr lang="es-ES" dirty="0"/>
              <a:t>El laberinto . </a:t>
            </a:r>
          </a:p>
          <a:p>
            <a:r>
              <a:rPr lang="es-ES" dirty="0"/>
              <a:t>La Normandía en miniatura. </a:t>
            </a:r>
          </a:p>
          <a:p>
            <a:r>
              <a:rPr lang="es-ES" dirty="0"/>
              <a:t>El jardín de las ciudades gemelas . Jardín Franconia </a:t>
            </a:r>
          </a:p>
          <a:p>
            <a:r>
              <a:rPr lang="es-ES" dirty="0"/>
              <a:t>Jardín Devon </a:t>
            </a:r>
          </a:p>
          <a:p>
            <a:r>
              <a:rPr lang="es-ES" dirty="0"/>
              <a:t>Jardín Thies </a:t>
            </a:r>
          </a:p>
          <a:p>
            <a:r>
              <a:rPr lang="es-ES" dirty="0"/>
              <a:t>Jardin d' Alexandria </a:t>
            </a:r>
          </a:p>
          <a:p>
            <a:r>
              <a:rPr lang="es-ES" dirty="0"/>
              <a:t>El panorama </a:t>
            </a:r>
          </a:p>
          <a:p>
            <a:r>
              <a:rPr lang="es-ES" dirty="0"/>
              <a:t>El recinto de animales ( cabras ). parque de animales (domésticos, regionales) </a:t>
            </a:r>
          </a:p>
          <a:p>
            <a:r>
              <a:rPr lang="es-ES" dirty="0"/>
              <a:t>El jardín de Francia contiene varios jardines de ciudades  en la región, incluyendo: Jardín Deauville </a:t>
            </a:r>
          </a:p>
          <a:p>
            <a:r>
              <a:rPr lang="es-ES" dirty="0"/>
              <a:t>Jardin d' Hérouville-Saint-Clair,todos son componentes del Parque</a:t>
            </a:r>
          </a:p>
          <a:p>
            <a:endParaRPr lang="es-ES" dirty="0"/>
          </a:p>
          <a:p>
            <a:endParaRPr lang="es-ES" dirty="0"/>
          </a:p>
        </p:txBody>
      </p:sp>
    </p:spTree>
    <p:extLst>
      <p:ext uri="{BB962C8B-B14F-4D97-AF65-F5344CB8AC3E}">
        <p14:creationId xmlns:p14="http://schemas.microsoft.com/office/powerpoint/2010/main" val="3203478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7187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135967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4328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858000"/>
          </a:xfrm>
          <a:prstGeom prst="rect">
            <a:avLst/>
          </a:prstGeom>
        </p:spPr>
      </p:pic>
    </p:spTree>
    <p:extLst>
      <p:ext uri="{BB962C8B-B14F-4D97-AF65-F5344CB8AC3E}">
        <p14:creationId xmlns:p14="http://schemas.microsoft.com/office/powerpoint/2010/main" val="1463553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146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9079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959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766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222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2437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549"/>
          <a:stretch/>
        </p:blipFill>
        <p:spPr>
          <a:xfrm>
            <a:off x="11432" y="-53788"/>
            <a:ext cx="9132567" cy="6911788"/>
          </a:xfrm>
          <a:prstGeom prst="rect">
            <a:avLst/>
          </a:prstGeom>
        </p:spPr>
      </p:pic>
    </p:spTree>
    <p:extLst>
      <p:ext uri="{BB962C8B-B14F-4D97-AF65-F5344CB8AC3E}">
        <p14:creationId xmlns:p14="http://schemas.microsoft.com/office/powerpoint/2010/main" val="1369432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55542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911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5316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6667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6974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490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20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944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713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707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446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4062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de la Ferme bleue.-</a:t>
            </a:r>
            <a:endParaRPr lang="es-ES" dirty="0"/>
          </a:p>
        </p:txBody>
      </p:sp>
      <p:sp>
        <p:nvSpPr>
          <p:cNvPr id="3" name="2 Marcador de contenido"/>
          <p:cNvSpPr>
            <a:spLocks noGrp="1"/>
          </p:cNvSpPr>
          <p:nvPr>
            <p:ph sz="quarter" idx="1"/>
          </p:nvPr>
        </p:nvSpPr>
        <p:spPr/>
        <p:txBody>
          <a:bodyPr>
            <a:normAutofit/>
          </a:bodyPr>
          <a:lstStyle/>
          <a:p>
            <a:endParaRPr lang="es-ES" dirty="0"/>
          </a:p>
          <a:p>
            <a:r>
              <a:rPr lang="es-ES" dirty="0"/>
              <a:t>En Alsacia, en el pequeño pueblo de Uttenhoffen, esta antigua casa de campo ha encontrado, después de algunos siglos, su Hanau bastante azul.</a:t>
            </a:r>
          </a:p>
          <a:p>
            <a:r>
              <a:rPr lang="es-ES" dirty="0"/>
              <a:t> El jardín de unos 70.000 m2  gira alrededor de ella y, por supuesto con un tinte azul. </a:t>
            </a:r>
          </a:p>
          <a:p>
            <a:r>
              <a:rPr lang="es-ES" dirty="0"/>
              <a:t>Alrededor de este edificio antiguo, hay plantas fuera de lo común: Plantas simples puestas en buena posición, acompañados de hermosos objetos decorativos.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881196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4680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5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3059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26400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81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948"/>
            <a:ext cx="9252520" cy="6772052"/>
          </a:xfrm>
          <a:prstGeom prst="rect">
            <a:avLst/>
          </a:prstGeom>
        </p:spPr>
      </p:pic>
    </p:spTree>
    <p:extLst>
      <p:ext uri="{BB962C8B-B14F-4D97-AF65-F5344CB8AC3E}">
        <p14:creationId xmlns:p14="http://schemas.microsoft.com/office/powerpoint/2010/main" val="32085152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1789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2773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63500"/>
            <a:ext cx="8991600" cy="6731000"/>
          </a:xfrm>
          <a:prstGeom prst="rect">
            <a:avLst/>
          </a:prstGeom>
        </p:spPr>
      </p:pic>
    </p:spTree>
    <p:extLst>
      <p:ext uri="{BB962C8B-B14F-4D97-AF65-F5344CB8AC3E}">
        <p14:creationId xmlns:p14="http://schemas.microsoft.com/office/powerpoint/2010/main" val="1867909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49967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252520" cy="6741368"/>
          </a:xfrm>
          <a:prstGeom prst="rect">
            <a:avLst/>
          </a:prstGeom>
        </p:spPr>
      </p:pic>
    </p:spTree>
    <p:extLst>
      <p:ext uri="{BB962C8B-B14F-4D97-AF65-F5344CB8AC3E}">
        <p14:creationId xmlns:p14="http://schemas.microsoft.com/office/powerpoint/2010/main" val="12710055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Montmarin</a:t>
            </a:r>
          </a:p>
        </p:txBody>
      </p:sp>
      <p:sp>
        <p:nvSpPr>
          <p:cNvPr id="3" name="2 Marcador de contenido"/>
          <p:cNvSpPr>
            <a:spLocks noGrp="1"/>
          </p:cNvSpPr>
          <p:nvPr>
            <p:ph sz="quarter" idx="1"/>
          </p:nvPr>
        </p:nvSpPr>
        <p:spPr/>
        <p:txBody>
          <a:bodyPr/>
          <a:lstStyle/>
          <a:p>
            <a:r>
              <a:rPr lang="es-ES" dirty="0"/>
              <a:t>Cerca de Dinard y Saint-Malo, en el norte de Rennes (45 min), Le Montmarin, la única residencia Malouinière locales en la margen izquierda del río Rance, fue construido en 1760. </a:t>
            </a:r>
          </a:p>
          <a:p>
            <a:r>
              <a:rPr lang="es-ES" dirty="0"/>
              <a:t>Este elegante edificio de estilo Louis XV con techos en forma de casco volcado de un barco. El edificio se aborda a través de un patio de honor en medio de los cuales se encuentra una magnífica fuente de mármol de Carrara del siglo XVII. </a:t>
            </a:r>
          </a:p>
        </p:txBody>
      </p:sp>
    </p:spTree>
    <p:extLst>
      <p:ext uri="{BB962C8B-B14F-4D97-AF65-F5344CB8AC3E}">
        <p14:creationId xmlns:p14="http://schemas.microsoft.com/office/powerpoint/2010/main" val="15404979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615136"/>
          </a:xfrm>
        </p:spPr>
        <p:txBody>
          <a:bodyPr/>
          <a:lstStyle/>
          <a:p>
            <a:r>
              <a:rPr lang="es-ES" dirty="0"/>
              <a:t>El castillo, el parque y los jardines del Montmarin aparecen como Monumento Nacional .</a:t>
            </a:r>
          </a:p>
          <a:p>
            <a:r>
              <a:rPr lang="es-ES" dirty="0"/>
              <a:t>El castillo fue construido en 1760 por Aaron Magón como una casa de verano en la orilla izquierda del estuario del Rance. </a:t>
            </a:r>
          </a:p>
          <a:p>
            <a:r>
              <a:rPr lang="es-ES" dirty="0"/>
              <a:t>La terraza jardín de 6 hectáreas desciende hasta el río Rance. </a:t>
            </a:r>
          </a:p>
          <a:p>
            <a:r>
              <a:rPr lang="es-ES" dirty="0"/>
              <a:t>Un jardín de estilo Inglés se hizo en 1885 con jardines amplios, matorrales, una roca-jardín, y las fronteras herbáceas.</a:t>
            </a:r>
          </a:p>
          <a:p>
            <a:r>
              <a:rPr lang="es-ES" dirty="0"/>
              <a:t> Se está creando una colección de plantas</a:t>
            </a:r>
          </a:p>
        </p:txBody>
      </p:sp>
    </p:spTree>
    <p:extLst>
      <p:ext uri="{BB962C8B-B14F-4D97-AF65-F5344CB8AC3E}">
        <p14:creationId xmlns:p14="http://schemas.microsoft.com/office/powerpoint/2010/main" val="3274831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6057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120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3203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178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265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09800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63712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395817"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5818" y="0"/>
            <a:ext cx="4748182"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395817" cy="34290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7631"/>
          <a:stretch/>
        </p:blipFill>
        <p:spPr>
          <a:xfrm>
            <a:off x="4395818" y="3429001"/>
            <a:ext cx="4762500" cy="3429000"/>
          </a:xfrm>
          <a:prstGeom prst="rect">
            <a:avLst/>
          </a:prstGeom>
        </p:spPr>
      </p:pic>
    </p:spTree>
    <p:extLst>
      <p:ext uri="{BB962C8B-B14F-4D97-AF65-F5344CB8AC3E}">
        <p14:creationId xmlns:p14="http://schemas.microsoft.com/office/powerpoint/2010/main" val="18792469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Jardines del Castillo de Vendeubre</a:t>
            </a:r>
          </a:p>
        </p:txBody>
      </p:sp>
      <p:sp>
        <p:nvSpPr>
          <p:cNvPr id="3" name="2 Marcador de contenido"/>
          <p:cNvSpPr>
            <a:spLocks noGrp="1"/>
          </p:cNvSpPr>
          <p:nvPr>
            <p:ph sz="quarter" idx="1"/>
          </p:nvPr>
        </p:nvSpPr>
        <p:spPr/>
        <p:txBody>
          <a:bodyPr>
            <a:normAutofit/>
          </a:bodyPr>
          <a:lstStyle/>
          <a:p>
            <a:r>
              <a:rPr lang="es-ES" dirty="0"/>
              <a:t>El Castillo de Vendeuvre es una hermosa estructura ubicada en las cercanías de la comunidad de Vendeuvre, Lisieux, Francia. </a:t>
            </a:r>
          </a:p>
          <a:p>
            <a:r>
              <a:rPr lang="es-ES" dirty="0"/>
              <a:t>Está considerado un monumento histórico, tanto por su interior como el exterior.</a:t>
            </a:r>
          </a:p>
          <a:p>
            <a:r>
              <a:rPr lang="es-ES" dirty="0"/>
              <a:t> Fue construido entre 1750 y 1752 bajo los planes del arquitecto y urbanista Jacques-François Blondel.</a:t>
            </a:r>
          </a:p>
          <a:p>
            <a:r>
              <a:rPr lang="es-ES" dirty="0"/>
              <a:t> Cada habitación del castillo presenta un tema de la vida cotidiana del siglo XVIII. </a:t>
            </a:r>
          </a:p>
          <a:p>
            <a:r>
              <a:rPr lang="es-ES" dirty="0"/>
              <a:t>. </a:t>
            </a:r>
          </a:p>
        </p:txBody>
      </p:sp>
    </p:spTree>
    <p:extLst>
      <p:ext uri="{BB962C8B-B14F-4D97-AF65-F5344CB8AC3E}">
        <p14:creationId xmlns:p14="http://schemas.microsoft.com/office/powerpoint/2010/main" val="3657033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lstStyle/>
          <a:p>
            <a:r>
              <a:rPr lang="es-ES" dirty="0"/>
              <a:t> El castillo se destaca por sus hermosos jardines. Éstos fueron creados por el conde actual de Vendeuvre y poseen una exacta simetría clásica. </a:t>
            </a:r>
          </a:p>
          <a:p>
            <a:r>
              <a:rPr lang="es-ES" dirty="0"/>
              <a:t>El jardín fue restaurado en 1813 de acuerdo a unos planes; estos jardines tienen forma geométrica y complementan perfectamente con los demás jardines. </a:t>
            </a:r>
          </a:p>
          <a:p>
            <a:r>
              <a:rPr lang="es-ES" dirty="0"/>
              <a:t>Actualmente el castillo se encuentra abierto al público.</a:t>
            </a:r>
          </a:p>
          <a:p>
            <a:endParaRPr lang="es-ES" dirty="0"/>
          </a:p>
          <a:p>
            <a:endParaRPr lang="es-ES" dirty="0"/>
          </a:p>
        </p:txBody>
      </p:sp>
    </p:spTree>
    <p:extLst>
      <p:ext uri="{BB962C8B-B14F-4D97-AF65-F5344CB8AC3E}">
        <p14:creationId xmlns:p14="http://schemas.microsoft.com/office/powerpoint/2010/main" val="3278129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ChâteaudeVendeuvr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960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2660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180528" y="0"/>
            <a:ext cx="9324528" cy="6858000"/>
          </a:xfrm>
          <a:prstGeom prst="rect">
            <a:avLst/>
          </a:prstGeom>
        </p:spPr>
      </p:pic>
    </p:spTree>
    <p:extLst>
      <p:ext uri="{BB962C8B-B14F-4D97-AF65-F5344CB8AC3E}">
        <p14:creationId xmlns:p14="http://schemas.microsoft.com/office/powerpoint/2010/main" val="36234349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2737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243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87070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994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7"/>
          </a:xfrm>
          <a:prstGeom prst="rect">
            <a:avLst/>
          </a:prstGeom>
        </p:spPr>
      </p:pic>
    </p:spTree>
    <p:extLst>
      <p:ext uri="{BB962C8B-B14F-4D97-AF65-F5344CB8AC3E}">
        <p14:creationId xmlns:p14="http://schemas.microsoft.com/office/powerpoint/2010/main" val="38602290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73102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2773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8701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06585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5586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491625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08020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1499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30452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Chlab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75597"/>
            <a:ext cx="3333750" cy="32486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Chparterre.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0849" y="375597"/>
            <a:ext cx="3810000" cy="305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25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Villa Thuret.</a:t>
            </a:r>
          </a:p>
        </p:txBody>
      </p:sp>
      <p:sp>
        <p:nvSpPr>
          <p:cNvPr id="5" name="4 Marcador de contenido"/>
          <p:cNvSpPr>
            <a:spLocks noGrp="1"/>
          </p:cNvSpPr>
          <p:nvPr>
            <p:ph sz="quarter" idx="1"/>
          </p:nvPr>
        </p:nvSpPr>
        <p:spPr/>
        <p:txBody>
          <a:bodyPr>
            <a:normAutofit lnSpcReduction="10000"/>
          </a:bodyPr>
          <a:lstStyle/>
          <a:p>
            <a:r>
              <a:rPr lang="es-ES" dirty="0"/>
              <a:t>El Jardín Botánico de la Villa Thuret (3,5 hectáreas) es un reconocido jardín botánico ubicado en los terrenos de la Villa Thuret, 90, chemin Raymond, Antibes Juan-les-Pins , Alpes Marítimos , Provenza-Alpes-Côte d'Azur , Francia . Está abierto los días laborables sin cargo. </a:t>
            </a:r>
          </a:p>
          <a:p>
            <a:r>
              <a:rPr lang="es-ES" dirty="0"/>
              <a:t>El jardín fue creado en 1857 por Gustave Thuret (1817-1875), un botánico más conocido para el estudio de la reproducción de las algas , que lo utilizó para llevar a cabo ensayos de aclimatación de plantas con su amigo y líquenes experto Jean-Baptiste Édouard Bornet (1828-1911). </a:t>
            </a:r>
          </a:p>
        </p:txBody>
      </p:sp>
    </p:spTree>
    <p:extLst>
      <p:ext uri="{BB962C8B-B14F-4D97-AF65-F5344CB8AC3E}">
        <p14:creationId xmlns:p14="http://schemas.microsoft.com/office/powerpoint/2010/main" val="23057478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914400" y="476672"/>
            <a:ext cx="7041976" cy="5832648"/>
          </a:xfrm>
        </p:spPr>
        <p:txBody>
          <a:bodyPr>
            <a:normAutofit lnSpcReduction="10000"/>
          </a:bodyPr>
          <a:lstStyle/>
          <a:p>
            <a:r>
              <a:rPr lang="es-ES" dirty="0"/>
              <a:t>En 1868, el novelista George Sand describe en las cartas de su hotel como el jardín más hermoso que había visto nunca. Fue legado a la nación en 1878, y en 1927 se une al Instituto de Investigaciones Agropecuarias, que en 1946 se convirtió en el Instituto Nacional de Investigación Agronómica (INRA). </a:t>
            </a:r>
          </a:p>
          <a:p>
            <a:r>
              <a:rPr lang="es-ES" dirty="0"/>
              <a:t>Hoy, el jardín cuenta con cerca de 2.500 árboles y arbustos en sus colecciones, lo que representa unos 1.600 exóticas especies (144 géneros, 131 familias) de los países de clima mediterráneo o caliente como Sudáfrica , Australia , California , Chile y México , así como de China , Japón y Nueva Zelanda . Acerca de 50 a 100 nuevas especies se plantan cada año.</a:t>
            </a:r>
          </a:p>
          <a:p>
            <a:endParaRPr lang="es-ES" dirty="0"/>
          </a:p>
        </p:txBody>
      </p:sp>
    </p:spTree>
    <p:extLst>
      <p:ext uri="{BB962C8B-B14F-4D97-AF65-F5344CB8AC3E}">
        <p14:creationId xmlns:p14="http://schemas.microsoft.com/office/powerpoint/2010/main" val="12786371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normAutofit fontScale="92500"/>
          </a:bodyPr>
          <a:lstStyle/>
          <a:p>
            <a:r>
              <a:rPr lang="es-ES" dirty="0"/>
              <a:t>El jardín cuenta con hermosas colecciones de cícadas , coníferas (con una excepcional colección de ciprés ), las palmaceas (30 especies, incluyendo excelentes ejemplares de Jubaea ), leguminosas (varias especies de Australian acacias ), robles mediterráneos, Australia Myrtaceae ( Callistemon , Calothamnus, Eucalyptus, Melaleuca), una gran colección de Pittosporum spp., y Proteaceae incluyendo Banksia , Grevillea , Hakea , y Leucadendron . </a:t>
            </a:r>
          </a:p>
          <a:p>
            <a:r>
              <a:rPr lang="es-ES" dirty="0"/>
              <a:t>Especímenes notables incluyen una magnífica Jubaea spectabilis , así como muestras muy finas de Arbutus xalapensis , Agathis robusta , Cupressus macrocarpa , Eucalyptus benthamii , Melaleuca linariifolia y Taxodium mucronatum . </a:t>
            </a:r>
          </a:p>
          <a:p>
            <a:endParaRPr lang="es-ES" dirty="0"/>
          </a:p>
        </p:txBody>
      </p:sp>
    </p:spTree>
    <p:extLst>
      <p:ext uri="{BB962C8B-B14F-4D97-AF65-F5344CB8AC3E}">
        <p14:creationId xmlns:p14="http://schemas.microsoft.com/office/powerpoint/2010/main" val="18967031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12708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832"/>
          <a:stretch/>
        </p:blipFill>
        <p:spPr>
          <a:xfrm>
            <a:off x="5143500" y="-99392"/>
            <a:ext cx="4305300" cy="7128792"/>
          </a:xfrm>
          <a:prstGeom prst="rect">
            <a:avLst/>
          </a:prstGeom>
        </p:spPr>
      </p:pic>
    </p:spTree>
    <p:extLst>
      <p:ext uri="{BB962C8B-B14F-4D97-AF65-F5344CB8AC3E}">
        <p14:creationId xmlns:p14="http://schemas.microsoft.com/office/powerpoint/2010/main" val="3680933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7970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31831041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3209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65730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2256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721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689224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8388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70680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50490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20170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7888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58798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0834"/>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9504" y="0"/>
            <a:ext cx="4464496" cy="6858000"/>
          </a:xfrm>
          <a:prstGeom prst="rect">
            <a:avLst/>
          </a:prstGeom>
        </p:spPr>
      </p:pic>
    </p:spTree>
    <p:extLst>
      <p:ext uri="{BB962C8B-B14F-4D97-AF65-F5344CB8AC3E}">
        <p14:creationId xmlns:p14="http://schemas.microsoft.com/office/powerpoint/2010/main" val="29538146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2" y="0"/>
            <a:ext cx="4733818"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356"/>
          <a:stretch/>
        </p:blipFill>
        <p:spPr>
          <a:xfrm>
            <a:off x="4716016" y="-171400"/>
            <a:ext cx="4427984" cy="7029400"/>
          </a:xfrm>
          <a:prstGeom prst="rect">
            <a:avLst/>
          </a:prstGeom>
        </p:spPr>
      </p:pic>
    </p:spTree>
    <p:extLst>
      <p:ext uri="{BB962C8B-B14F-4D97-AF65-F5344CB8AC3E}">
        <p14:creationId xmlns:p14="http://schemas.microsoft.com/office/powerpoint/2010/main" val="15522674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40341" y="0"/>
            <a:ext cx="43053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7058"/>
          <a:stretch/>
        </p:blipFill>
        <p:spPr>
          <a:xfrm>
            <a:off x="4345641" y="0"/>
            <a:ext cx="4798359" cy="6858000"/>
          </a:xfrm>
          <a:prstGeom prst="rect">
            <a:avLst/>
          </a:prstGeom>
        </p:spPr>
      </p:pic>
    </p:spTree>
    <p:extLst>
      <p:ext uri="{BB962C8B-B14F-4D97-AF65-F5344CB8AC3E}">
        <p14:creationId xmlns:p14="http://schemas.microsoft.com/office/powerpoint/2010/main" val="19192130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7406354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du Abbaye de Daoulas.-Finistere.</a:t>
            </a:r>
          </a:p>
        </p:txBody>
      </p:sp>
      <p:sp>
        <p:nvSpPr>
          <p:cNvPr id="3" name="2 Marcador de contenido"/>
          <p:cNvSpPr>
            <a:spLocks noGrp="1"/>
          </p:cNvSpPr>
          <p:nvPr>
            <p:ph sz="quarter" idx="1"/>
          </p:nvPr>
        </p:nvSpPr>
        <p:spPr>
          <a:xfrm>
            <a:off x="457200" y="1600200"/>
            <a:ext cx="7467600" cy="5141168"/>
          </a:xfrm>
        </p:spPr>
        <p:txBody>
          <a:bodyPr>
            <a:normAutofit/>
          </a:bodyPr>
          <a:lstStyle/>
          <a:p>
            <a:r>
              <a:rPr lang="es-ES" dirty="0"/>
              <a:t>La Abadía de Daoulas es un antiguo monasterio de la Orden de San Agustín en el municipio de Daoulas en el departamento de Finisterre , en la región de Bretaña , en Francia . </a:t>
            </a:r>
          </a:p>
          <a:p>
            <a:r>
              <a:rPr lang="es-ES" dirty="0"/>
              <a:t>Propiedad del Consejo General de Finisterre desde 1984 , la gestión y el liderazgo de la abadía está a cargo de la Asociación para la radiación Daoulas Abadía. Ha organizado exposiciones arqueológicas y etnográficas históricos de renombre internacional sobre diversos temas (los celtas , los Inuit , la Edad del Bronce , las copas del mundo, el Egipto de los faraones , los Dogon , las hadas , los vikingos ... ) .</a:t>
            </a:r>
          </a:p>
          <a:p>
            <a:endParaRPr lang="es-ES" dirty="0"/>
          </a:p>
        </p:txBody>
      </p:sp>
    </p:spTree>
    <p:extLst>
      <p:ext uri="{BB962C8B-B14F-4D97-AF65-F5344CB8AC3E}">
        <p14:creationId xmlns:p14="http://schemas.microsoft.com/office/powerpoint/2010/main" val="39274914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normAutofit fontScale="92500" lnSpcReduction="10000"/>
          </a:bodyPr>
          <a:lstStyle/>
          <a:p>
            <a:r>
              <a:rPr lang="es-ES" dirty="0"/>
              <a:t>El Consejo General, después de convertirse en propietario en 1984, decidió crear un jardín de plantas medicinales . </a:t>
            </a:r>
          </a:p>
          <a:p>
            <a:r>
              <a:rPr lang="es-ES" dirty="0"/>
              <a:t>En 1996 con la transición a una superficie de 4.000 m² de jardín es remodelado y ampliado. Está estructurado de acuerdo con el estilo de los jardines de los monasterios, conventos y monasterios de la Edad Media y el Renacimiento, y estos son todos los jardines tradicionales de Abbey se recrean. Además de las camas tradicionales jardines bordeados de flores que combinan madera de boj y hierbas culinarias, Daoulas cuenta con un jardín de plantas medicinales en Gran Bretaña , un jardín de plantas medicinales de los cinco continentes, las plantas de tinte y las plantas venenosas. </a:t>
            </a:r>
          </a:p>
        </p:txBody>
      </p:sp>
    </p:spTree>
    <p:extLst>
      <p:ext uri="{BB962C8B-B14F-4D97-AF65-F5344CB8AC3E}">
        <p14:creationId xmlns:p14="http://schemas.microsoft.com/office/powerpoint/2010/main" val="6866444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dirty="0"/>
              <a:t>Las plantas usuales, condimentos medicinales y aromáticas para agregar en un espacio específico, exóticas, plantas mágicas, en peligro de extinción . la extensión del jardín se extiende hacia el claustro recibir una decoración de madera de boj y helechos. </a:t>
            </a:r>
          </a:p>
          <a:p>
            <a:r>
              <a:rPr lang="es-ES" dirty="0"/>
              <a:t>Las ruinas comunes descubiertas durante las excavaciones arqueológicas llevadas por especies de plantas. </a:t>
            </a:r>
          </a:p>
          <a:p>
            <a:r>
              <a:rPr lang="es-ES" dirty="0"/>
              <a:t>Jardín histórico, sino que también se convierte en un lugar de intercambio dirigidos a personas o empresas que buscan el conocimiento y la experiencia en plantas medicinales</a:t>
            </a:r>
          </a:p>
          <a:p>
            <a:endParaRPr lang="es-ES" dirty="0"/>
          </a:p>
        </p:txBody>
      </p:sp>
    </p:spTree>
    <p:extLst>
      <p:ext uri="{BB962C8B-B14F-4D97-AF65-F5344CB8AC3E}">
        <p14:creationId xmlns:p14="http://schemas.microsoft.com/office/powerpoint/2010/main" val="42724283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lstStyle/>
          <a:p>
            <a:r>
              <a:rPr lang="es-ES" dirty="0"/>
              <a:t>Ahora tiene un reconocimiento científico y el apoyo del Conservatorio Botánico Nacional de Brest, de la Facultad de Farmacia de Lille y de la Sociedad Francesa de Etnofarmacología de Metz  La colaboración se establece con plantas especialistas (etnofarmacólogo, laboratorio homeopatía ...). </a:t>
            </a:r>
          </a:p>
          <a:p>
            <a:r>
              <a:rPr lang="es-ES" dirty="0"/>
              <a:t>Es más allá de la simple exposición de las plantas a abrir en el sitio de la planta en nuestra sociedad y especialmente su aerodinámica a través de la utilización para la salud. </a:t>
            </a:r>
          </a:p>
        </p:txBody>
      </p:sp>
    </p:spTree>
    <p:extLst>
      <p:ext uri="{BB962C8B-B14F-4D97-AF65-F5344CB8AC3E}">
        <p14:creationId xmlns:p14="http://schemas.microsoft.com/office/powerpoint/2010/main" val="9228341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 y="0"/>
            <a:ext cx="9112624" cy="7029400"/>
          </a:xfrm>
          <a:prstGeom prst="rect">
            <a:avLst/>
          </a:prstGeom>
        </p:spPr>
      </p:pic>
    </p:spTree>
    <p:extLst>
      <p:ext uri="{BB962C8B-B14F-4D97-AF65-F5344CB8AC3E}">
        <p14:creationId xmlns:p14="http://schemas.microsoft.com/office/powerpoint/2010/main" val="11272375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42" b="1569"/>
          <a:stretch/>
        </p:blipFill>
        <p:spPr>
          <a:xfrm>
            <a:off x="40341" y="1"/>
            <a:ext cx="9103659" cy="6857999"/>
          </a:xfrm>
          <a:prstGeom prst="rect">
            <a:avLst/>
          </a:prstGeom>
        </p:spPr>
      </p:pic>
    </p:spTree>
    <p:extLst>
      <p:ext uri="{BB962C8B-B14F-4D97-AF65-F5344CB8AC3E}">
        <p14:creationId xmlns:p14="http://schemas.microsoft.com/office/powerpoint/2010/main" val="2883775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0743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69042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9794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2957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024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13454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35751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90083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5043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2412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83540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142</TotalTime>
  <Words>2383</Words>
  <Application>Microsoft Office PowerPoint</Application>
  <PresentationFormat>Presentación en pantalla (4:3)</PresentationFormat>
  <Paragraphs>323</Paragraphs>
  <Slides>124</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Mirador</vt:lpstr>
      <vt:lpstr>EUROPA.-LA VUELTA AL MUNDO EN 885 JARDINES.-JARDINES REMARCABLES DE FRANCIA.-XXII</vt:lpstr>
      <vt:lpstr>Jardins de l´Abbaye de Fontfroide.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colline aux oiseaux .-Caen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la Ferme bleue.-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Montmarin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Castillo de Vendeubre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Villa Thuret.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Abbaye de Daoulas.-Finistere.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FRANCIA.-XIX</dc:title>
  <dc:creator>Josep</dc:creator>
  <cp:lastModifiedBy>Usuario</cp:lastModifiedBy>
  <cp:revision>19</cp:revision>
  <dcterms:created xsi:type="dcterms:W3CDTF">2013-10-16T15:32:48Z</dcterms:created>
  <dcterms:modified xsi:type="dcterms:W3CDTF">2018-03-13T05:37:55Z</dcterms:modified>
</cp:coreProperties>
</file>