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9"/>
  </p:notesMasterIdLst>
  <p:sldIdLst>
    <p:sldId id="258" r:id="rId2"/>
    <p:sldId id="259" r:id="rId3"/>
    <p:sldId id="391" r:id="rId4"/>
    <p:sldId id="392" r:id="rId5"/>
    <p:sldId id="393" r:id="rId6"/>
    <p:sldId id="394" r:id="rId7"/>
    <p:sldId id="412" r:id="rId8"/>
    <p:sldId id="395" r:id="rId9"/>
    <p:sldId id="413" r:id="rId10"/>
    <p:sldId id="260" r:id="rId11"/>
    <p:sldId id="261" r:id="rId12"/>
    <p:sldId id="262" r:id="rId13"/>
    <p:sldId id="263" r:id="rId14"/>
    <p:sldId id="264" r:id="rId15"/>
    <p:sldId id="265" r:id="rId16"/>
    <p:sldId id="266" r:id="rId17"/>
    <p:sldId id="267" r:id="rId18"/>
    <p:sldId id="269" r:id="rId19"/>
    <p:sldId id="270" r:id="rId20"/>
    <p:sldId id="397" r:id="rId21"/>
    <p:sldId id="271" r:id="rId22"/>
    <p:sldId id="273" r:id="rId23"/>
    <p:sldId id="274" r:id="rId24"/>
    <p:sldId id="275" r:id="rId25"/>
    <p:sldId id="276" r:id="rId26"/>
    <p:sldId id="277" r:id="rId27"/>
    <p:sldId id="278" r:id="rId28"/>
    <p:sldId id="279" r:id="rId29"/>
    <p:sldId id="398" r:id="rId30"/>
    <p:sldId id="399" r:id="rId31"/>
    <p:sldId id="400"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401" r:id="rId45"/>
    <p:sldId id="402" r:id="rId46"/>
    <p:sldId id="292" r:id="rId47"/>
    <p:sldId id="293" r:id="rId48"/>
    <p:sldId id="294" r:id="rId49"/>
    <p:sldId id="295" r:id="rId50"/>
    <p:sldId id="296" r:id="rId51"/>
    <p:sldId id="297" r:id="rId52"/>
    <p:sldId id="298" r:id="rId53"/>
    <p:sldId id="299" r:id="rId54"/>
    <p:sldId id="301" r:id="rId55"/>
    <p:sldId id="302" r:id="rId56"/>
    <p:sldId id="304" r:id="rId57"/>
    <p:sldId id="403" r:id="rId58"/>
    <p:sldId id="306" r:id="rId59"/>
    <p:sldId id="307" r:id="rId60"/>
    <p:sldId id="308" r:id="rId61"/>
    <p:sldId id="309" r:id="rId62"/>
    <p:sldId id="310" r:id="rId63"/>
    <p:sldId id="311" r:id="rId64"/>
    <p:sldId id="312" r:id="rId65"/>
    <p:sldId id="313" r:id="rId66"/>
    <p:sldId id="314" r:id="rId67"/>
    <p:sldId id="315" r:id="rId68"/>
    <p:sldId id="316" r:id="rId69"/>
    <p:sldId id="404" r:id="rId70"/>
    <p:sldId id="411" r:id="rId71"/>
    <p:sldId id="317" r:id="rId72"/>
    <p:sldId id="318" r:id="rId73"/>
    <p:sldId id="319" r:id="rId74"/>
    <p:sldId id="323" r:id="rId75"/>
    <p:sldId id="324" r:id="rId76"/>
    <p:sldId id="325" r:id="rId77"/>
    <p:sldId id="333" r:id="rId78"/>
    <p:sldId id="337" r:id="rId79"/>
    <p:sldId id="336" r:id="rId80"/>
    <p:sldId id="334" r:id="rId81"/>
    <p:sldId id="320" r:id="rId82"/>
    <p:sldId id="321" r:id="rId83"/>
    <p:sldId id="326" r:id="rId84"/>
    <p:sldId id="327" r:id="rId85"/>
    <p:sldId id="328" r:id="rId86"/>
    <p:sldId id="329" r:id="rId87"/>
    <p:sldId id="330" r:id="rId88"/>
    <p:sldId id="331" r:id="rId89"/>
    <p:sldId id="332" r:id="rId90"/>
    <p:sldId id="335" r:id="rId91"/>
    <p:sldId id="338" r:id="rId92"/>
    <p:sldId id="339" r:id="rId93"/>
    <p:sldId id="340" r:id="rId94"/>
    <p:sldId id="341" r:id="rId95"/>
    <p:sldId id="405" r:id="rId96"/>
    <p:sldId id="342" r:id="rId97"/>
    <p:sldId id="343" r:id="rId98"/>
    <p:sldId id="344" r:id="rId99"/>
    <p:sldId id="345" r:id="rId100"/>
    <p:sldId id="347"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406" r:id="rId114"/>
    <p:sldId id="407" r:id="rId115"/>
    <p:sldId id="408" r:id="rId116"/>
    <p:sldId id="409" r:id="rId117"/>
    <p:sldId id="410" r:id="rId118"/>
    <p:sldId id="361" r:id="rId119"/>
    <p:sldId id="362" r:id="rId120"/>
    <p:sldId id="363" r:id="rId121"/>
    <p:sldId id="364" r:id="rId122"/>
    <p:sldId id="365" r:id="rId123"/>
    <p:sldId id="366" r:id="rId124"/>
    <p:sldId id="367" r:id="rId125"/>
    <p:sldId id="368" r:id="rId126"/>
    <p:sldId id="369" r:id="rId127"/>
    <p:sldId id="370" r:id="rId128"/>
    <p:sldId id="371" r:id="rId129"/>
    <p:sldId id="372" r:id="rId130"/>
    <p:sldId id="373" r:id="rId131"/>
    <p:sldId id="374" r:id="rId132"/>
    <p:sldId id="375" r:id="rId133"/>
    <p:sldId id="376" r:id="rId134"/>
    <p:sldId id="377" r:id="rId135"/>
    <p:sldId id="378" r:id="rId136"/>
    <p:sldId id="379" r:id="rId137"/>
    <p:sldId id="380" r:id="rId138"/>
    <p:sldId id="381" r:id="rId139"/>
    <p:sldId id="382" r:id="rId140"/>
    <p:sldId id="383" r:id="rId141"/>
    <p:sldId id="384" r:id="rId142"/>
    <p:sldId id="385" r:id="rId143"/>
    <p:sldId id="386" r:id="rId144"/>
    <p:sldId id="387" r:id="rId145"/>
    <p:sldId id="388" r:id="rId146"/>
    <p:sldId id="389" r:id="rId147"/>
    <p:sldId id="390"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127CEB-0DDE-4BF9-93F3-E040F0DB09F3}"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18DB7A-3E30-440E-ACA4-9C5DD074ED3D}" type="slidenum">
              <a:rPr lang="es-ES" smtClean="0"/>
              <a:t>‹Nº›</a:t>
            </a:fld>
            <a:endParaRPr lang="es-ES" dirty="0"/>
          </a:p>
        </p:txBody>
      </p:sp>
    </p:spTree>
    <p:extLst>
      <p:ext uri="{BB962C8B-B14F-4D97-AF65-F5344CB8AC3E}">
        <p14:creationId xmlns:p14="http://schemas.microsoft.com/office/powerpoint/2010/main" val="3755148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a:t>
            </a:fld>
            <a:endParaRPr lang="es-ES" dirty="0"/>
          </a:p>
        </p:txBody>
      </p:sp>
    </p:spTree>
    <p:extLst>
      <p:ext uri="{BB962C8B-B14F-4D97-AF65-F5344CB8AC3E}">
        <p14:creationId xmlns:p14="http://schemas.microsoft.com/office/powerpoint/2010/main" val="533234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11</a:t>
            </a:fld>
            <a:endParaRPr lang="es-ES" dirty="0"/>
          </a:p>
        </p:txBody>
      </p:sp>
    </p:spTree>
    <p:extLst>
      <p:ext uri="{BB962C8B-B14F-4D97-AF65-F5344CB8AC3E}">
        <p14:creationId xmlns:p14="http://schemas.microsoft.com/office/powerpoint/2010/main" val="2994525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a:t>
            </a:fld>
            <a:endParaRPr lang="es-ES" dirty="0"/>
          </a:p>
        </p:txBody>
      </p:sp>
    </p:spTree>
    <p:extLst>
      <p:ext uri="{BB962C8B-B14F-4D97-AF65-F5344CB8AC3E}">
        <p14:creationId xmlns:p14="http://schemas.microsoft.com/office/powerpoint/2010/main" val="3523674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a:t>
            </a:fld>
            <a:endParaRPr lang="es-ES" dirty="0"/>
          </a:p>
        </p:txBody>
      </p:sp>
    </p:spTree>
    <p:extLst>
      <p:ext uri="{BB962C8B-B14F-4D97-AF65-F5344CB8AC3E}">
        <p14:creationId xmlns:p14="http://schemas.microsoft.com/office/powerpoint/2010/main" val="2116862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a:t>
            </a:fld>
            <a:endParaRPr lang="es-ES" dirty="0"/>
          </a:p>
        </p:txBody>
      </p:sp>
    </p:spTree>
    <p:extLst>
      <p:ext uri="{BB962C8B-B14F-4D97-AF65-F5344CB8AC3E}">
        <p14:creationId xmlns:p14="http://schemas.microsoft.com/office/powerpoint/2010/main" val="3271284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15</a:t>
            </a:fld>
            <a:endParaRPr lang="es-ES" dirty="0"/>
          </a:p>
        </p:txBody>
      </p:sp>
    </p:spTree>
    <p:extLst>
      <p:ext uri="{BB962C8B-B14F-4D97-AF65-F5344CB8AC3E}">
        <p14:creationId xmlns:p14="http://schemas.microsoft.com/office/powerpoint/2010/main" val="4052258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16</a:t>
            </a:fld>
            <a:endParaRPr lang="es-ES" dirty="0"/>
          </a:p>
        </p:txBody>
      </p:sp>
    </p:spTree>
    <p:extLst>
      <p:ext uri="{BB962C8B-B14F-4D97-AF65-F5344CB8AC3E}">
        <p14:creationId xmlns:p14="http://schemas.microsoft.com/office/powerpoint/2010/main" val="690524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17</a:t>
            </a:fld>
            <a:endParaRPr lang="es-ES" dirty="0"/>
          </a:p>
        </p:txBody>
      </p:sp>
    </p:spTree>
    <p:extLst>
      <p:ext uri="{BB962C8B-B14F-4D97-AF65-F5344CB8AC3E}">
        <p14:creationId xmlns:p14="http://schemas.microsoft.com/office/powerpoint/2010/main" val="1479445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Chateau du Pin.-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18</a:t>
            </a:fld>
            <a:endParaRPr lang="es-ES" dirty="0"/>
          </a:p>
        </p:txBody>
      </p:sp>
    </p:spTree>
    <p:extLst>
      <p:ext uri="{BB962C8B-B14F-4D97-AF65-F5344CB8AC3E}">
        <p14:creationId xmlns:p14="http://schemas.microsoft.com/office/powerpoint/2010/main" val="466997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21</a:t>
            </a:fld>
            <a:endParaRPr lang="es-ES" dirty="0"/>
          </a:p>
        </p:txBody>
      </p:sp>
    </p:spTree>
    <p:extLst>
      <p:ext uri="{BB962C8B-B14F-4D97-AF65-F5344CB8AC3E}">
        <p14:creationId xmlns:p14="http://schemas.microsoft.com/office/powerpoint/2010/main" val="845568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22</a:t>
            </a:fld>
            <a:endParaRPr lang="es-ES" dirty="0"/>
          </a:p>
        </p:txBody>
      </p:sp>
    </p:spTree>
    <p:extLst>
      <p:ext uri="{BB962C8B-B14F-4D97-AF65-F5344CB8AC3E}">
        <p14:creationId xmlns:p14="http://schemas.microsoft.com/office/powerpoint/2010/main" val="3985968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23</a:t>
            </a:fld>
            <a:endParaRPr lang="es-ES" dirty="0"/>
          </a:p>
        </p:txBody>
      </p:sp>
    </p:spTree>
    <p:extLst>
      <p:ext uri="{BB962C8B-B14F-4D97-AF65-F5344CB8AC3E}">
        <p14:creationId xmlns:p14="http://schemas.microsoft.com/office/powerpoint/2010/main" val="2363788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24</a:t>
            </a:fld>
            <a:endParaRPr lang="es-ES" dirty="0"/>
          </a:p>
        </p:txBody>
      </p:sp>
    </p:spTree>
    <p:extLst>
      <p:ext uri="{BB962C8B-B14F-4D97-AF65-F5344CB8AC3E}">
        <p14:creationId xmlns:p14="http://schemas.microsoft.com/office/powerpoint/2010/main" val="2058307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25</a:t>
            </a:fld>
            <a:endParaRPr lang="es-ES" dirty="0"/>
          </a:p>
        </p:txBody>
      </p:sp>
    </p:spTree>
    <p:extLst>
      <p:ext uri="{BB962C8B-B14F-4D97-AF65-F5344CB8AC3E}">
        <p14:creationId xmlns:p14="http://schemas.microsoft.com/office/powerpoint/2010/main" val="1809388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26</a:t>
            </a:fld>
            <a:endParaRPr lang="es-ES" dirty="0"/>
          </a:p>
        </p:txBody>
      </p:sp>
    </p:spTree>
    <p:extLst>
      <p:ext uri="{BB962C8B-B14F-4D97-AF65-F5344CB8AC3E}">
        <p14:creationId xmlns:p14="http://schemas.microsoft.com/office/powerpoint/2010/main" val="1588669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Parc aux  Bambues</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27</a:t>
            </a:fld>
            <a:endParaRPr lang="es-ES" dirty="0"/>
          </a:p>
        </p:txBody>
      </p:sp>
    </p:spTree>
    <p:extLst>
      <p:ext uri="{BB962C8B-B14F-4D97-AF65-F5344CB8AC3E}">
        <p14:creationId xmlns:p14="http://schemas.microsoft.com/office/powerpoint/2010/main" val="1001593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32</a:t>
            </a:fld>
            <a:endParaRPr lang="es-ES" dirty="0"/>
          </a:p>
        </p:txBody>
      </p:sp>
    </p:spTree>
    <p:extLst>
      <p:ext uri="{BB962C8B-B14F-4D97-AF65-F5344CB8AC3E}">
        <p14:creationId xmlns:p14="http://schemas.microsoft.com/office/powerpoint/2010/main" val="947068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33</a:t>
            </a:fld>
            <a:endParaRPr lang="es-ES" dirty="0"/>
          </a:p>
        </p:txBody>
      </p:sp>
    </p:spTree>
    <p:extLst>
      <p:ext uri="{BB962C8B-B14F-4D97-AF65-F5344CB8AC3E}">
        <p14:creationId xmlns:p14="http://schemas.microsoft.com/office/powerpoint/2010/main" val="3781147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34</a:t>
            </a:fld>
            <a:endParaRPr lang="es-ES" dirty="0"/>
          </a:p>
        </p:txBody>
      </p:sp>
    </p:spTree>
    <p:extLst>
      <p:ext uri="{BB962C8B-B14F-4D97-AF65-F5344CB8AC3E}">
        <p14:creationId xmlns:p14="http://schemas.microsoft.com/office/powerpoint/2010/main" val="3983482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35</a:t>
            </a:fld>
            <a:endParaRPr lang="es-ES" dirty="0"/>
          </a:p>
        </p:txBody>
      </p:sp>
    </p:spTree>
    <p:extLst>
      <p:ext uri="{BB962C8B-B14F-4D97-AF65-F5344CB8AC3E}">
        <p14:creationId xmlns:p14="http://schemas.microsoft.com/office/powerpoint/2010/main" val="4054886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36</a:t>
            </a:fld>
            <a:endParaRPr lang="es-ES" dirty="0"/>
          </a:p>
        </p:txBody>
      </p:sp>
    </p:spTree>
    <p:extLst>
      <p:ext uri="{BB962C8B-B14F-4D97-AF65-F5344CB8AC3E}">
        <p14:creationId xmlns:p14="http://schemas.microsoft.com/office/powerpoint/2010/main" val="2935144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37</a:t>
            </a:fld>
            <a:endParaRPr lang="es-ES" dirty="0"/>
          </a:p>
        </p:txBody>
      </p:sp>
    </p:spTree>
    <p:extLst>
      <p:ext uri="{BB962C8B-B14F-4D97-AF65-F5344CB8AC3E}">
        <p14:creationId xmlns:p14="http://schemas.microsoft.com/office/powerpoint/2010/main" val="2131722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38</a:t>
            </a:fld>
            <a:endParaRPr lang="es-ES" dirty="0"/>
          </a:p>
        </p:txBody>
      </p:sp>
    </p:spTree>
    <p:extLst>
      <p:ext uri="{BB962C8B-B14F-4D97-AF65-F5344CB8AC3E}">
        <p14:creationId xmlns:p14="http://schemas.microsoft.com/office/powerpoint/2010/main" val="3021923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39</a:t>
            </a:fld>
            <a:endParaRPr lang="es-ES" dirty="0"/>
          </a:p>
        </p:txBody>
      </p:sp>
    </p:spTree>
    <p:extLst>
      <p:ext uri="{BB962C8B-B14F-4D97-AF65-F5344CB8AC3E}">
        <p14:creationId xmlns:p14="http://schemas.microsoft.com/office/powerpoint/2010/main" val="1917430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40</a:t>
            </a:fld>
            <a:endParaRPr lang="es-ES" dirty="0"/>
          </a:p>
        </p:txBody>
      </p:sp>
    </p:spTree>
    <p:extLst>
      <p:ext uri="{BB962C8B-B14F-4D97-AF65-F5344CB8AC3E}">
        <p14:creationId xmlns:p14="http://schemas.microsoft.com/office/powerpoint/2010/main" val="3289716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41</a:t>
            </a:fld>
            <a:endParaRPr lang="es-ES" dirty="0"/>
          </a:p>
        </p:txBody>
      </p:sp>
    </p:spTree>
    <p:extLst>
      <p:ext uri="{BB962C8B-B14F-4D97-AF65-F5344CB8AC3E}">
        <p14:creationId xmlns:p14="http://schemas.microsoft.com/office/powerpoint/2010/main" val="4090497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arbres du monde huelgoat.</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42</a:t>
            </a:fld>
            <a:endParaRPr lang="es-ES" dirty="0"/>
          </a:p>
        </p:txBody>
      </p:sp>
    </p:spTree>
    <p:extLst>
      <p:ext uri="{BB962C8B-B14F-4D97-AF65-F5344CB8AC3E}">
        <p14:creationId xmlns:p14="http://schemas.microsoft.com/office/powerpoint/2010/main" val="4267589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46</a:t>
            </a:fld>
            <a:endParaRPr lang="es-ES" dirty="0"/>
          </a:p>
        </p:txBody>
      </p:sp>
    </p:spTree>
    <p:extLst>
      <p:ext uri="{BB962C8B-B14F-4D97-AF65-F5344CB8AC3E}">
        <p14:creationId xmlns:p14="http://schemas.microsoft.com/office/powerpoint/2010/main" val="3936342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47</a:t>
            </a:fld>
            <a:endParaRPr lang="es-ES" dirty="0"/>
          </a:p>
        </p:txBody>
      </p:sp>
    </p:spTree>
    <p:extLst>
      <p:ext uri="{BB962C8B-B14F-4D97-AF65-F5344CB8AC3E}">
        <p14:creationId xmlns:p14="http://schemas.microsoft.com/office/powerpoint/2010/main" val="772449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48</a:t>
            </a:fld>
            <a:endParaRPr lang="es-ES" dirty="0"/>
          </a:p>
        </p:txBody>
      </p:sp>
    </p:spTree>
    <p:extLst>
      <p:ext uri="{BB962C8B-B14F-4D97-AF65-F5344CB8AC3E}">
        <p14:creationId xmlns:p14="http://schemas.microsoft.com/office/powerpoint/2010/main" val="2699213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49</a:t>
            </a:fld>
            <a:endParaRPr lang="es-ES" dirty="0"/>
          </a:p>
        </p:txBody>
      </p:sp>
    </p:spTree>
    <p:extLst>
      <p:ext uri="{BB962C8B-B14F-4D97-AF65-F5344CB8AC3E}">
        <p14:creationId xmlns:p14="http://schemas.microsoft.com/office/powerpoint/2010/main" val="22586124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50</a:t>
            </a:fld>
            <a:endParaRPr lang="es-ES" dirty="0"/>
          </a:p>
        </p:txBody>
      </p:sp>
    </p:spTree>
    <p:extLst>
      <p:ext uri="{BB962C8B-B14F-4D97-AF65-F5344CB8AC3E}">
        <p14:creationId xmlns:p14="http://schemas.microsoft.com/office/powerpoint/2010/main" val="2862494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51</a:t>
            </a:fld>
            <a:endParaRPr lang="es-ES" dirty="0"/>
          </a:p>
        </p:txBody>
      </p:sp>
    </p:spTree>
    <p:extLst>
      <p:ext uri="{BB962C8B-B14F-4D97-AF65-F5344CB8AC3E}">
        <p14:creationId xmlns:p14="http://schemas.microsoft.com/office/powerpoint/2010/main" val="641366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52</a:t>
            </a:fld>
            <a:endParaRPr lang="es-ES" dirty="0"/>
          </a:p>
        </p:txBody>
      </p:sp>
    </p:spTree>
    <p:extLst>
      <p:ext uri="{BB962C8B-B14F-4D97-AF65-F5344CB8AC3E}">
        <p14:creationId xmlns:p14="http://schemas.microsoft.com/office/powerpoint/2010/main" val="37390220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53</a:t>
            </a:fld>
            <a:endParaRPr lang="es-ES" dirty="0"/>
          </a:p>
        </p:txBody>
      </p:sp>
    </p:spTree>
    <p:extLst>
      <p:ext uri="{BB962C8B-B14F-4D97-AF65-F5344CB8AC3E}">
        <p14:creationId xmlns:p14="http://schemas.microsoft.com/office/powerpoint/2010/main" val="1632087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Coursiana.</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54</a:t>
            </a:fld>
            <a:endParaRPr lang="es-ES" dirty="0"/>
          </a:p>
        </p:txBody>
      </p:sp>
    </p:spTree>
    <p:extLst>
      <p:ext uri="{BB962C8B-B14F-4D97-AF65-F5344CB8AC3E}">
        <p14:creationId xmlns:p14="http://schemas.microsoft.com/office/powerpoint/2010/main" val="3191237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58</a:t>
            </a:fld>
            <a:endParaRPr lang="es-ES" dirty="0"/>
          </a:p>
        </p:txBody>
      </p:sp>
    </p:spTree>
    <p:extLst>
      <p:ext uri="{BB962C8B-B14F-4D97-AF65-F5344CB8AC3E}">
        <p14:creationId xmlns:p14="http://schemas.microsoft.com/office/powerpoint/2010/main" val="373596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59</a:t>
            </a:fld>
            <a:endParaRPr lang="es-ES" dirty="0"/>
          </a:p>
        </p:txBody>
      </p:sp>
    </p:spTree>
    <p:extLst>
      <p:ext uri="{BB962C8B-B14F-4D97-AF65-F5344CB8AC3E}">
        <p14:creationId xmlns:p14="http://schemas.microsoft.com/office/powerpoint/2010/main" val="172965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60</a:t>
            </a:fld>
            <a:endParaRPr lang="es-ES" dirty="0"/>
          </a:p>
        </p:txBody>
      </p:sp>
    </p:spTree>
    <p:extLst>
      <p:ext uri="{BB962C8B-B14F-4D97-AF65-F5344CB8AC3E}">
        <p14:creationId xmlns:p14="http://schemas.microsoft.com/office/powerpoint/2010/main" val="24416102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61</a:t>
            </a:fld>
            <a:endParaRPr lang="es-ES" dirty="0"/>
          </a:p>
        </p:txBody>
      </p:sp>
    </p:spTree>
    <p:extLst>
      <p:ext uri="{BB962C8B-B14F-4D97-AF65-F5344CB8AC3E}">
        <p14:creationId xmlns:p14="http://schemas.microsoft.com/office/powerpoint/2010/main" val="18062489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62</a:t>
            </a:fld>
            <a:endParaRPr lang="es-ES" dirty="0"/>
          </a:p>
        </p:txBody>
      </p:sp>
    </p:spTree>
    <p:extLst>
      <p:ext uri="{BB962C8B-B14F-4D97-AF65-F5344CB8AC3E}">
        <p14:creationId xmlns:p14="http://schemas.microsoft.com/office/powerpoint/2010/main" val="3010668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63</a:t>
            </a:fld>
            <a:endParaRPr lang="es-ES" dirty="0"/>
          </a:p>
        </p:txBody>
      </p:sp>
    </p:spTree>
    <p:extLst>
      <p:ext uri="{BB962C8B-B14F-4D97-AF65-F5344CB8AC3E}">
        <p14:creationId xmlns:p14="http://schemas.microsoft.com/office/powerpoint/2010/main" val="4103601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64</a:t>
            </a:fld>
            <a:endParaRPr lang="es-ES" dirty="0"/>
          </a:p>
        </p:txBody>
      </p:sp>
    </p:spTree>
    <p:extLst>
      <p:ext uri="{BB962C8B-B14F-4D97-AF65-F5344CB8AC3E}">
        <p14:creationId xmlns:p14="http://schemas.microsoft.com/office/powerpoint/2010/main" val="3574695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65</a:t>
            </a:fld>
            <a:endParaRPr lang="es-ES" dirty="0"/>
          </a:p>
        </p:txBody>
      </p:sp>
    </p:spTree>
    <p:extLst>
      <p:ext uri="{BB962C8B-B14F-4D97-AF65-F5344CB8AC3E}">
        <p14:creationId xmlns:p14="http://schemas.microsoft.com/office/powerpoint/2010/main" val="3303100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66</a:t>
            </a:fld>
            <a:endParaRPr lang="es-ES" dirty="0"/>
          </a:p>
        </p:txBody>
      </p:sp>
    </p:spTree>
    <p:extLst>
      <p:ext uri="{BB962C8B-B14F-4D97-AF65-F5344CB8AC3E}">
        <p14:creationId xmlns:p14="http://schemas.microsoft.com/office/powerpoint/2010/main" val="24213450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des Rouges Vis.</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67</a:t>
            </a:fld>
            <a:endParaRPr lang="es-ES" dirty="0"/>
          </a:p>
        </p:txBody>
      </p:sp>
    </p:spTree>
    <p:extLst>
      <p:ext uri="{BB962C8B-B14F-4D97-AF65-F5344CB8AC3E}">
        <p14:creationId xmlns:p14="http://schemas.microsoft.com/office/powerpoint/2010/main" val="23305122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71</a:t>
            </a:fld>
            <a:endParaRPr lang="es-ES" dirty="0"/>
          </a:p>
        </p:txBody>
      </p:sp>
    </p:spTree>
    <p:extLst>
      <p:ext uri="{BB962C8B-B14F-4D97-AF65-F5344CB8AC3E}">
        <p14:creationId xmlns:p14="http://schemas.microsoft.com/office/powerpoint/2010/main" val="37331584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72</a:t>
            </a:fld>
            <a:endParaRPr lang="es-ES" dirty="0"/>
          </a:p>
        </p:txBody>
      </p:sp>
    </p:spTree>
    <p:extLst>
      <p:ext uri="{BB962C8B-B14F-4D97-AF65-F5344CB8AC3E}">
        <p14:creationId xmlns:p14="http://schemas.microsoft.com/office/powerpoint/2010/main" val="32785849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73</a:t>
            </a:fld>
            <a:endParaRPr lang="es-ES" dirty="0"/>
          </a:p>
        </p:txBody>
      </p:sp>
    </p:spTree>
    <p:extLst>
      <p:ext uri="{BB962C8B-B14F-4D97-AF65-F5344CB8AC3E}">
        <p14:creationId xmlns:p14="http://schemas.microsoft.com/office/powerpoint/2010/main" val="27573770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74</a:t>
            </a:fld>
            <a:endParaRPr lang="es-ES" dirty="0"/>
          </a:p>
        </p:txBody>
      </p:sp>
    </p:spTree>
    <p:extLst>
      <p:ext uri="{BB962C8B-B14F-4D97-AF65-F5344CB8AC3E}">
        <p14:creationId xmlns:p14="http://schemas.microsoft.com/office/powerpoint/2010/main" val="18786763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75</a:t>
            </a:fld>
            <a:endParaRPr lang="es-ES" dirty="0"/>
          </a:p>
        </p:txBody>
      </p:sp>
    </p:spTree>
    <p:extLst>
      <p:ext uri="{BB962C8B-B14F-4D97-AF65-F5344CB8AC3E}">
        <p14:creationId xmlns:p14="http://schemas.microsoft.com/office/powerpoint/2010/main" val="24237638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76</a:t>
            </a:fld>
            <a:endParaRPr lang="es-ES" dirty="0"/>
          </a:p>
        </p:txBody>
      </p:sp>
    </p:spTree>
    <p:extLst>
      <p:ext uri="{BB962C8B-B14F-4D97-AF65-F5344CB8AC3E}">
        <p14:creationId xmlns:p14="http://schemas.microsoft.com/office/powerpoint/2010/main" val="24085953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77</a:t>
            </a:fld>
            <a:endParaRPr lang="es-ES" dirty="0"/>
          </a:p>
        </p:txBody>
      </p:sp>
    </p:spTree>
    <p:extLst>
      <p:ext uri="{BB962C8B-B14F-4D97-AF65-F5344CB8AC3E}">
        <p14:creationId xmlns:p14="http://schemas.microsoft.com/office/powerpoint/2010/main" val="39217852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78</a:t>
            </a:fld>
            <a:endParaRPr lang="es-ES" dirty="0"/>
          </a:p>
        </p:txBody>
      </p:sp>
    </p:spTree>
    <p:extLst>
      <p:ext uri="{BB962C8B-B14F-4D97-AF65-F5344CB8AC3E}">
        <p14:creationId xmlns:p14="http://schemas.microsoft.com/office/powerpoint/2010/main" val="2215888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79</a:t>
            </a:fld>
            <a:endParaRPr lang="es-ES" dirty="0"/>
          </a:p>
        </p:txBody>
      </p:sp>
    </p:spTree>
    <p:extLst>
      <p:ext uri="{BB962C8B-B14F-4D97-AF65-F5344CB8AC3E}">
        <p14:creationId xmlns:p14="http://schemas.microsoft.com/office/powerpoint/2010/main" val="36004856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80</a:t>
            </a:fld>
            <a:endParaRPr lang="es-ES" dirty="0"/>
          </a:p>
        </p:txBody>
      </p:sp>
    </p:spTree>
    <p:extLst>
      <p:ext uri="{BB962C8B-B14F-4D97-AF65-F5344CB8AC3E}">
        <p14:creationId xmlns:p14="http://schemas.microsoft.com/office/powerpoint/2010/main" val="32353694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81</a:t>
            </a:fld>
            <a:endParaRPr lang="es-ES" dirty="0"/>
          </a:p>
        </p:txBody>
      </p:sp>
    </p:spTree>
    <p:extLst>
      <p:ext uri="{BB962C8B-B14F-4D97-AF65-F5344CB8AC3E}">
        <p14:creationId xmlns:p14="http://schemas.microsoft.com/office/powerpoint/2010/main" val="40380244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82</a:t>
            </a:fld>
            <a:endParaRPr lang="es-ES" dirty="0"/>
          </a:p>
        </p:txBody>
      </p:sp>
    </p:spTree>
    <p:extLst>
      <p:ext uri="{BB962C8B-B14F-4D97-AF65-F5344CB8AC3E}">
        <p14:creationId xmlns:p14="http://schemas.microsoft.com/office/powerpoint/2010/main" val="15440868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83</a:t>
            </a:fld>
            <a:endParaRPr lang="es-ES" dirty="0"/>
          </a:p>
        </p:txBody>
      </p:sp>
    </p:spTree>
    <p:extLst>
      <p:ext uri="{BB962C8B-B14F-4D97-AF65-F5344CB8AC3E}">
        <p14:creationId xmlns:p14="http://schemas.microsoft.com/office/powerpoint/2010/main" val="14126249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84</a:t>
            </a:fld>
            <a:endParaRPr lang="es-ES" dirty="0"/>
          </a:p>
        </p:txBody>
      </p:sp>
    </p:spTree>
    <p:extLst>
      <p:ext uri="{BB962C8B-B14F-4D97-AF65-F5344CB8AC3E}">
        <p14:creationId xmlns:p14="http://schemas.microsoft.com/office/powerpoint/2010/main" val="14952128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85</a:t>
            </a:fld>
            <a:endParaRPr lang="es-ES" dirty="0"/>
          </a:p>
        </p:txBody>
      </p:sp>
    </p:spTree>
    <p:extLst>
      <p:ext uri="{BB962C8B-B14F-4D97-AF65-F5344CB8AC3E}">
        <p14:creationId xmlns:p14="http://schemas.microsoft.com/office/powerpoint/2010/main" val="17363951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86</a:t>
            </a:fld>
            <a:endParaRPr lang="es-ES" dirty="0"/>
          </a:p>
        </p:txBody>
      </p:sp>
    </p:spTree>
    <p:extLst>
      <p:ext uri="{BB962C8B-B14F-4D97-AF65-F5344CB8AC3E}">
        <p14:creationId xmlns:p14="http://schemas.microsoft.com/office/powerpoint/2010/main" val="37105604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87</a:t>
            </a:fld>
            <a:endParaRPr lang="es-ES" dirty="0"/>
          </a:p>
        </p:txBody>
      </p:sp>
    </p:spTree>
    <p:extLst>
      <p:ext uri="{BB962C8B-B14F-4D97-AF65-F5344CB8AC3E}">
        <p14:creationId xmlns:p14="http://schemas.microsoft.com/office/powerpoint/2010/main" val="24973855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88</a:t>
            </a:fld>
            <a:endParaRPr lang="es-ES" dirty="0"/>
          </a:p>
        </p:txBody>
      </p:sp>
    </p:spTree>
    <p:extLst>
      <p:ext uri="{BB962C8B-B14F-4D97-AF65-F5344CB8AC3E}">
        <p14:creationId xmlns:p14="http://schemas.microsoft.com/office/powerpoint/2010/main" val="14520460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89</a:t>
            </a:fld>
            <a:endParaRPr lang="es-ES" dirty="0"/>
          </a:p>
        </p:txBody>
      </p:sp>
    </p:spTree>
    <p:extLst>
      <p:ext uri="{BB962C8B-B14F-4D97-AF65-F5344CB8AC3E}">
        <p14:creationId xmlns:p14="http://schemas.microsoft.com/office/powerpoint/2010/main" val="36408708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90</a:t>
            </a:fld>
            <a:endParaRPr lang="es-ES" dirty="0"/>
          </a:p>
        </p:txBody>
      </p:sp>
    </p:spTree>
    <p:extLst>
      <p:ext uri="{BB962C8B-B14F-4D97-AF65-F5344CB8AC3E}">
        <p14:creationId xmlns:p14="http://schemas.microsoft.com/office/powerpoint/2010/main" val="9333422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91</a:t>
            </a:fld>
            <a:endParaRPr lang="es-ES" dirty="0"/>
          </a:p>
        </p:txBody>
      </p:sp>
    </p:spTree>
    <p:extLst>
      <p:ext uri="{BB962C8B-B14F-4D97-AF65-F5344CB8AC3E}">
        <p14:creationId xmlns:p14="http://schemas.microsoft.com/office/powerpoint/2010/main" val="33969806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92</a:t>
            </a:fld>
            <a:endParaRPr lang="es-ES" dirty="0"/>
          </a:p>
        </p:txBody>
      </p:sp>
    </p:spTree>
    <p:extLst>
      <p:ext uri="{BB962C8B-B14F-4D97-AF65-F5344CB8AC3E}">
        <p14:creationId xmlns:p14="http://schemas.microsoft.com/office/powerpoint/2010/main" val="39103408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du Chateau d´Amboise.-</a:t>
            </a:r>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93</a:t>
            </a:fld>
            <a:endParaRPr lang="es-ES" dirty="0"/>
          </a:p>
        </p:txBody>
      </p:sp>
    </p:spTree>
    <p:extLst>
      <p:ext uri="{BB962C8B-B14F-4D97-AF65-F5344CB8AC3E}">
        <p14:creationId xmlns:p14="http://schemas.microsoft.com/office/powerpoint/2010/main" val="22410246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a:t>
            </a:r>
            <a:r>
              <a:rPr lang="es-ES" baseline="0" dirty="0"/>
              <a:t> </a:t>
            </a:r>
            <a:r>
              <a:rPr lang="es-ES" dirty="0"/>
              <a:t>jardins</a:t>
            </a:r>
            <a:r>
              <a:rPr lang="es-ES" baseline="0" dirty="0"/>
              <a:t> </a:t>
            </a:r>
            <a:r>
              <a:rPr lang="es-ES" dirty="0"/>
              <a:t>de</a:t>
            </a:r>
            <a:r>
              <a:rPr lang="es-ES" baseline="0" dirty="0"/>
              <a:t> </a:t>
            </a:r>
            <a:r>
              <a:rPr lang="es-ES" dirty="0"/>
              <a:t>Kermoureau</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96</a:t>
            </a:fld>
            <a:endParaRPr lang="es-ES" dirty="0"/>
          </a:p>
        </p:txBody>
      </p:sp>
    </p:spTree>
    <p:extLst>
      <p:ext uri="{BB962C8B-B14F-4D97-AF65-F5344CB8AC3E}">
        <p14:creationId xmlns:p14="http://schemas.microsoft.com/office/powerpoint/2010/main" val="22523152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97</a:t>
            </a:fld>
            <a:endParaRPr lang="es-ES" dirty="0"/>
          </a:p>
        </p:txBody>
      </p:sp>
    </p:spTree>
    <p:extLst>
      <p:ext uri="{BB962C8B-B14F-4D97-AF65-F5344CB8AC3E}">
        <p14:creationId xmlns:p14="http://schemas.microsoft.com/office/powerpoint/2010/main" val="21392296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98</a:t>
            </a:fld>
            <a:endParaRPr lang="es-ES" dirty="0"/>
          </a:p>
        </p:txBody>
      </p:sp>
    </p:spTree>
    <p:extLst>
      <p:ext uri="{BB962C8B-B14F-4D97-AF65-F5344CB8AC3E}">
        <p14:creationId xmlns:p14="http://schemas.microsoft.com/office/powerpoint/2010/main" val="8817042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99</a:t>
            </a:fld>
            <a:endParaRPr lang="es-ES" dirty="0"/>
          </a:p>
        </p:txBody>
      </p:sp>
    </p:spTree>
    <p:extLst>
      <p:ext uri="{BB962C8B-B14F-4D97-AF65-F5344CB8AC3E}">
        <p14:creationId xmlns:p14="http://schemas.microsoft.com/office/powerpoint/2010/main" val="30562477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100</a:t>
            </a:fld>
            <a:endParaRPr lang="es-ES" dirty="0"/>
          </a:p>
        </p:txBody>
      </p:sp>
    </p:spTree>
    <p:extLst>
      <p:ext uri="{BB962C8B-B14F-4D97-AF65-F5344CB8AC3E}">
        <p14:creationId xmlns:p14="http://schemas.microsoft.com/office/powerpoint/2010/main" val="8517189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101</a:t>
            </a:fld>
            <a:endParaRPr lang="es-ES" dirty="0"/>
          </a:p>
        </p:txBody>
      </p:sp>
    </p:spTree>
    <p:extLst>
      <p:ext uri="{BB962C8B-B14F-4D97-AF65-F5344CB8AC3E}">
        <p14:creationId xmlns:p14="http://schemas.microsoft.com/office/powerpoint/2010/main" val="27737433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102</a:t>
            </a:fld>
            <a:endParaRPr lang="es-ES" dirty="0"/>
          </a:p>
        </p:txBody>
      </p:sp>
    </p:spTree>
    <p:extLst>
      <p:ext uri="{BB962C8B-B14F-4D97-AF65-F5344CB8AC3E}">
        <p14:creationId xmlns:p14="http://schemas.microsoft.com/office/powerpoint/2010/main" val="6651868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103</a:t>
            </a:fld>
            <a:endParaRPr lang="es-ES" dirty="0"/>
          </a:p>
        </p:txBody>
      </p:sp>
    </p:spTree>
    <p:extLst>
      <p:ext uri="{BB962C8B-B14F-4D97-AF65-F5344CB8AC3E}">
        <p14:creationId xmlns:p14="http://schemas.microsoft.com/office/powerpoint/2010/main" val="41667121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104</a:t>
            </a:fld>
            <a:endParaRPr lang="es-ES" dirty="0"/>
          </a:p>
        </p:txBody>
      </p:sp>
    </p:spTree>
    <p:extLst>
      <p:ext uri="{BB962C8B-B14F-4D97-AF65-F5344CB8AC3E}">
        <p14:creationId xmlns:p14="http://schemas.microsoft.com/office/powerpoint/2010/main" val="20635113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105</a:t>
            </a:fld>
            <a:endParaRPr lang="es-ES" dirty="0"/>
          </a:p>
        </p:txBody>
      </p:sp>
    </p:spTree>
    <p:extLst>
      <p:ext uri="{BB962C8B-B14F-4D97-AF65-F5344CB8AC3E}">
        <p14:creationId xmlns:p14="http://schemas.microsoft.com/office/powerpoint/2010/main" val="39870869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106</a:t>
            </a:fld>
            <a:endParaRPr lang="es-ES" dirty="0"/>
          </a:p>
        </p:txBody>
      </p:sp>
    </p:spTree>
    <p:extLst>
      <p:ext uri="{BB962C8B-B14F-4D97-AF65-F5344CB8AC3E}">
        <p14:creationId xmlns:p14="http://schemas.microsoft.com/office/powerpoint/2010/main" val="14165010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107</a:t>
            </a:fld>
            <a:endParaRPr lang="es-ES" dirty="0"/>
          </a:p>
        </p:txBody>
      </p:sp>
    </p:spTree>
    <p:extLst>
      <p:ext uri="{BB962C8B-B14F-4D97-AF65-F5344CB8AC3E}">
        <p14:creationId xmlns:p14="http://schemas.microsoft.com/office/powerpoint/2010/main" val="6538799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108</a:t>
            </a:fld>
            <a:endParaRPr lang="es-ES" dirty="0"/>
          </a:p>
        </p:txBody>
      </p:sp>
    </p:spTree>
    <p:extLst>
      <p:ext uri="{BB962C8B-B14F-4D97-AF65-F5344CB8AC3E}">
        <p14:creationId xmlns:p14="http://schemas.microsoft.com/office/powerpoint/2010/main" val="18265098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109</a:t>
            </a:fld>
            <a:endParaRPr lang="es-ES" dirty="0"/>
          </a:p>
        </p:txBody>
      </p:sp>
    </p:spTree>
    <p:extLst>
      <p:ext uri="{BB962C8B-B14F-4D97-AF65-F5344CB8AC3E}">
        <p14:creationId xmlns:p14="http://schemas.microsoft.com/office/powerpoint/2010/main" val="14483367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110</a:t>
            </a:fld>
            <a:endParaRPr lang="es-ES" dirty="0"/>
          </a:p>
        </p:txBody>
      </p:sp>
    </p:spTree>
    <p:extLst>
      <p:ext uri="{BB962C8B-B14F-4D97-AF65-F5344CB8AC3E}">
        <p14:creationId xmlns:p14="http://schemas.microsoft.com/office/powerpoint/2010/main" val="17973502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jardins de Kermoureau</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111</a:t>
            </a:fld>
            <a:endParaRPr lang="es-ES" dirty="0"/>
          </a:p>
        </p:txBody>
      </p:sp>
    </p:spTree>
    <p:extLst>
      <p:ext uri="{BB962C8B-B14F-4D97-AF65-F5344CB8AC3E}">
        <p14:creationId xmlns:p14="http://schemas.microsoft.com/office/powerpoint/2010/main" val="18812073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a:t>
            </a:r>
            <a:r>
              <a:rPr lang="es-ES" baseline="0" dirty="0"/>
              <a:t> </a:t>
            </a:r>
            <a:r>
              <a:rPr lang="es-ES" dirty="0"/>
              <a:t>jardins</a:t>
            </a:r>
            <a:r>
              <a:rPr lang="es-ES" baseline="0" dirty="0"/>
              <a:t> </a:t>
            </a:r>
            <a:r>
              <a:rPr lang="es-ES" dirty="0"/>
              <a:t>de</a:t>
            </a:r>
            <a:r>
              <a:rPr lang="es-ES" baseline="0" dirty="0"/>
              <a:t> </a:t>
            </a:r>
            <a:r>
              <a:rPr lang="es-ES" dirty="0"/>
              <a:t>la</a:t>
            </a:r>
            <a:r>
              <a:rPr lang="es-ES" baseline="0" dirty="0"/>
              <a:t> P</a:t>
            </a:r>
            <a:r>
              <a:rPr lang="es-ES" dirty="0"/>
              <a:t>oterie</a:t>
            </a:r>
            <a:r>
              <a:rPr lang="es-ES" baseline="0" dirty="0"/>
              <a:t> H</a:t>
            </a:r>
            <a:r>
              <a:rPr lang="es-ES" dirty="0"/>
              <a:t>illen</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118</a:t>
            </a:fld>
            <a:endParaRPr lang="es-ES" dirty="0"/>
          </a:p>
        </p:txBody>
      </p:sp>
    </p:spTree>
    <p:extLst>
      <p:ext uri="{BB962C8B-B14F-4D97-AF65-F5344CB8AC3E}">
        <p14:creationId xmlns:p14="http://schemas.microsoft.com/office/powerpoint/2010/main" val="23786621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119</a:t>
            </a:fld>
            <a:endParaRPr lang="es-ES" dirty="0"/>
          </a:p>
        </p:txBody>
      </p:sp>
    </p:spTree>
    <p:extLst>
      <p:ext uri="{BB962C8B-B14F-4D97-AF65-F5344CB8AC3E}">
        <p14:creationId xmlns:p14="http://schemas.microsoft.com/office/powerpoint/2010/main" val="136926560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120</a:t>
            </a:fld>
            <a:endParaRPr lang="es-ES" dirty="0"/>
          </a:p>
        </p:txBody>
      </p:sp>
    </p:spTree>
    <p:extLst>
      <p:ext uri="{BB962C8B-B14F-4D97-AF65-F5344CB8AC3E}">
        <p14:creationId xmlns:p14="http://schemas.microsoft.com/office/powerpoint/2010/main" val="40282619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121</a:t>
            </a:fld>
            <a:endParaRPr lang="es-ES" dirty="0"/>
          </a:p>
        </p:txBody>
      </p:sp>
    </p:spTree>
    <p:extLst>
      <p:ext uri="{BB962C8B-B14F-4D97-AF65-F5344CB8AC3E}">
        <p14:creationId xmlns:p14="http://schemas.microsoft.com/office/powerpoint/2010/main" val="36713390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122</a:t>
            </a:fld>
            <a:endParaRPr lang="es-ES" dirty="0"/>
          </a:p>
        </p:txBody>
      </p:sp>
    </p:spTree>
    <p:extLst>
      <p:ext uri="{BB962C8B-B14F-4D97-AF65-F5344CB8AC3E}">
        <p14:creationId xmlns:p14="http://schemas.microsoft.com/office/powerpoint/2010/main" val="28964719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123</a:t>
            </a:fld>
            <a:endParaRPr lang="es-ES" dirty="0"/>
          </a:p>
        </p:txBody>
      </p:sp>
    </p:spTree>
    <p:extLst>
      <p:ext uri="{BB962C8B-B14F-4D97-AF65-F5344CB8AC3E}">
        <p14:creationId xmlns:p14="http://schemas.microsoft.com/office/powerpoint/2010/main" val="30532052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124</a:t>
            </a:fld>
            <a:endParaRPr lang="es-ES" dirty="0"/>
          </a:p>
        </p:txBody>
      </p:sp>
    </p:spTree>
    <p:extLst>
      <p:ext uri="{BB962C8B-B14F-4D97-AF65-F5344CB8AC3E}">
        <p14:creationId xmlns:p14="http://schemas.microsoft.com/office/powerpoint/2010/main" val="8263065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125</a:t>
            </a:fld>
            <a:endParaRPr lang="es-ES" dirty="0"/>
          </a:p>
        </p:txBody>
      </p:sp>
    </p:spTree>
    <p:extLst>
      <p:ext uri="{BB962C8B-B14F-4D97-AF65-F5344CB8AC3E}">
        <p14:creationId xmlns:p14="http://schemas.microsoft.com/office/powerpoint/2010/main" val="28269732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126</a:t>
            </a:fld>
            <a:endParaRPr lang="es-ES" dirty="0"/>
          </a:p>
        </p:txBody>
      </p:sp>
    </p:spTree>
    <p:extLst>
      <p:ext uri="{BB962C8B-B14F-4D97-AF65-F5344CB8AC3E}">
        <p14:creationId xmlns:p14="http://schemas.microsoft.com/office/powerpoint/2010/main" val="5367533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127</a:t>
            </a:fld>
            <a:endParaRPr lang="es-ES" dirty="0"/>
          </a:p>
        </p:txBody>
      </p:sp>
    </p:spTree>
    <p:extLst>
      <p:ext uri="{BB962C8B-B14F-4D97-AF65-F5344CB8AC3E}">
        <p14:creationId xmlns:p14="http://schemas.microsoft.com/office/powerpoint/2010/main" val="38278235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128</a:t>
            </a:fld>
            <a:endParaRPr lang="es-ES" dirty="0"/>
          </a:p>
        </p:txBody>
      </p:sp>
    </p:spTree>
    <p:extLst>
      <p:ext uri="{BB962C8B-B14F-4D97-AF65-F5344CB8AC3E}">
        <p14:creationId xmlns:p14="http://schemas.microsoft.com/office/powerpoint/2010/main" val="27715767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129</a:t>
            </a:fld>
            <a:endParaRPr lang="es-ES" dirty="0"/>
          </a:p>
        </p:txBody>
      </p:sp>
    </p:spTree>
    <p:extLst>
      <p:ext uri="{BB962C8B-B14F-4D97-AF65-F5344CB8AC3E}">
        <p14:creationId xmlns:p14="http://schemas.microsoft.com/office/powerpoint/2010/main" val="13800457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130</a:t>
            </a:fld>
            <a:endParaRPr lang="es-ES" dirty="0"/>
          </a:p>
        </p:txBody>
      </p:sp>
    </p:spTree>
    <p:extLst>
      <p:ext uri="{BB962C8B-B14F-4D97-AF65-F5344CB8AC3E}">
        <p14:creationId xmlns:p14="http://schemas.microsoft.com/office/powerpoint/2010/main" val="147977389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131</a:t>
            </a:fld>
            <a:endParaRPr lang="es-ES" dirty="0"/>
          </a:p>
        </p:txBody>
      </p:sp>
    </p:spTree>
    <p:extLst>
      <p:ext uri="{BB962C8B-B14F-4D97-AF65-F5344CB8AC3E}">
        <p14:creationId xmlns:p14="http://schemas.microsoft.com/office/powerpoint/2010/main" val="37976255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132</a:t>
            </a:fld>
            <a:endParaRPr lang="es-ES" dirty="0"/>
          </a:p>
        </p:txBody>
      </p:sp>
    </p:spTree>
    <p:extLst>
      <p:ext uri="{BB962C8B-B14F-4D97-AF65-F5344CB8AC3E}">
        <p14:creationId xmlns:p14="http://schemas.microsoft.com/office/powerpoint/2010/main" val="30420857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133</a:t>
            </a:fld>
            <a:endParaRPr lang="es-ES" dirty="0"/>
          </a:p>
        </p:txBody>
      </p:sp>
    </p:spTree>
    <p:extLst>
      <p:ext uri="{BB962C8B-B14F-4D97-AF65-F5344CB8AC3E}">
        <p14:creationId xmlns:p14="http://schemas.microsoft.com/office/powerpoint/2010/main" val="13006370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134</a:t>
            </a:fld>
            <a:endParaRPr lang="es-ES" dirty="0"/>
          </a:p>
        </p:txBody>
      </p:sp>
    </p:spTree>
    <p:extLst>
      <p:ext uri="{BB962C8B-B14F-4D97-AF65-F5344CB8AC3E}">
        <p14:creationId xmlns:p14="http://schemas.microsoft.com/office/powerpoint/2010/main" val="317601203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135</a:t>
            </a:fld>
            <a:endParaRPr lang="es-ES" dirty="0"/>
          </a:p>
        </p:txBody>
      </p:sp>
    </p:spTree>
    <p:extLst>
      <p:ext uri="{BB962C8B-B14F-4D97-AF65-F5344CB8AC3E}">
        <p14:creationId xmlns:p14="http://schemas.microsoft.com/office/powerpoint/2010/main" val="31212768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136</a:t>
            </a:fld>
            <a:endParaRPr lang="es-ES" dirty="0"/>
          </a:p>
        </p:txBody>
      </p:sp>
    </p:spTree>
    <p:extLst>
      <p:ext uri="{BB962C8B-B14F-4D97-AF65-F5344CB8AC3E}">
        <p14:creationId xmlns:p14="http://schemas.microsoft.com/office/powerpoint/2010/main" val="424960569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137</a:t>
            </a:fld>
            <a:endParaRPr lang="es-ES" dirty="0"/>
          </a:p>
        </p:txBody>
      </p:sp>
    </p:spTree>
    <p:extLst>
      <p:ext uri="{BB962C8B-B14F-4D97-AF65-F5344CB8AC3E}">
        <p14:creationId xmlns:p14="http://schemas.microsoft.com/office/powerpoint/2010/main" val="3471756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138</a:t>
            </a:fld>
            <a:endParaRPr lang="es-ES" dirty="0"/>
          </a:p>
        </p:txBody>
      </p:sp>
    </p:spTree>
    <p:extLst>
      <p:ext uri="{BB962C8B-B14F-4D97-AF65-F5344CB8AC3E}">
        <p14:creationId xmlns:p14="http://schemas.microsoft.com/office/powerpoint/2010/main" val="28308296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139</a:t>
            </a:fld>
            <a:endParaRPr lang="es-ES" dirty="0"/>
          </a:p>
        </p:txBody>
      </p:sp>
    </p:spTree>
    <p:extLst>
      <p:ext uri="{BB962C8B-B14F-4D97-AF65-F5344CB8AC3E}">
        <p14:creationId xmlns:p14="http://schemas.microsoft.com/office/powerpoint/2010/main" val="16431220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140</a:t>
            </a:fld>
            <a:endParaRPr lang="es-ES" dirty="0"/>
          </a:p>
        </p:txBody>
      </p:sp>
    </p:spTree>
    <p:extLst>
      <p:ext uri="{BB962C8B-B14F-4D97-AF65-F5344CB8AC3E}">
        <p14:creationId xmlns:p14="http://schemas.microsoft.com/office/powerpoint/2010/main" val="115361891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141</a:t>
            </a:fld>
            <a:endParaRPr lang="es-ES" dirty="0"/>
          </a:p>
        </p:txBody>
      </p:sp>
    </p:spTree>
    <p:extLst>
      <p:ext uri="{BB962C8B-B14F-4D97-AF65-F5344CB8AC3E}">
        <p14:creationId xmlns:p14="http://schemas.microsoft.com/office/powerpoint/2010/main" val="220489436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142</a:t>
            </a:fld>
            <a:endParaRPr lang="es-ES" dirty="0"/>
          </a:p>
        </p:txBody>
      </p:sp>
    </p:spTree>
    <p:extLst>
      <p:ext uri="{BB962C8B-B14F-4D97-AF65-F5344CB8AC3E}">
        <p14:creationId xmlns:p14="http://schemas.microsoft.com/office/powerpoint/2010/main" val="24722121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143</a:t>
            </a:fld>
            <a:endParaRPr lang="es-ES" dirty="0"/>
          </a:p>
        </p:txBody>
      </p:sp>
    </p:spTree>
    <p:extLst>
      <p:ext uri="{BB962C8B-B14F-4D97-AF65-F5344CB8AC3E}">
        <p14:creationId xmlns:p14="http://schemas.microsoft.com/office/powerpoint/2010/main" val="335218875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144</a:t>
            </a:fld>
            <a:endParaRPr lang="es-ES" dirty="0"/>
          </a:p>
        </p:txBody>
      </p:sp>
    </p:spTree>
    <p:extLst>
      <p:ext uri="{BB962C8B-B14F-4D97-AF65-F5344CB8AC3E}">
        <p14:creationId xmlns:p14="http://schemas.microsoft.com/office/powerpoint/2010/main" val="10539015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145</a:t>
            </a:fld>
            <a:endParaRPr lang="es-ES" dirty="0"/>
          </a:p>
        </p:txBody>
      </p:sp>
    </p:spTree>
    <p:extLst>
      <p:ext uri="{BB962C8B-B14F-4D97-AF65-F5344CB8AC3E}">
        <p14:creationId xmlns:p14="http://schemas.microsoft.com/office/powerpoint/2010/main" val="283655997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146</a:t>
            </a:fld>
            <a:endParaRPr lang="es-ES" dirty="0"/>
          </a:p>
        </p:txBody>
      </p:sp>
    </p:spTree>
    <p:extLst>
      <p:ext uri="{BB962C8B-B14F-4D97-AF65-F5344CB8AC3E}">
        <p14:creationId xmlns:p14="http://schemas.microsoft.com/office/powerpoint/2010/main" val="16754860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Hillen</a:t>
            </a:r>
          </a:p>
          <a:p>
            <a:endParaRPr lang="es-ES" dirty="0"/>
          </a:p>
        </p:txBody>
      </p:sp>
      <p:sp>
        <p:nvSpPr>
          <p:cNvPr id="4" name="3 Marcador de número de diapositiva"/>
          <p:cNvSpPr>
            <a:spLocks noGrp="1"/>
          </p:cNvSpPr>
          <p:nvPr>
            <p:ph type="sldNum" sz="quarter" idx="10"/>
          </p:nvPr>
        </p:nvSpPr>
        <p:spPr/>
        <p:txBody>
          <a:bodyPr/>
          <a:lstStyle/>
          <a:p>
            <a:fld id="{5318DB7A-3E30-440E-ACA4-9C5DD074ED3D}" type="slidenum">
              <a:rPr lang="es-ES" smtClean="0"/>
              <a:t>147</a:t>
            </a:fld>
            <a:endParaRPr lang="es-ES" dirty="0"/>
          </a:p>
        </p:txBody>
      </p:sp>
    </p:spTree>
    <p:extLst>
      <p:ext uri="{BB962C8B-B14F-4D97-AF65-F5344CB8AC3E}">
        <p14:creationId xmlns:p14="http://schemas.microsoft.com/office/powerpoint/2010/main" val="3486260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69.jpg"/><Relationship Id="rId4" Type="http://schemas.openxmlformats.org/officeDocument/2006/relationships/image" Target="../media/image68.jpg"/></Relationships>
</file>

<file path=ppt/slides/_rels/slide9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764704"/>
            <a:ext cx="6262464" cy="2088232"/>
          </a:xfrm>
        </p:spPr>
        <p:txBody>
          <a:bodyPr>
            <a:noAutofit/>
          </a:bodyPr>
          <a:lstStyle/>
          <a:p>
            <a:r>
              <a:rPr lang="es-ES" sz="3200" dirty="0"/>
              <a:t>EUROPA.-LA VUELTA AL MUNDO EN 885 JARDINES.-JARDINES REMARCABLES DE FRANCIA.-XXVI</a:t>
            </a:r>
          </a:p>
        </p:txBody>
      </p:sp>
      <p:sp>
        <p:nvSpPr>
          <p:cNvPr id="3" name="2 Subtítulo"/>
          <p:cNvSpPr>
            <a:spLocks noGrp="1"/>
          </p:cNvSpPr>
          <p:nvPr>
            <p:ph type="subTitle" idx="1"/>
          </p:nvPr>
        </p:nvSpPr>
        <p:spPr>
          <a:xfrm>
            <a:off x="2771800" y="4293096"/>
            <a:ext cx="4536504" cy="1584176"/>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472708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Le Jardin du Chateau du Pin.-</a:t>
            </a:r>
            <a:br>
              <a:rPr lang="fr-FR"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Chateau du Pin fue construido en el siglo XII por Chanaleilles y fue muy remodelado en el siglo XVI . El lugar adquirió entonces una doble función: militar, con la adición de torres de defensa, sino también con los cultivos agrícolas en el campo. </a:t>
            </a:r>
          </a:p>
          <a:p>
            <a:r>
              <a:rPr lang="es-ES" dirty="0"/>
              <a:t>El Château du Pin es típico de las grandes casas de la Cévennes Ardèche . </a:t>
            </a:r>
          </a:p>
          <a:p>
            <a:r>
              <a:rPr lang="es-ES" dirty="0"/>
              <a:t>Construido en el lado de la montaña , el castillo está rodeado de jardines modernos, castaños y terrazas de piedra seca. Todo el día es un sitio dedicado al arte contemporáneo, se abrió al público en 1994 como un museo . </a:t>
            </a:r>
          </a:p>
        </p:txBody>
      </p:sp>
    </p:spTree>
    <p:extLst>
      <p:ext uri="{BB962C8B-B14F-4D97-AF65-F5344CB8AC3E}">
        <p14:creationId xmlns:p14="http://schemas.microsoft.com/office/powerpoint/2010/main" val="38340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185992" cy="5111080"/>
          </a:xfrm>
        </p:spPr>
        <p:txBody>
          <a:bodyPr/>
          <a:lstStyle/>
          <a:p>
            <a:r>
              <a:rPr lang="es-ES" dirty="0"/>
              <a:t>Hasta 2001 , la tierra que rodea el Château du Pin, incluyendo praderas, terrazas, huertas, castaños , una parte integral de la agricultura, son casi abandonado desde 1957 .</a:t>
            </a:r>
          </a:p>
          <a:p>
            <a:r>
              <a:rPr lang="es-ES" dirty="0"/>
              <a:t> Las cuencas de dos lavadoras son un desastre, fianzas destruidas y las fuentes en las bóvedas se derrumbaron.</a:t>
            </a:r>
          </a:p>
          <a:p>
            <a:r>
              <a:rPr lang="es-ES" dirty="0"/>
              <a:t> Por otra parte, no queda nada del sistema de riego de finales del siglo XVIII, como se describe en la escritura de 1802 .</a:t>
            </a:r>
          </a:p>
          <a:p>
            <a:r>
              <a:rPr lang="es-ES" dirty="0"/>
              <a:t> Esta ley especifica con detalle la cuenca de 24 horas entre los cuatro nuevos propietarios que adquirieron el dominio.</a:t>
            </a:r>
          </a:p>
        </p:txBody>
      </p:sp>
    </p:spTree>
    <p:extLst>
      <p:ext uri="{BB962C8B-B14F-4D97-AF65-F5344CB8AC3E}">
        <p14:creationId xmlns:p14="http://schemas.microsoft.com/office/powerpoint/2010/main" val="1668958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6192688"/>
          </a:xfrm>
        </p:spPr>
        <p:txBody>
          <a:bodyPr>
            <a:normAutofit fontScale="92500"/>
          </a:bodyPr>
          <a:lstStyle/>
          <a:p>
            <a:r>
              <a:rPr lang="es-ES" dirty="0"/>
              <a:t>Los jardines creado por Martine Dierse en 2001 están abiertas al público . </a:t>
            </a:r>
          </a:p>
          <a:p>
            <a:r>
              <a:rPr lang="es-ES" dirty="0"/>
              <a:t>Los jardines se combinan en  contemporáneo y una gran colección de rosas antiguas esculturas. </a:t>
            </a:r>
          </a:p>
          <a:p>
            <a:r>
              <a:rPr lang="es-ES" dirty="0"/>
              <a:t>La escasez de agua en ocasiones le ha llevado a crear un "jardín seco" hacia los establos que se  quemaron el siglo XVI, bajo el patio trasero . Sobrevivientes las paredes de  los establos cierran el jardín.</a:t>
            </a:r>
          </a:p>
          <a:p>
            <a:r>
              <a:rPr lang="es-ES" dirty="0"/>
              <a:t> Un centenar de flores en las barras de cerámica varilla se plantan en grupos de siete en temas relacionados con el cuerpo (cabezas gesticulantes, huellas de manos, golpes, formas que recuerdan los huesos del pie) y las formas más florales en la simetría bilateral y radial, sobre una plaza con  base de puzolana rodeada de plantas medicinales . </a:t>
            </a:r>
          </a:p>
        </p:txBody>
      </p:sp>
    </p:spTree>
    <p:extLst>
      <p:ext uri="{BB962C8B-B14F-4D97-AF65-F5344CB8AC3E}">
        <p14:creationId xmlns:p14="http://schemas.microsoft.com/office/powerpoint/2010/main" val="1911071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lstStyle/>
          <a:p>
            <a:r>
              <a:rPr lang="es-ES" dirty="0"/>
              <a:t> Dos grandes higueras Argelia plantadas en el año 1960 se conservan. </a:t>
            </a:r>
          </a:p>
          <a:p>
            <a:r>
              <a:rPr lang="es-ES" dirty="0"/>
              <a:t>El muro oeste se extiende por una empalizada de flores de cerámica para proteger el jardín de la invasión de los ciervos y jabalíes en los bosques muchas Ardèche . </a:t>
            </a:r>
          </a:p>
          <a:p>
            <a:r>
              <a:rPr lang="es-ES" dirty="0"/>
              <a:t>Un pequeño bosque de cenizas en el camino hacia el castillo alberga el tamaño de los caracteres femeninos naturaleza, terracota. </a:t>
            </a:r>
          </a:p>
          <a:p>
            <a:r>
              <a:rPr lang="es-ES" dirty="0"/>
              <a:t>En 2005 una fuente se encuentra dentro del parque, y luego capturada y protegida por una placa de hormigón fino. </a:t>
            </a:r>
          </a:p>
          <a:p>
            <a:endParaRPr lang="es-ES" dirty="0"/>
          </a:p>
        </p:txBody>
      </p:sp>
    </p:spTree>
    <p:extLst>
      <p:ext uri="{BB962C8B-B14F-4D97-AF65-F5344CB8AC3E}">
        <p14:creationId xmlns:p14="http://schemas.microsoft.com/office/powerpoint/2010/main" val="482816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113984" cy="5039072"/>
          </a:xfrm>
        </p:spPr>
        <p:txBody>
          <a:bodyPr>
            <a:normAutofit/>
          </a:bodyPr>
          <a:lstStyle/>
          <a:p>
            <a:r>
              <a:rPr lang="es-ES" dirty="0"/>
              <a:t>Ella alimenta el antiguo lavadero rehabilitado por el que se instala un gres empalizada. </a:t>
            </a:r>
          </a:p>
          <a:p>
            <a:r>
              <a:rPr lang="es-ES" dirty="0"/>
              <a:t>Esta agua Resultados de la oferta en una reserva abovedada también rehabilitado para el riego de los jardines de abajo.</a:t>
            </a:r>
          </a:p>
          <a:p>
            <a:r>
              <a:rPr lang="es-ES" dirty="0"/>
              <a:t> A lo largo de los muros del jardín son plantados en 2006 de hortensias , las camelias , rosas trepadoras, pequeño periwinkle cubierta de tierra, hojas de acanto, hostas, el corazón de María . </a:t>
            </a:r>
          </a:p>
          <a:p>
            <a:r>
              <a:rPr lang="es-ES" dirty="0"/>
              <a:t>Las rosas variedades incluyen más de 130 desde 2007 con la creación de un nuevo jardín. </a:t>
            </a:r>
          </a:p>
        </p:txBody>
      </p:sp>
    </p:spTree>
    <p:extLst>
      <p:ext uri="{BB962C8B-B14F-4D97-AF65-F5344CB8AC3E}">
        <p14:creationId xmlns:p14="http://schemas.microsoft.com/office/powerpoint/2010/main" val="375027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2009 , el "jardín seco" se sustituye por una miniatura inspirados jardín Edad Media . Incluye un trenzado de hierro cenador vivienda una terracota y las rosas, como sentado Rosa gallica officinalis , Leda y el damasco se ruboriza, y una vieja viña de la vid . </a:t>
            </a:r>
          </a:p>
          <a:p>
            <a:r>
              <a:rPr lang="es-ES" dirty="0"/>
              <a:t>Desde 2010 , para difundir las flores de este año, camelias y rododendros se instalan en las partes sombreadas del jardín. </a:t>
            </a:r>
          </a:p>
          <a:p>
            <a:r>
              <a:rPr lang="es-ES" dirty="0"/>
              <a:t>Un segundo jardín fue creado en la extensión anterior, al este, y una tercera noreste, siempre plantando flores, cerámica, postes de madera de castaño recortados, escarificación incisa y muchos glicinas realizó valla y árboles. </a:t>
            </a:r>
          </a:p>
          <a:p>
            <a:endParaRPr lang="es-ES" dirty="0"/>
          </a:p>
        </p:txBody>
      </p:sp>
    </p:spTree>
    <p:extLst>
      <p:ext uri="{BB962C8B-B14F-4D97-AF65-F5344CB8AC3E}">
        <p14:creationId xmlns:p14="http://schemas.microsoft.com/office/powerpoint/2010/main" val="2111278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normAutofit/>
          </a:bodyPr>
          <a:lstStyle/>
          <a:p>
            <a:r>
              <a:rPr lang="es-ES" dirty="0"/>
              <a:t>La escultura plantas trasplantes apoyo caracteres arenisca parcialmente esmaltado en glicina , y una cabeza en un almez también aparecen en las sucesivas prórrogas. Un cuarto jardín crece en pendientes desde 2005 , con estructuras de hierro sembradas de rosas antiguas, clematis , boj, de tejos y cipreses . </a:t>
            </a:r>
          </a:p>
          <a:p>
            <a:r>
              <a:rPr lang="es-ES" dirty="0"/>
              <a:t>Las variedades de  rosas  incluyen más de 130 desde 2007 con la creación de un nuevo jardín. En 2009 , el "jardín seco" se sustituye por una miniatura inspirados jardín Edad Media . </a:t>
            </a:r>
          </a:p>
          <a:p>
            <a:endParaRPr lang="es-ES" dirty="0"/>
          </a:p>
        </p:txBody>
      </p:sp>
    </p:spTree>
    <p:extLst>
      <p:ext uri="{BB962C8B-B14F-4D97-AF65-F5344CB8AC3E}">
        <p14:creationId xmlns:p14="http://schemas.microsoft.com/office/powerpoint/2010/main" val="1646189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 Incluye un trenzado de hierro cenador vivienda una terracota y las rosas, como sentado Rosa gallica officinalis , Leda y el damasco se ruboriza, y una vieja viña de la vid . </a:t>
            </a:r>
          </a:p>
          <a:p>
            <a:r>
              <a:rPr lang="es-ES" dirty="0"/>
              <a:t>Desde 2010 , para difundir las flores de este año, camelias y rododendros se instalan en las partes sombreadas del jardín. </a:t>
            </a:r>
          </a:p>
          <a:p>
            <a:endParaRPr lang="es-ES" dirty="0"/>
          </a:p>
        </p:txBody>
      </p:sp>
    </p:spTree>
    <p:extLst>
      <p:ext uri="{BB962C8B-B14F-4D97-AF65-F5344CB8AC3E}">
        <p14:creationId xmlns:p14="http://schemas.microsoft.com/office/powerpoint/2010/main" val="31158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207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53769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711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82912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324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4410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019931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4728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56303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Parc aux  Bambues</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Le Parc aux Bambous (4 hectáreas) es un jardín botánico especializado en bambúes.</a:t>
            </a:r>
          </a:p>
          <a:p>
            <a:r>
              <a:rPr lang="es-ES" dirty="0"/>
              <a:t>Se encuentra en Broques, Lapenne , Ariège , Mediodía-Pirineos , Francia , y abre todos los días en los meses más cálidos, una cuota de admisión se carga. </a:t>
            </a:r>
          </a:p>
          <a:p>
            <a:r>
              <a:rPr lang="es-ES" dirty="0"/>
              <a:t>El jardín fue creado en el sitio de un parque anterior que data de principios del siglo XX, junto con las del río Hers , y se abrió al público en 2001.</a:t>
            </a:r>
          </a:p>
          <a:p>
            <a:r>
              <a:rPr lang="es-ES" dirty="0"/>
              <a:t> En 2006 fue designado como Jardin remarquable. </a:t>
            </a:r>
          </a:p>
        </p:txBody>
      </p:sp>
    </p:spTree>
    <p:extLst>
      <p:ext uri="{BB962C8B-B14F-4D97-AF65-F5344CB8AC3E}">
        <p14:creationId xmlns:p14="http://schemas.microsoft.com/office/powerpoint/2010/main" val="1693885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normAutofit fontScale="92500" lnSpcReduction="10000"/>
          </a:bodyPr>
          <a:lstStyle/>
          <a:p>
            <a:r>
              <a:rPr lang="es-ES" dirty="0"/>
              <a:t>Hoy, el jardín cuenta con más de 100 taxones de bambú, con otros 50 taxones de gramíneas (pastos), así como la japonesa sophora y thuja , acacia , roble , pino negro , álamos y  lavanda y tomillo . </a:t>
            </a:r>
          </a:p>
          <a:p>
            <a:r>
              <a:rPr lang="es-ES" dirty="0"/>
              <a:t>Plantaciones notables incluyen Arundo donax , Arundinaria auricoma , Chimonobambusa marmorea , Chimonobambusa quadrangularis , Chimonobambusa tumissinoda , Fargesia jiuzaighou , Fargesia murielae , Fargesia nitida , Fargesia robusta , Fargesia rufa , Panicum virgatum , Phyllostachys aurea , Phyllostachys viridi-glaucescens , Phyllostachys vivax Aureocaulis, Pseudosasa japonica , Sasa veitchii , y Shibataea kumasaca , así como Cortaderia , Elymus , Miscanthus.</a:t>
            </a:r>
          </a:p>
        </p:txBody>
      </p:sp>
    </p:spTree>
    <p:extLst>
      <p:ext uri="{BB962C8B-B14F-4D97-AF65-F5344CB8AC3E}">
        <p14:creationId xmlns:p14="http://schemas.microsoft.com/office/powerpoint/2010/main" val="1631982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2981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070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7991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116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98" y="0"/>
            <a:ext cx="9069604" cy="6858000"/>
          </a:xfrm>
          <a:prstGeom prst="rect">
            <a:avLst/>
          </a:prstGeom>
        </p:spPr>
      </p:pic>
    </p:spTree>
    <p:extLst>
      <p:ext uri="{BB962C8B-B14F-4D97-AF65-F5344CB8AC3E}">
        <p14:creationId xmlns:p14="http://schemas.microsoft.com/office/powerpoint/2010/main" val="108895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488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826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Les arbres du monde huelgoat.</a:t>
            </a:r>
            <a:endParaRPr lang="es-ES" dirty="0"/>
          </a:p>
        </p:txBody>
      </p:sp>
      <p:sp>
        <p:nvSpPr>
          <p:cNvPr id="3" name="2 Marcador de contenido"/>
          <p:cNvSpPr>
            <a:spLocks noGrp="1"/>
          </p:cNvSpPr>
          <p:nvPr>
            <p:ph sz="quarter" idx="1"/>
          </p:nvPr>
        </p:nvSpPr>
        <p:spPr/>
        <p:txBody>
          <a:bodyPr>
            <a:normAutofit/>
          </a:bodyPr>
          <a:lstStyle/>
          <a:p>
            <a:r>
              <a:rPr lang="es-ES" dirty="0"/>
              <a:t>Creado por iniciativa de la Residencia Huelgoat, el sitio fue pensado inicialmente para producir hortalizas y la cría de animales para el consumo de la salud y sociales del establecimiento. </a:t>
            </a:r>
          </a:p>
          <a:p>
            <a:r>
              <a:rPr lang="es-ES" dirty="0"/>
              <a:t>Luego se permitió a los jubilados para mantener una actividad rural, prolongar la vida cerca de la naturaleza. </a:t>
            </a:r>
          </a:p>
          <a:p>
            <a:r>
              <a:rPr lang="es-ES" dirty="0"/>
              <a:t>Bajo la dirección de John Merret, el sitio se plantó progresivamente con especies raras de cuatro esquinas del mundo.</a:t>
            </a:r>
          </a:p>
          <a:p>
            <a:r>
              <a:rPr lang="es-ES" dirty="0"/>
              <a:t> El sitio se llama entonces "el arboretum Poërop", y es la mayor colección francesa de árboles. </a:t>
            </a:r>
          </a:p>
        </p:txBody>
      </p:sp>
    </p:spTree>
    <p:extLst>
      <p:ext uri="{BB962C8B-B14F-4D97-AF65-F5344CB8AC3E}">
        <p14:creationId xmlns:p14="http://schemas.microsoft.com/office/powerpoint/2010/main" val="522263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041976" cy="4895056"/>
          </a:xfrm>
        </p:spPr>
        <p:txBody>
          <a:bodyPr/>
          <a:lstStyle/>
          <a:p>
            <a:r>
              <a:rPr lang="es-ES" dirty="0"/>
              <a:t>Finales de 2011, cuando el sitio está cerrado, Franck Jaclin propone reabrir al público y bautizarlo como  "Trees of the World." </a:t>
            </a:r>
          </a:p>
          <a:p>
            <a:r>
              <a:rPr lang="es-ES" dirty="0"/>
              <a:t>Lugar dedicado al descubrimiento de la biodiversidad y el estudio de los árboles por la riqueza de sus colecciones leñosas, el parque sigue siendo un jardín plantas singulares instaladas en un entorno rural combinado con un servicio agradable de ambiente es lo que da al sitio una atmósfera inigualable donde la armonía reina en la ciencia y la naturaleza. </a:t>
            </a:r>
          </a:p>
          <a:p>
            <a:endParaRPr lang="es-ES" dirty="0"/>
          </a:p>
        </p:txBody>
      </p:sp>
    </p:spTree>
    <p:extLst>
      <p:ext uri="{BB962C8B-B14F-4D97-AF65-F5344CB8AC3E}">
        <p14:creationId xmlns:p14="http://schemas.microsoft.com/office/powerpoint/2010/main" val="333684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969968" cy="5688632"/>
          </a:xfrm>
        </p:spPr>
        <p:txBody>
          <a:bodyPr>
            <a:normAutofit/>
          </a:bodyPr>
          <a:lstStyle/>
          <a:p>
            <a:r>
              <a:rPr lang="es-ES" dirty="0"/>
              <a:t>Esta rica colección de árboles y arbustos que se creó en la década de 1990, a iniciativa del director de la residencia de ancianos de Huelgoat Bretaña.</a:t>
            </a:r>
          </a:p>
          <a:p>
            <a:r>
              <a:rPr lang="es-ES" dirty="0"/>
              <a:t> Ubicado en el corazón de Arrée en una zona de colinas verdes, donde se puso los viejos árboles (roble y haya) y coníferas (pino silvestre y el abeto de Sitka), el sitio, que luego se llamó el arboretum Poërop, hogar de cerca de 3.600 especies de plantas procedentes de los 5 continentes.</a:t>
            </a:r>
          </a:p>
          <a:p>
            <a:r>
              <a:rPr lang="es-ES" dirty="0"/>
              <a:t> Ubicado en 22 hectáreas, el lugar es de hecho una de las colecciones más importantes de Woody Francia.</a:t>
            </a:r>
          </a:p>
          <a:p>
            <a:endParaRPr lang="es-ES" dirty="0"/>
          </a:p>
        </p:txBody>
      </p:sp>
    </p:spTree>
    <p:extLst>
      <p:ext uri="{BB962C8B-B14F-4D97-AF65-F5344CB8AC3E}">
        <p14:creationId xmlns:p14="http://schemas.microsoft.com/office/powerpoint/2010/main" val="2304192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lstStyle/>
          <a:p>
            <a:r>
              <a:rPr lang="es-ES" dirty="0"/>
              <a:t>Especies distribuidas en función de su origen geográfico, le podrán invitar a una gira mundial que va desde las regiones del sur de América del Sur a la naturaleza australiana a través de las estribaciones del Himalaya y los bosques de Europa. </a:t>
            </a:r>
          </a:p>
          <a:p>
            <a:r>
              <a:rPr lang="es-ES" dirty="0"/>
              <a:t>Además, muchas especies raras a lo largo de esta extraordinaria colección: robles, magnolias, rododendros, cerezos silvestres, arces, coníferas están particularmente bien representadas. </a:t>
            </a:r>
          </a:p>
        </p:txBody>
      </p:sp>
    </p:spTree>
    <p:extLst>
      <p:ext uri="{BB962C8B-B14F-4D97-AF65-F5344CB8AC3E}">
        <p14:creationId xmlns:p14="http://schemas.microsoft.com/office/powerpoint/2010/main" val="4229324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510" b="4314"/>
          <a:stretch/>
        </p:blipFill>
        <p:spPr>
          <a:xfrm>
            <a:off x="0" y="0"/>
            <a:ext cx="9144000" cy="6858000"/>
          </a:xfrm>
          <a:prstGeom prst="rect">
            <a:avLst/>
          </a:prstGeom>
        </p:spPr>
      </p:pic>
    </p:spTree>
    <p:extLst>
      <p:ext uri="{BB962C8B-B14F-4D97-AF65-F5344CB8AC3E}">
        <p14:creationId xmlns:p14="http://schemas.microsoft.com/office/powerpoint/2010/main" val="669735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0516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98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2723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804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4002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817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44932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566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580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555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Les Jardins de Coursiana.</a:t>
            </a:r>
          </a:p>
        </p:txBody>
      </p:sp>
      <p:sp>
        <p:nvSpPr>
          <p:cNvPr id="3" name="2 Marcador de contenido"/>
          <p:cNvSpPr>
            <a:spLocks noGrp="1"/>
          </p:cNvSpPr>
          <p:nvPr>
            <p:ph sz="quarter" idx="1"/>
          </p:nvPr>
        </p:nvSpPr>
        <p:spPr/>
        <p:txBody>
          <a:bodyPr>
            <a:normAutofit/>
          </a:bodyPr>
          <a:lstStyle/>
          <a:p>
            <a:r>
              <a:rPr lang="es-ES" dirty="0"/>
              <a:t>Los Jardines de Coursiana (en francés : Les Jardins de Coursiana) es un jardín botánico y arboreto de 6 hectáreas de extensión de propiedad privada, en La Romieu, Francia.</a:t>
            </a:r>
          </a:p>
          <a:p>
            <a:r>
              <a:rPr lang="es-ES" dirty="0"/>
              <a:t>El jardín y arboreto fue creado en 1974 por el eminente botánico francés Gilbert Cours-Darne quien en 1995 recibió el premio "Olivier de Serres" (la más alta distinción de la "Académie d’Agriculture"). </a:t>
            </a:r>
          </a:p>
          <a:p>
            <a:r>
              <a:rPr lang="es-ES" dirty="0"/>
              <a:t>Actualmente la finca es propiedad de Véronique y Arnaud Delannoy</a:t>
            </a:r>
          </a:p>
        </p:txBody>
      </p:sp>
    </p:spTree>
    <p:extLst>
      <p:ext uri="{BB962C8B-B14F-4D97-AF65-F5344CB8AC3E}">
        <p14:creationId xmlns:p14="http://schemas.microsoft.com/office/powerpoint/2010/main" val="26079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85992" cy="5471120"/>
          </a:xfrm>
        </p:spPr>
        <p:txBody>
          <a:bodyPr>
            <a:normAutofit/>
          </a:bodyPr>
          <a:lstStyle/>
          <a:p>
            <a:r>
              <a:rPr lang="es-ES" dirty="0"/>
              <a:t>En el año 2000 su colección de Tilia (tilos) con más de 60 taxones fue catalogada como una colección nacional por el Conservatorio de colecciones vegetales especializadas (CCVS). </a:t>
            </a:r>
          </a:p>
          <a:p>
            <a:r>
              <a:rPr lang="es-ES" dirty="0"/>
              <a:t>En el año 2005 todo el conjunto de jardines y arboreto fue designado como un Jardín notable por el Ministerio de Cultura.</a:t>
            </a:r>
          </a:p>
          <a:p>
            <a:r>
              <a:rPr lang="es-ES" dirty="0"/>
              <a:t>Colecciones </a:t>
            </a:r>
          </a:p>
          <a:p>
            <a:r>
              <a:rPr lang="es-ES" dirty="0"/>
              <a:t>Este jardín botánico alberga :</a:t>
            </a:r>
          </a:p>
          <a:p>
            <a:r>
              <a:rPr lang="es-ES" dirty="0"/>
              <a:t> Jardín de plantas aromáticas y medicinales fue iniciado en el 2001.</a:t>
            </a:r>
          </a:p>
          <a:p>
            <a:r>
              <a:rPr lang="es-ES" dirty="0"/>
              <a:t> Jardín inglés,</a:t>
            </a:r>
          </a:p>
          <a:p>
            <a:r>
              <a:rPr lang="es-ES" dirty="0"/>
              <a:t> Huerto,</a:t>
            </a:r>
          </a:p>
          <a:p>
            <a:endParaRPr lang="es-ES" dirty="0"/>
          </a:p>
        </p:txBody>
      </p:sp>
    </p:spTree>
    <p:extLst>
      <p:ext uri="{BB962C8B-B14F-4D97-AF65-F5344CB8AC3E}">
        <p14:creationId xmlns:p14="http://schemas.microsoft.com/office/powerpoint/2010/main" val="1218901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lstStyle/>
          <a:p>
            <a:r>
              <a:rPr lang="es-ES" dirty="0"/>
              <a:t>Arboreto alberga unas 700 especies de árboles y arbustos, incluyendo un Quercus robur viejo de 200 años, además de Aesculus californica, Alnus cresmatogyne, Davidia involucrata, Firmiana simplex, Parrotia persica, Sassafras officinalis, Tilia americana nova, Tilia chemnoui, y Tilia henryana.</a:t>
            </a:r>
          </a:p>
        </p:txBody>
      </p:sp>
    </p:spTree>
    <p:extLst>
      <p:ext uri="{BB962C8B-B14F-4D97-AF65-F5344CB8AC3E}">
        <p14:creationId xmlns:p14="http://schemas.microsoft.com/office/powerpoint/2010/main" val="39801510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791896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1961" r="1617" b="1569"/>
          <a:stretch/>
        </p:blipFill>
        <p:spPr>
          <a:xfrm>
            <a:off x="0" y="0"/>
            <a:ext cx="9144000" cy="6858000"/>
          </a:xfrm>
          <a:prstGeom prst="rect">
            <a:avLst/>
          </a:prstGeom>
        </p:spPr>
      </p:pic>
    </p:spTree>
    <p:extLst>
      <p:ext uri="{BB962C8B-B14F-4D97-AF65-F5344CB8AC3E}">
        <p14:creationId xmlns:p14="http://schemas.microsoft.com/office/powerpoint/2010/main" val="614830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515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74324"/>
          </a:xfrm>
          <a:prstGeom prst="rect">
            <a:avLst/>
          </a:prstGeom>
        </p:spPr>
      </p:pic>
    </p:spTree>
    <p:extLst>
      <p:ext uri="{BB962C8B-B14F-4D97-AF65-F5344CB8AC3E}">
        <p14:creationId xmlns:p14="http://schemas.microsoft.com/office/powerpoint/2010/main" val="5482752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3060497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331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31872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6794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86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
        <p:nvSpPr>
          <p:cNvPr id="3" name="2 CuadroTexto"/>
          <p:cNvSpPr txBox="1"/>
          <p:nvPr/>
        </p:nvSpPr>
        <p:spPr>
          <a:xfrm>
            <a:off x="7092280" y="6093296"/>
            <a:ext cx="1872208" cy="646331"/>
          </a:xfrm>
          <a:prstGeom prst="rect">
            <a:avLst/>
          </a:prstGeom>
          <a:solidFill>
            <a:schemeClr val="bg1"/>
          </a:solidFill>
        </p:spPr>
        <p:txBody>
          <a:bodyPr wrap="square" rtlCol="0">
            <a:spAutoFit/>
          </a:bodyPr>
          <a:lstStyle/>
          <a:p>
            <a:r>
              <a:rPr lang="es-ES" dirty="0"/>
              <a:t>Les Jardins de Coursiana.</a:t>
            </a:r>
          </a:p>
        </p:txBody>
      </p:sp>
    </p:spTree>
    <p:extLst>
      <p:ext uri="{BB962C8B-B14F-4D97-AF65-F5344CB8AC3E}">
        <p14:creationId xmlns:p14="http://schemas.microsoft.com/office/powerpoint/2010/main" val="3410275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Les Jardins des Rouges Vis.</a:t>
            </a:r>
            <a:endParaRPr lang="es-ES" dirty="0"/>
          </a:p>
        </p:txBody>
      </p:sp>
      <p:sp>
        <p:nvSpPr>
          <p:cNvPr id="3" name="2 Marcador de contenido"/>
          <p:cNvSpPr>
            <a:spLocks noGrp="1"/>
          </p:cNvSpPr>
          <p:nvPr>
            <p:ph sz="quarter" idx="1"/>
          </p:nvPr>
        </p:nvSpPr>
        <p:spPr>
          <a:xfrm>
            <a:off x="914400" y="2204864"/>
            <a:ext cx="6969968" cy="3814936"/>
          </a:xfrm>
        </p:spPr>
        <p:txBody>
          <a:bodyPr>
            <a:normAutofit lnSpcReduction="10000"/>
          </a:bodyPr>
          <a:lstStyle/>
          <a:p>
            <a:r>
              <a:rPr lang="es-ES" dirty="0"/>
              <a:t>Jardín de la nada y construido en los últimos años en una pradera de inundación (y el resto) en torno a una antigua granja típica de la región. </a:t>
            </a:r>
          </a:p>
          <a:p>
            <a:r>
              <a:rPr lang="es-ES" dirty="0"/>
              <a:t>Desde hace varios años, se utiliza más de un tratamiento, además de la bala, y nos centramos en la IPM, la práctica de la biodiversidad, que atrae a los pájaros, sírfidos y las crisopas.</a:t>
            </a:r>
          </a:p>
          <a:p>
            <a:pPr marL="0" indent="0">
              <a:buNone/>
            </a:pPr>
            <a:r>
              <a:rPr lang="es-ES" dirty="0"/>
              <a:t> </a:t>
            </a:r>
          </a:p>
        </p:txBody>
      </p:sp>
    </p:spTree>
    <p:extLst>
      <p:ext uri="{BB962C8B-B14F-4D97-AF65-F5344CB8AC3E}">
        <p14:creationId xmlns:p14="http://schemas.microsoft.com/office/powerpoint/2010/main" val="4130535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lstStyle/>
          <a:p>
            <a:r>
              <a:rPr lang="es-ES" dirty="0"/>
              <a:t>A los pies del Canal de la Haute-Saone, en un recodo del Lizaine caprichosa este país jardín, oferta abundante, pero domesticado naturales en 1,5 ha, sus rincones y crujir de aves habitan perennes resistentes, arbustos, sauces y rosas. Entre luces y sombras, río y laguna, paseo, marcada por un montón de asientos le invita a soñar y la observación. </a:t>
            </a:r>
          </a:p>
          <a:p>
            <a:r>
              <a:rPr lang="es-ES" dirty="0"/>
              <a:t>(La tierra es a menudo húmeda, proporciónate calzado adecuado.</a:t>
            </a:r>
          </a:p>
          <a:p>
            <a:r>
              <a:rPr lang="es-ES" dirty="0"/>
              <a:t> Los perros son permitidos.</a:t>
            </a:r>
          </a:p>
        </p:txBody>
      </p:sp>
    </p:spTree>
    <p:extLst>
      <p:ext uri="{BB962C8B-B14F-4D97-AF65-F5344CB8AC3E}">
        <p14:creationId xmlns:p14="http://schemas.microsoft.com/office/powerpoint/2010/main" val="3416487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444533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6293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22789673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665748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252520" cy="6741368"/>
          </a:xfrm>
          <a:prstGeom prst="rect">
            <a:avLst/>
          </a:prstGeom>
        </p:spPr>
      </p:pic>
    </p:spTree>
    <p:extLst>
      <p:ext uri="{BB962C8B-B14F-4D97-AF65-F5344CB8AC3E}">
        <p14:creationId xmlns:p14="http://schemas.microsoft.com/office/powerpoint/2010/main" val="3963591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433048" cy="7056784"/>
          </a:xfrm>
          <a:prstGeom prst="rect">
            <a:avLst/>
          </a:prstGeom>
        </p:spPr>
      </p:pic>
    </p:spTree>
    <p:extLst>
      <p:ext uri="{BB962C8B-B14F-4D97-AF65-F5344CB8AC3E}">
        <p14:creationId xmlns:p14="http://schemas.microsoft.com/office/powerpoint/2010/main" val="10745910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714264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6005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852077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2517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Les jardins du Chateau d´Amboise.-</a:t>
            </a:r>
            <a:endParaRPr lang="es-ES" dirty="0"/>
          </a:p>
        </p:txBody>
      </p:sp>
      <p:sp>
        <p:nvSpPr>
          <p:cNvPr id="3" name="2 Marcador de contenido"/>
          <p:cNvSpPr>
            <a:spLocks noGrp="1"/>
          </p:cNvSpPr>
          <p:nvPr>
            <p:ph sz="quarter" idx="1"/>
          </p:nvPr>
        </p:nvSpPr>
        <p:spPr/>
        <p:txBody>
          <a:bodyPr>
            <a:normAutofit/>
          </a:bodyPr>
          <a:lstStyle/>
          <a:p>
            <a:r>
              <a:rPr lang="es-ES" dirty="0"/>
              <a:t>Construido en el siglo XV y XVI por orden de Carlos VIII, Luis XII y Francisco I, Château d'Amboise fue una de las primeras residencias verdaderamente reales. </a:t>
            </a:r>
          </a:p>
          <a:p>
            <a:r>
              <a:rPr lang="es-ES" dirty="0"/>
              <a:t>Tras los pasos de los grandes reyes de Francia, se puede descubrir un indicador de prestigio de arquitectura gótica y renacentista.</a:t>
            </a:r>
          </a:p>
          <a:p>
            <a:r>
              <a:rPr lang="es-ES" dirty="0"/>
              <a:t>Con vistas a la ciudad de Amboise y el Loira, el agua elemento notable de los jardines del castillo ofrecen una de las mejores vistas del valle del Loira. </a:t>
            </a:r>
          </a:p>
          <a:p>
            <a:endParaRPr lang="es-ES" dirty="0"/>
          </a:p>
          <a:p>
            <a:endParaRPr lang="es-ES" dirty="0"/>
          </a:p>
        </p:txBody>
      </p:sp>
    </p:spTree>
    <p:extLst>
      <p:ext uri="{BB962C8B-B14F-4D97-AF65-F5344CB8AC3E}">
        <p14:creationId xmlns:p14="http://schemas.microsoft.com/office/powerpoint/2010/main" val="125972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normAutofit/>
          </a:bodyPr>
          <a:lstStyle/>
          <a:p>
            <a:r>
              <a:rPr lang="es-ES" dirty="0"/>
              <a:t>Varios los crea: </a:t>
            </a:r>
          </a:p>
          <a:p>
            <a:r>
              <a:rPr lang="es-ES" dirty="0"/>
              <a:t>- La explanada de Honor y callejuelas renacentistas </a:t>
            </a:r>
          </a:p>
          <a:p>
            <a:r>
              <a:rPr lang="es-ES" dirty="0"/>
              <a:t>- North Terrace, </a:t>
            </a:r>
          </a:p>
          <a:p>
            <a:r>
              <a:rPr lang="es-ES" dirty="0"/>
              <a:t>- La zona boscosa a lo largo de toda la parte oriental, con el ciprés y el seto de boj </a:t>
            </a:r>
          </a:p>
          <a:p>
            <a:r>
              <a:rPr lang="es-ES" dirty="0"/>
              <a:t>- El espacio y el baluarte exterior. </a:t>
            </a:r>
          </a:p>
          <a:p>
            <a:r>
              <a:rPr lang="es-ES" dirty="0"/>
              <a:t>Crear Jardín Lunch: usted tendrá acceso a una terraza que ofrece hasta ahora inalcanzable un panorama de la ciudad de Amboise y Clos Lucé próximo. Este jardín contemporáneo hacia el sur está plantado con especies mediterráneas. </a:t>
            </a:r>
          </a:p>
        </p:txBody>
      </p:sp>
    </p:spTree>
    <p:extLst>
      <p:ext uri="{BB962C8B-B14F-4D97-AF65-F5344CB8AC3E}">
        <p14:creationId xmlns:p14="http://schemas.microsoft.com/office/powerpoint/2010/main" val="18543519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Creación de Jardin d'Orient: Espacio recuerdo homenaje a la presencia del emir Abd El Kader y su séquito alrededor de 25 piedras grabadas Alepo himnos a la paz del Corán que invitan medidacion y la contemplación. </a:t>
            </a:r>
          </a:p>
          <a:p>
            <a:endParaRPr lang="es-ES" dirty="0"/>
          </a:p>
        </p:txBody>
      </p:sp>
    </p:spTree>
    <p:extLst>
      <p:ext uri="{BB962C8B-B14F-4D97-AF65-F5344CB8AC3E}">
        <p14:creationId xmlns:p14="http://schemas.microsoft.com/office/powerpoint/2010/main" val="17517306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6907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2159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9438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383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70533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86386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1768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098"/>
          <a:stretch/>
        </p:blipFill>
        <p:spPr>
          <a:xfrm>
            <a:off x="-1" y="0"/>
            <a:ext cx="9238129" cy="6858000"/>
          </a:xfrm>
          <a:prstGeom prst="rect">
            <a:avLst/>
          </a:prstGeom>
        </p:spPr>
      </p:pic>
    </p:spTree>
    <p:extLst>
      <p:ext uri="{BB962C8B-B14F-4D97-AF65-F5344CB8AC3E}">
        <p14:creationId xmlns:p14="http://schemas.microsoft.com/office/powerpoint/2010/main" val="7590748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6403867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436457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35808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30970"/>
          </a:xfrm>
          <a:prstGeom prst="rect">
            <a:avLst/>
          </a:prstGeom>
        </p:spPr>
      </p:pic>
    </p:spTree>
    <p:extLst>
      <p:ext uri="{BB962C8B-B14F-4D97-AF65-F5344CB8AC3E}">
        <p14:creationId xmlns:p14="http://schemas.microsoft.com/office/powerpoint/2010/main" val="40850530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3510311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915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3453800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566266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9657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3111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77069" cy="330973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7069" y="0"/>
            <a:ext cx="4066931" cy="330973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t="7034" b="10698"/>
          <a:stretch/>
        </p:blipFill>
        <p:spPr>
          <a:xfrm>
            <a:off x="0" y="3309730"/>
            <a:ext cx="9144000" cy="3548270"/>
          </a:xfrm>
          <a:prstGeom prst="rect">
            <a:avLst/>
          </a:prstGeom>
        </p:spPr>
      </p:pic>
    </p:spTree>
    <p:extLst>
      <p:ext uri="{BB962C8B-B14F-4D97-AF65-F5344CB8AC3E}">
        <p14:creationId xmlns:p14="http://schemas.microsoft.com/office/powerpoint/2010/main" val="491113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974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1725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945486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628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467600" cy="1143000"/>
          </a:xfrm>
        </p:spPr>
        <p:txBody>
          <a:bodyPr>
            <a:normAutofit/>
          </a:bodyPr>
          <a:lstStyle/>
          <a:p>
            <a:r>
              <a:rPr lang="es-ES" dirty="0"/>
              <a:t>Les jardins de Kermoureau</a:t>
            </a:r>
            <a:br>
              <a:rPr lang="es-ES" dirty="0"/>
            </a:br>
            <a:endParaRPr lang="es-ES" dirty="0"/>
          </a:p>
        </p:txBody>
      </p:sp>
      <p:sp>
        <p:nvSpPr>
          <p:cNvPr id="3" name="2 Marcador de contenido"/>
          <p:cNvSpPr>
            <a:spLocks noGrp="1"/>
          </p:cNvSpPr>
          <p:nvPr>
            <p:ph sz="quarter" idx="1"/>
          </p:nvPr>
        </p:nvSpPr>
        <p:spPr>
          <a:xfrm>
            <a:off x="457200" y="1340768"/>
            <a:ext cx="7467600" cy="5328592"/>
          </a:xfrm>
        </p:spPr>
        <p:txBody>
          <a:bodyPr>
            <a:normAutofit lnSpcReduction="10000"/>
          </a:bodyPr>
          <a:lstStyle/>
          <a:p>
            <a:r>
              <a:rPr lang="es-ES" dirty="0"/>
              <a:t>Jardines Kermoureau están ajardinado jardines para visitar entre Guerande Herbignac  </a:t>
            </a:r>
          </a:p>
          <a:p>
            <a:r>
              <a:rPr lang="es-ES" dirty="0"/>
              <a:t> Entre el país y la Gran Briere, Blanco, en la costa de Loire-Atlantique. </a:t>
            </a:r>
          </a:p>
          <a:p>
            <a:r>
              <a:rPr lang="es-ES" dirty="0"/>
              <a:t>Descubra la paz y tranquilos paseos lejos de los altos robles y tomar el tiempo para pasear en el ocio ... </a:t>
            </a:r>
          </a:p>
          <a:p>
            <a:r>
              <a:rPr lang="es-ES" dirty="0"/>
              <a:t> Caminar a través de los 800 m carreteras antiguas llenas de robles y rododendros, descubres un parque de 8 hectáreas: una antigua piscina cubierta Calvario lentejas verdes, pequeña ruina, el jardín más tarde, el estanque de lirios en la que puede ser capaz de ver algunos grandes carpas o el martín pescador; </a:t>
            </a:r>
          </a:p>
          <a:p>
            <a:endParaRPr lang="es-ES" dirty="0"/>
          </a:p>
        </p:txBody>
      </p:sp>
    </p:spTree>
    <p:extLst>
      <p:ext uri="{BB962C8B-B14F-4D97-AF65-F5344CB8AC3E}">
        <p14:creationId xmlns:p14="http://schemas.microsoft.com/office/powerpoint/2010/main" val="23423760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normAutofit/>
          </a:bodyPr>
          <a:lstStyle/>
          <a:p>
            <a:r>
              <a:rPr lang="es-ES" dirty="0"/>
              <a:t>Volviendo al amparo de los robles que conduce a lo largo de los caballos prado antes de entrar en el jardín de hierbas, donde se pueden degustar y sentir diferentes hierbas aromáticas y medicinales. </a:t>
            </a:r>
          </a:p>
          <a:p>
            <a:r>
              <a:rPr lang="es-ES" dirty="0"/>
              <a:t> Por último, el jardín, un lugar que tanto rigor y encanto, que se codean tallados setos de boj, topiarias, plantas vivaces, los arcos de rosas y hermosas vistas sobre el astrolabio, el reloj de sol, banco de Ronda, fuente etc ... </a:t>
            </a:r>
          </a:p>
        </p:txBody>
      </p:sp>
    </p:spTree>
    <p:extLst>
      <p:ext uri="{BB962C8B-B14F-4D97-AF65-F5344CB8AC3E}">
        <p14:creationId xmlns:p14="http://schemas.microsoft.com/office/powerpoint/2010/main" val="7785838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6766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34911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72534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60611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41958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47245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5135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892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823932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580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8243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2974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28940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84656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52422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6483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Les jardins de la Poterie Hillen</a:t>
            </a:r>
            <a:br>
              <a:rPr lang="fr-FR" dirty="0"/>
            </a:br>
            <a:endParaRPr lang="es-ES" dirty="0"/>
          </a:p>
        </p:txBody>
      </p:sp>
      <p:sp>
        <p:nvSpPr>
          <p:cNvPr id="3" name="2 Marcador de contenido"/>
          <p:cNvSpPr>
            <a:spLocks noGrp="1"/>
          </p:cNvSpPr>
          <p:nvPr>
            <p:ph sz="quarter" idx="1"/>
          </p:nvPr>
        </p:nvSpPr>
        <p:spPr>
          <a:xfrm>
            <a:off x="457200" y="1268760"/>
            <a:ext cx="7467600" cy="5589240"/>
          </a:xfrm>
        </p:spPr>
        <p:txBody>
          <a:bodyPr>
            <a:normAutofit/>
          </a:bodyPr>
          <a:lstStyle/>
          <a:p>
            <a:r>
              <a:rPr lang="es-ES" dirty="0"/>
              <a:t>En 1990, compramos una vieja casa de campo Gascón 1741 con una parcela de terreno situada Thermes-Magnoac y con sólo unos pocos árboles. </a:t>
            </a:r>
          </a:p>
          <a:p>
            <a:r>
              <a:rPr lang="es-ES" dirty="0"/>
              <a:t>El nombre del pueblo proviene de la palabra "condiciones" (terminales) y "plazo" (límite), ya que se encuentra en el extremo noreste de la provincia, a 8 km de Castelnau-Magnoac, a 2 km de Boulogne-sur Gesse o en el borde de la región de Gers y Haute-Garonne, y que podrían haber añadido accidentalmente una "h". </a:t>
            </a:r>
          </a:p>
          <a:p>
            <a:r>
              <a:rPr lang="es-ES" dirty="0"/>
              <a:t>La propiedad cuenta con cinco hectáreas y una trayectoria histórica de Thermes-Magnoac en Boulogne-sur-Gesse. </a:t>
            </a:r>
          </a:p>
        </p:txBody>
      </p:sp>
    </p:spTree>
    <p:extLst>
      <p:ext uri="{BB962C8B-B14F-4D97-AF65-F5344CB8AC3E}">
        <p14:creationId xmlns:p14="http://schemas.microsoft.com/office/powerpoint/2010/main" val="12174283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615136"/>
          </a:xfrm>
        </p:spPr>
        <p:txBody>
          <a:bodyPr>
            <a:normAutofit/>
          </a:bodyPr>
          <a:lstStyle/>
          <a:p>
            <a:r>
              <a:rPr lang="es-ES" dirty="0"/>
              <a:t> En el momento de la adquisición, había seis árboles de roble, doscientos años de edad, un bicentenario de cenizas, un hermoso castaño y un abeto, Abies procera o nobilis. </a:t>
            </a:r>
          </a:p>
          <a:p>
            <a:r>
              <a:rPr lang="es-ES" dirty="0"/>
              <a:t>Después de años de cultivo, no había prácticamente ninguna cobertura a lo largo de las zanjas, así que empezó a reforestar con árboles y arbustos nativos en 1991. </a:t>
            </a:r>
          </a:p>
          <a:p>
            <a:r>
              <a:rPr lang="es-ES" dirty="0"/>
              <a:t>Nuestro objetivo es asegurar que la biodiversidad de la flora, la fauna y los seres humanos pueden coexistir en perfecta armonía.</a:t>
            </a:r>
          </a:p>
          <a:p>
            <a:r>
              <a:rPr lang="es-ES" dirty="0"/>
              <a:t> Él quería que nosotros diéramos el corazón a su carácter, y su personalidad original. </a:t>
            </a:r>
          </a:p>
        </p:txBody>
      </p:sp>
    </p:spTree>
    <p:extLst>
      <p:ext uri="{BB962C8B-B14F-4D97-AF65-F5344CB8AC3E}">
        <p14:creationId xmlns:p14="http://schemas.microsoft.com/office/powerpoint/2010/main" val="19737517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6120680"/>
          </a:xfrm>
        </p:spPr>
        <p:txBody>
          <a:bodyPr>
            <a:normAutofit lnSpcReduction="10000"/>
          </a:bodyPr>
          <a:lstStyle/>
          <a:p>
            <a:r>
              <a:rPr lang="es-ES" dirty="0"/>
              <a:t>Pasaron los años, comenzamos a recibir arbustos, perennes, flores, hortalizas y algunas flores silvestres en el jardín.</a:t>
            </a:r>
          </a:p>
          <a:p>
            <a:r>
              <a:rPr lang="es-ES" dirty="0"/>
              <a:t> En la actualidad, la superficie total por nosotros ascendió a más de 5.000.m2.</a:t>
            </a:r>
          </a:p>
          <a:p>
            <a:r>
              <a:rPr lang="es-ES" dirty="0"/>
              <a:t> En el campo de la intersección exacta de la región de Gers, Haute-Garonne y Hautes-Pyrenees </a:t>
            </a:r>
          </a:p>
          <a:p>
            <a:r>
              <a:rPr lang="es-ES" dirty="0"/>
              <a:t>La instalación tuvo lugar dado el primer tiempo, con el establecimiento de una estructura de árboles y arbustos, que ha continuado a lo largo de los años. La tierra también se modificó desde el principio, con abono y estiércol. Los diversos jardines fueron construidos uno tras otro, de la casa. </a:t>
            </a:r>
          </a:p>
          <a:p>
            <a:r>
              <a:rPr lang="es-ES" dirty="0"/>
              <a:t>Regar, lo más limitado posible, se proporciona el agua de una manera convencional. </a:t>
            </a:r>
          </a:p>
          <a:p>
            <a:endParaRPr lang="es-ES" dirty="0"/>
          </a:p>
          <a:p>
            <a:endParaRPr lang="es-ES" dirty="0"/>
          </a:p>
        </p:txBody>
      </p:sp>
    </p:spTree>
    <p:extLst>
      <p:ext uri="{BB962C8B-B14F-4D97-AF65-F5344CB8AC3E}">
        <p14:creationId xmlns:p14="http://schemas.microsoft.com/office/powerpoint/2010/main" val="1687224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normAutofit/>
          </a:bodyPr>
          <a:lstStyle/>
          <a:p>
            <a:r>
              <a:rPr lang="es-ES" dirty="0"/>
              <a:t>Los Pirineos ofrecen protección contra los vientos fríos. La ubicación se beneficia de la influencia de los moderados Vizcaya proporcionan protección contra grandes fría </a:t>
            </a:r>
          </a:p>
          <a:p>
            <a:r>
              <a:rPr lang="es-ES" dirty="0"/>
              <a:t>Tierra, neutral, en el fondo es pesado y pegajoso, pero) la ventaja de conservar los elementos traza. </a:t>
            </a:r>
          </a:p>
          <a:p>
            <a:r>
              <a:rPr lang="es-ES" dirty="0"/>
              <a:t>Mantenemos modificar otra parte, con una buena cantidad de abono, que terminó dándole una flexibilidad honorable. </a:t>
            </a:r>
          </a:p>
          <a:p>
            <a:r>
              <a:rPr lang="es-ES" dirty="0"/>
              <a:t>Jardín contemporáneo, galería de madera hechos por los propietarios, la construcción especial para dar al jardín un aspecto 3D, un camino de hierbas y plantas medicinales.</a:t>
            </a:r>
          </a:p>
        </p:txBody>
      </p:sp>
    </p:spTree>
    <p:extLst>
      <p:ext uri="{BB962C8B-B14F-4D97-AF65-F5344CB8AC3E}">
        <p14:creationId xmlns:p14="http://schemas.microsoft.com/office/powerpoint/2010/main" val="9888527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5615136"/>
          </a:xfrm>
        </p:spPr>
        <p:txBody>
          <a:bodyPr/>
          <a:lstStyle/>
          <a:p>
            <a:r>
              <a:rPr lang="es-ES" dirty="0"/>
              <a:t> La frescura jardín, al sur jardín, salvaje, jardín privado, gourmet tipo de jardín medieval orgánica, parque Norte, con colección de acers  palmatum, viburnum, fargesias, heucheras y hortensias y árboles Valérie Verdier y Didier terneros, jardines de los  5 sentidos: las plantas aromáticas y medicinales del mundo, el exótico jardín con más de 120 diferentes tipos de bambú, palmeras, plátanos, flores y árboles exóticos y otros establecidos en 2008, un huerto ecológico, una ruta de plantas medicinales, hierbas y flores silvestres trayectoria, 3 planos de agua con plantas acuáticas ... </a:t>
            </a:r>
          </a:p>
          <a:p>
            <a:endParaRPr lang="es-ES" dirty="0"/>
          </a:p>
          <a:p>
            <a:endParaRPr lang="es-ES" dirty="0"/>
          </a:p>
        </p:txBody>
      </p:sp>
    </p:spTree>
    <p:extLst>
      <p:ext uri="{BB962C8B-B14F-4D97-AF65-F5344CB8AC3E}">
        <p14:creationId xmlns:p14="http://schemas.microsoft.com/office/powerpoint/2010/main" val="13231221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897960" cy="5399112"/>
          </a:xfrm>
        </p:spPr>
        <p:txBody>
          <a:bodyPr/>
          <a:lstStyle/>
          <a:p>
            <a:r>
              <a:rPr lang="es-ES" dirty="0"/>
              <a:t>De acuerdo con nuestra visión de la vida, nuestro proyecto de vida, el jardín era biodiversidad ecológica y muy alta y esto desde el principio. </a:t>
            </a:r>
          </a:p>
          <a:p>
            <a:r>
              <a:rPr lang="es-ES" dirty="0"/>
              <a:t>Nuestros padres nos enseñaron a vivir en armonía con la naturaleza, a respetar y preservar nuestra generación, la de nuestros hijos y para las generaciones venideras.es nuestra filosofía de la vida.</a:t>
            </a:r>
          </a:p>
        </p:txBody>
      </p:sp>
    </p:spTree>
    <p:extLst>
      <p:ext uri="{BB962C8B-B14F-4D97-AF65-F5344CB8AC3E}">
        <p14:creationId xmlns:p14="http://schemas.microsoft.com/office/powerpoint/2010/main" val="9617082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70932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3558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15242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71" b="5958"/>
          <a:stretch/>
        </p:blipFill>
        <p:spPr>
          <a:xfrm>
            <a:off x="0" y="0"/>
            <a:ext cx="9144000" cy="6858000"/>
          </a:xfrm>
          <a:prstGeom prst="rect">
            <a:avLst/>
          </a:prstGeom>
        </p:spPr>
      </p:pic>
    </p:spTree>
    <p:extLst>
      <p:ext uri="{BB962C8B-B14F-4D97-AF65-F5344CB8AC3E}">
        <p14:creationId xmlns:p14="http://schemas.microsoft.com/office/powerpoint/2010/main" val="20511944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3320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86204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72"/>
          <a:stretch/>
        </p:blipFill>
        <p:spPr>
          <a:xfrm>
            <a:off x="0" y="-99392"/>
            <a:ext cx="9252520" cy="6957392"/>
          </a:xfrm>
          <a:prstGeom prst="rect">
            <a:avLst/>
          </a:prstGeom>
        </p:spPr>
      </p:pic>
    </p:spTree>
    <p:extLst>
      <p:ext uri="{BB962C8B-B14F-4D97-AF65-F5344CB8AC3E}">
        <p14:creationId xmlns:p14="http://schemas.microsoft.com/office/powerpoint/2010/main" val="38164066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08"/>
          <a:stretch/>
        </p:blipFill>
        <p:spPr>
          <a:xfrm>
            <a:off x="0" y="0"/>
            <a:ext cx="9144000" cy="6858000"/>
          </a:xfrm>
          <a:prstGeom prst="rect">
            <a:avLst/>
          </a:prstGeom>
        </p:spPr>
      </p:pic>
    </p:spTree>
    <p:extLst>
      <p:ext uri="{BB962C8B-B14F-4D97-AF65-F5344CB8AC3E}">
        <p14:creationId xmlns:p14="http://schemas.microsoft.com/office/powerpoint/2010/main" val="34949852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1354352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52572672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078284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24615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452182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86" b="5274"/>
          <a:stretch/>
        </p:blipFill>
        <p:spPr>
          <a:xfrm>
            <a:off x="0" y="0"/>
            <a:ext cx="9144000" cy="6858000"/>
          </a:xfrm>
          <a:prstGeom prst="rect">
            <a:avLst/>
          </a:prstGeom>
        </p:spPr>
      </p:pic>
    </p:spTree>
    <p:extLst>
      <p:ext uri="{BB962C8B-B14F-4D97-AF65-F5344CB8AC3E}">
        <p14:creationId xmlns:p14="http://schemas.microsoft.com/office/powerpoint/2010/main" val="60597638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0046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7928445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020481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70541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461493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052918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32285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97112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252520" cy="6741368"/>
          </a:xfrm>
          <a:prstGeom prst="rect">
            <a:avLst/>
          </a:prstGeom>
        </p:spPr>
      </p:pic>
    </p:spTree>
    <p:extLst>
      <p:ext uri="{BB962C8B-B14F-4D97-AF65-F5344CB8AC3E}">
        <p14:creationId xmlns:p14="http://schemas.microsoft.com/office/powerpoint/2010/main" val="14565387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9128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0274620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8420"/>
          <a:stretch/>
        </p:blipFill>
        <p:spPr>
          <a:xfrm>
            <a:off x="13446" y="0"/>
            <a:ext cx="9130553" cy="6857999"/>
          </a:xfrm>
          <a:prstGeom prst="rect">
            <a:avLst/>
          </a:prstGeom>
        </p:spPr>
      </p:pic>
    </p:spTree>
    <p:extLst>
      <p:ext uri="{BB962C8B-B14F-4D97-AF65-F5344CB8AC3E}">
        <p14:creationId xmlns:p14="http://schemas.microsoft.com/office/powerpoint/2010/main" val="99748585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91"/>
          <a:stretch/>
        </p:blipFill>
        <p:spPr>
          <a:xfrm>
            <a:off x="0" y="0"/>
            <a:ext cx="9144000" cy="6858000"/>
          </a:xfrm>
          <a:prstGeom prst="rect">
            <a:avLst/>
          </a:prstGeom>
        </p:spPr>
      </p:pic>
    </p:spTree>
    <p:extLst>
      <p:ext uri="{BB962C8B-B14F-4D97-AF65-F5344CB8AC3E}">
        <p14:creationId xmlns:p14="http://schemas.microsoft.com/office/powerpoint/2010/main" val="40646632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946"/>
          <a:stretch/>
        </p:blipFill>
        <p:spPr>
          <a:xfrm>
            <a:off x="0" y="0"/>
            <a:ext cx="9144000" cy="6857999"/>
          </a:xfrm>
          <a:prstGeom prst="rect">
            <a:avLst/>
          </a:prstGeom>
        </p:spPr>
      </p:pic>
    </p:spTree>
    <p:extLst>
      <p:ext uri="{BB962C8B-B14F-4D97-AF65-F5344CB8AC3E}">
        <p14:creationId xmlns:p14="http://schemas.microsoft.com/office/powerpoint/2010/main" val="38820393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228595807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43242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152</TotalTime>
  <Words>3607</Words>
  <Application>Microsoft Office PowerPoint</Application>
  <PresentationFormat>Presentación en pantalla (4:3)</PresentationFormat>
  <Paragraphs>336</Paragraphs>
  <Slides>147</Slides>
  <Notes>115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147</vt:i4>
      </vt:variant>
    </vt:vector>
  </HeadingPairs>
  <TitlesOfParts>
    <vt:vector size="152" baseType="lpstr">
      <vt:lpstr>Calibri</vt:lpstr>
      <vt:lpstr>Century Schoolbook</vt:lpstr>
      <vt:lpstr>Wingdings</vt:lpstr>
      <vt:lpstr>Wingdings 2</vt:lpstr>
      <vt:lpstr>Mirador</vt:lpstr>
      <vt:lpstr>EUROPA.-LA VUELTA AL MUNDO EN 885 JARDINES.-JARDINES REMARCABLES DE FRANCIA.-XXVI</vt:lpstr>
      <vt:lpstr>Le Jardin du Chateau du Pin.-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Parc aux  Bambues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arbres du monde huelgoat.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Jardins de Coursiana.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Jardins des Rouges Vis.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jardins du Chateau d´Amboise.-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jardins de Kermoureau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jardins de la Poterie Hillen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FRANCIA.-XXVI</dc:title>
  <dc:creator>Josep</dc:creator>
  <cp:lastModifiedBy>Usuario</cp:lastModifiedBy>
  <cp:revision>18</cp:revision>
  <dcterms:created xsi:type="dcterms:W3CDTF">2013-10-17T10:00:04Z</dcterms:created>
  <dcterms:modified xsi:type="dcterms:W3CDTF">2018-03-13T05:51:52Z</dcterms:modified>
</cp:coreProperties>
</file>