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1"/>
  </p:notesMasterIdLst>
  <p:sldIdLst>
    <p:sldId id="258" r:id="rId2"/>
    <p:sldId id="259" r:id="rId3"/>
    <p:sldId id="378" r:id="rId4"/>
    <p:sldId id="379" r:id="rId5"/>
    <p:sldId id="380" r:id="rId6"/>
    <p:sldId id="381" r:id="rId7"/>
    <p:sldId id="260" r:id="rId8"/>
    <p:sldId id="261" r:id="rId9"/>
    <p:sldId id="262" r:id="rId10"/>
    <p:sldId id="264" r:id="rId11"/>
    <p:sldId id="265"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37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7" r:id="rId42"/>
    <p:sldId id="298" r:id="rId43"/>
    <p:sldId id="299" r:id="rId44"/>
    <p:sldId id="382" r:id="rId45"/>
    <p:sldId id="383" r:id="rId46"/>
    <p:sldId id="384" r:id="rId47"/>
    <p:sldId id="385" r:id="rId48"/>
    <p:sldId id="300" r:id="rId49"/>
    <p:sldId id="301" r:id="rId50"/>
    <p:sldId id="302" r:id="rId51"/>
    <p:sldId id="304" r:id="rId52"/>
    <p:sldId id="305" r:id="rId53"/>
    <p:sldId id="306" r:id="rId54"/>
    <p:sldId id="307" r:id="rId55"/>
    <p:sldId id="308" r:id="rId56"/>
    <p:sldId id="309" r:id="rId57"/>
    <p:sldId id="386" r:id="rId58"/>
    <p:sldId id="387" r:id="rId59"/>
    <p:sldId id="388" r:id="rId60"/>
    <p:sldId id="389" r:id="rId61"/>
    <p:sldId id="393" r:id="rId62"/>
    <p:sldId id="310"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6" r:id="rId77"/>
    <p:sldId id="327" r:id="rId78"/>
    <p:sldId id="328" r:id="rId79"/>
    <p:sldId id="329"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90" r:id="rId99"/>
    <p:sldId id="391" r:id="rId100"/>
    <p:sldId id="394"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361" r:id="rId114"/>
    <p:sldId id="363" r:id="rId115"/>
    <p:sldId id="364" r:id="rId116"/>
    <p:sldId id="365" r:id="rId117"/>
    <p:sldId id="366" r:id="rId118"/>
    <p:sldId id="392" r:id="rId119"/>
    <p:sldId id="395" r:id="rId120"/>
    <p:sldId id="367" r:id="rId121"/>
    <p:sldId id="368" r:id="rId122"/>
    <p:sldId id="369" r:id="rId123"/>
    <p:sldId id="371" r:id="rId124"/>
    <p:sldId id="372" r:id="rId125"/>
    <p:sldId id="373" r:id="rId126"/>
    <p:sldId id="374" r:id="rId127"/>
    <p:sldId id="375" r:id="rId128"/>
    <p:sldId id="376" r:id="rId129"/>
    <p:sldId id="377"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486BE-1B2B-44D7-89DD-3D49090DCAA8}"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FBDEA4-80DE-4530-9C1B-F34E1EEAB82E}" type="slidenum">
              <a:rPr lang="es-ES" smtClean="0"/>
              <a:t>‹Nº›</a:t>
            </a:fld>
            <a:endParaRPr lang="es-ES" dirty="0"/>
          </a:p>
        </p:txBody>
      </p:sp>
    </p:spTree>
    <p:extLst>
      <p:ext uri="{BB962C8B-B14F-4D97-AF65-F5344CB8AC3E}">
        <p14:creationId xmlns:p14="http://schemas.microsoft.com/office/powerpoint/2010/main" val="360931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a:t>
            </a:fld>
            <a:endParaRPr lang="es-ES" dirty="0"/>
          </a:p>
        </p:txBody>
      </p:sp>
    </p:spTree>
    <p:extLst>
      <p:ext uri="{BB962C8B-B14F-4D97-AF65-F5344CB8AC3E}">
        <p14:creationId xmlns:p14="http://schemas.microsoft.com/office/powerpoint/2010/main" val="2834984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a:t>
            </a:fld>
            <a:endParaRPr lang="es-ES" dirty="0"/>
          </a:p>
        </p:txBody>
      </p:sp>
    </p:spTree>
    <p:extLst>
      <p:ext uri="{BB962C8B-B14F-4D97-AF65-F5344CB8AC3E}">
        <p14:creationId xmlns:p14="http://schemas.microsoft.com/office/powerpoint/2010/main" val="2362700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a:t>
            </a:fld>
            <a:endParaRPr lang="es-ES" dirty="0"/>
          </a:p>
        </p:txBody>
      </p:sp>
    </p:spTree>
    <p:extLst>
      <p:ext uri="{BB962C8B-B14F-4D97-AF65-F5344CB8AC3E}">
        <p14:creationId xmlns:p14="http://schemas.microsoft.com/office/powerpoint/2010/main" val="2784766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a:t>
            </a:fld>
            <a:endParaRPr lang="es-ES" dirty="0"/>
          </a:p>
        </p:txBody>
      </p:sp>
    </p:spTree>
    <p:extLst>
      <p:ext uri="{BB962C8B-B14F-4D97-AF65-F5344CB8AC3E}">
        <p14:creationId xmlns:p14="http://schemas.microsoft.com/office/powerpoint/2010/main" val="3969860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a:t>
            </a:fld>
            <a:endParaRPr lang="es-ES" dirty="0"/>
          </a:p>
        </p:txBody>
      </p:sp>
    </p:spTree>
    <p:extLst>
      <p:ext uri="{BB962C8B-B14F-4D97-AF65-F5344CB8AC3E}">
        <p14:creationId xmlns:p14="http://schemas.microsoft.com/office/powerpoint/2010/main" val="3607376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a:t>
            </a:fld>
            <a:endParaRPr lang="es-ES" dirty="0"/>
          </a:p>
        </p:txBody>
      </p:sp>
    </p:spTree>
    <p:extLst>
      <p:ext uri="{BB962C8B-B14F-4D97-AF65-F5344CB8AC3E}">
        <p14:creationId xmlns:p14="http://schemas.microsoft.com/office/powerpoint/2010/main" val="669583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13</a:t>
            </a:fld>
            <a:endParaRPr lang="es-ES" dirty="0"/>
          </a:p>
        </p:txBody>
      </p:sp>
    </p:spTree>
    <p:extLst>
      <p:ext uri="{BB962C8B-B14F-4D97-AF65-F5344CB8AC3E}">
        <p14:creationId xmlns:p14="http://schemas.microsoft.com/office/powerpoint/2010/main" val="4106580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14</a:t>
            </a:fld>
            <a:endParaRPr lang="es-ES" dirty="0"/>
          </a:p>
        </p:txBody>
      </p:sp>
    </p:spTree>
    <p:extLst>
      <p:ext uri="{BB962C8B-B14F-4D97-AF65-F5344CB8AC3E}">
        <p14:creationId xmlns:p14="http://schemas.microsoft.com/office/powerpoint/2010/main" val="782397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15</a:t>
            </a:fld>
            <a:endParaRPr lang="es-ES" dirty="0"/>
          </a:p>
        </p:txBody>
      </p:sp>
    </p:spTree>
    <p:extLst>
      <p:ext uri="{BB962C8B-B14F-4D97-AF65-F5344CB8AC3E}">
        <p14:creationId xmlns:p14="http://schemas.microsoft.com/office/powerpoint/2010/main" val="2526507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16</a:t>
            </a:fld>
            <a:endParaRPr lang="es-ES" dirty="0"/>
          </a:p>
        </p:txBody>
      </p:sp>
    </p:spTree>
    <p:extLst>
      <p:ext uri="{BB962C8B-B14F-4D97-AF65-F5344CB8AC3E}">
        <p14:creationId xmlns:p14="http://schemas.microsoft.com/office/powerpoint/2010/main" val="704389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17</a:t>
            </a:fld>
            <a:endParaRPr lang="es-ES" dirty="0"/>
          </a:p>
        </p:txBody>
      </p:sp>
    </p:spTree>
    <p:extLst>
      <p:ext uri="{BB962C8B-B14F-4D97-AF65-F5344CB8AC3E}">
        <p14:creationId xmlns:p14="http://schemas.microsoft.com/office/powerpoint/2010/main" val="113954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18</a:t>
            </a:fld>
            <a:endParaRPr lang="es-ES" dirty="0"/>
          </a:p>
        </p:txBody>
      </p:sp>
    </p:spTree>
    <p:extLst>
      <p:ext uri="{BB962C8B-B14F-4D97-AF65-F5344CB8AC3E}">
        <p14:creationId xmlns:p14="http://schemas.microsoft.com/office/powerpoint/2010/main" val="102101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19</a:t>
            </a:fld>
            <a:endParaRPr lang="es-ES" dirty="0"/>
          </a:p>
        </p:txBody>
      </p:sp>
    </p:spTree>
    <p:extLst>
      <p:ext uri="{BB962C8B-B14F-4D97-AF65-F5344CB8AC3E}">
        <p14:creationId xmlns:p14="http://schemas.microsoft.com/office/powerpoint/2010/main" val="303267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20</a:t>
            </a:fld>
            <a:endParaRPr lang="es-ES" dirty="0"/>
          </a:p>
        </p:txBody>
      </p:sp>
    </p:spTree>
    <p:extLst>
      <p:ext uri="{BB962C8B-B14F-4D97-AF65-F5344CB8AC3E}">
        <p14:creationId xmlns:p14="http://schemas.microsoft.com/office/powerpoint/2010/main" val="3713482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21</a:t>
            </a:fld>
            <a:endParaRPr lang="es-ES" dirty="0"/>
          </a:p>
        </p:txBody>
      </p:sp>
    </p:spTree>
    <p:extLst>
      <p:ext uri="{BB962C8B-B14F-4D97-AF65-F5344CB8AC3E}">
        <p14:creationId xmlns:p14="http://schemas.microsoft.com/office/powerpoint/2010/main" val="2814002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22</a:t>
            </a:fld>
            <a:endParaRPr lang="es-ES" dirty="0"/>
          </a:p>
        </p:txBody>
      </p:sp>
    </p:spTree>
    <p:extLst>
      <p:ext uri="{BB962C8B-B14F-4D97-AF65-F5344CB8AC3E}">
        <p14:creationId xmlns:p14="http://schemas.microsoft.com/office/powerpoint/2010/main" val="2180357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23</a:t>
            </a:fld>
            <a:endParaRPr lang="es-ES" dirty="0"/>
          </a:p>
        </p:txBody>
      </p:sp>
    </p:spTree>
    <p:extLst>
      <p:ext uri="{BB962C8B-B14F-4D97-AF65-F5344CB8AC3E}">
        <p14:creationId xmlns:p14="http://schemas.microsoft.com/office/powerpoint/2010/main" val="4005336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Floral de Nice.-Phoenix.-</a:t>
            </a:r>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24</a:t>
            </a:fld>
            <a:endParaRPr lang="es-ES" dirty="0"/>
          </a:p>
        </p:txBody>
      </p:sp>
    </p:spTree>
    <p:extLst>
      <p:ext uri="{BB962C8B-B14F-4D97-AF65-F5344CB8AC3E}">
        <p14:creationId xmlns:p14="http://schemas.microsoft.com/office/powerpoint/2010/main" val="1652451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27</a:t>
            </a:fld>
            <a:endParaRPr lang="es-ES" dirty="0"/>
          </a:p>
        </p:txBody>
      </p:sp>
    </p:spTree>
    <p:extLst>
      <p:ext uri="{BB962C8B-B14F-4D97-AF65-F5344CB8AC3E}">
        <p14:creationId xmlns:p14="http://schemas.microsoft.com/office/powerpoint/2010/main" val="3673043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28</a:t>
            </a:fld>
            <a:endParaRPr lang="es-ES" dirty="0"/>
          </a:p>
        </p:txBody>
      </p:sp>
    </p:spTree>
    <p:extLst>
      <p:ext uri="{BB962C8B-B14F-4D97-AF65-F5344CB8AC3E}">
        <p14:creationId xmlns:p14="http://schemas.microsoft.com/office/powerpoint/2010/main" val="161543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29</a:t>
            </a:fld>
            <a:endParaRPr lang="es-ES" dirty="0"/>
          </a:p>
        </p:txBody>
      </p:sp>
    </p:spTree>
    <p:extLst>
      <p:ext uri="{BB962C8B-B14F-4D97-AF65-F5344CB8AC3E}">
        <p14:creationId xmlns:p14="http://schemas.microsoft.com/office/powerpoint/2010/main" val="1338366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30</a:t>
            </a:fld>
            <a:endParaRPr lang="es-ES" dirty="0"/>
          </a:p>
        </p:txBody>
      </p:sp>
    </p:spTree>
    <p:extLst>
      <p:ext uri="{BB962C8B-B14F-4D97-AF65-F5344CB8AC3E}">
        <p14:creationId xmlns:p14="http://schemas.microsoft.com/office/powerpoint/2010/main" val="4151495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31</a:t>
            </a:fld>
            <a:endParaRPr lang="es-ES" dirty="0"/>
          </a:p>
        </p:txBody>
      </p:sp>
    </p:spTree>
    <p:extLst>
      <p:ext uri="{BB962C8B-B14F-4D97-AF65-F5344CB8AC3E}">
        <p14:creationId xmlns:p14="http://schemas.microsoft.com/office/powerpoint/2010/main" val="2106404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32</a:t>
            </a:fld>
            <a:endParaRPr lang="es-ES" dirty="0"/>
          </a:p>
        </p:txBody>
      </p:sp>
    </p:spTree>
    <p:extLst>
      <p:ext uri="{BB962C8B-B14F-4D97-AF65-F5344CB8AC3E}">
        <p14:creationId xmlns:p14="http://schemas.microsoft.com/office/powerpoint/2010/main" val="199743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33</a:t>
            </a:fld>
            <a:endParaRPr lang="es-ES" dirty="0"/>
          </a:p>
        </p:txBody>
      </p:sp>
    </p:spTree>
    <p:extLst>
      <p:ext uri="{BB962C8B-B14F-4D97-AF65-F5344CB8AC3E}">
        <p14:creationId xmlns:p14="http://schemas.microsoft.com/office/powerpoint/2010/main" val="158575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34</a:t>
            </a:fld>
            <a:endParaRPr lang="es-ES" dirty="0"/>
          </a:p>
        </p:txBody>
      </p:sp>
    </p:spTree>
    <p:extLst>
      <p:ext uri="{BB962C8B-B14F-4D97-AF65-F5344CB8AC3E}">
        <p14:creationId xmlns:p14="http://schemas.microsoft.com/office/powerpoint/2010/main" val="883050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35</a:t>
            </a:fld>
            <a:endParaRPr lang="es-ES" dirty="0"/>
          </a:p>
        </p:txBody>
      </p:sp>
    </p:spTree>
    <p:extLst>
      <p:ext uri="{BB962C8B-B14F-4D97-AF65-F5344CB8AC3E}">
        <p14:creationId xmlns:p14="http://schemas.microsoft.com/office/powerpoint/2010/main" val="757421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36</a:t>
            </a:fld>
            <a:endParaRPr lang="es-ES" dirty="0"/>
          </a:p>
        </p:txBody>
      </p:sp>
    </p:spTree>
    <p:extLst>
      <p:ext uri="{BB962C8B-B14F-4D97-AF65-F5344CB8AC3E}">
        <p14:creationId xmlns:p14="http://schemas.microsoft.com/office/powerpoint/2010/main" val="2974198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37</a:t>
            </a:fld>
            <a:endParaRPr lang="es-ES" dirty="0"/>
          </a:p>
        </p:txBody>
      </p:sp>
    </p:spTree>
    <p:extLst>
      <p:ext uri="{BB962C8B-B14F-4D97-AF65-F5344CB8AC3E}">
        <p14:creationId xmlns:p14="http://schemas.microsoft.com/office/powerpoint/2010/main" val="3399564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38</a:t>
            </a:fld>
            <a:endParaRPr lang="es-ES" dirty="0"/>
          </a:p>
        </p:txBody>
      </p:sp>
    </p:spTree>
    <p:extLst>
      <p:ext uri="{BB962C8B-B14F-4D97-AF65-F5344CB8AC3E}">
        <p14:creationId xmlns:p14="http://schemas.microsoft.com/office/powerpoint/2010/main" val="20924853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40</a:t>
            </a:fld>
            <a:endParaRPr lang="es-ES" dirty="0"/>
          </a:p>
        </p:txBody>
      </p:sp>
    </p:spTree>
    <p:extLst>
      <p:ext uri="{BB962C8B-B14F-4D97-AF65-F5344CB8AC3E}">
        <p14:creationId xmlns:p14="http://schemas.microsoft.com/office/powerpoint/2010/main" val="22164795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41</a:t>
            </a:fld>
            <a:endParaRPr lang="es-ES" dirty="0"/>
          </a:p>
        </p:txBody>
      </p:sp>
    </p:spTree>
    <p:extLst>
      <p:ext uri="{BB962C8B-B14F-4D97-AF65-F5344CB8AC3E}">
        <p14:creationId xmlns:p14="http://schemas.microsoft.com/office/powerpoint/2010/main" val="42575856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Palmeraie du Sarthou</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42</a:t>
            </a:fld>
            <a:endParaRPr lang="es-ES" dirty="0"/>
          </a:p>
        </p:txBody>
      </p:sp>
    </p:spTree>
    <p:extLst>
      <p:ext uri="{BB962C8B-B14F-4D97-AF65-F5344CB8AC3E}">
        <p14:creationId xmlns:p14="http://schemas.microsoft.com/office/powerpoint/2010/main" val="3249534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48</a:t>
            </a:fld>
            <a:endParaRPr lang="es-ES" dirty="0"/>
          </a:p>
        </p:txBody>
      </p:sp>
    </p:spTree>
    <p:extLst>
      <p:ext uri="{BB962C8B-B14F-4D97-AF65-F5344CB8AC3E}">
        <p14:creationId xmlns:p14="http://schemas.microsoft.com/office/powerpoint/2010/main" val="7656642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49</a:t>
            </a:fld>
            <a:endParaRPr lang="es-ES" dirty="0"/>
          </a:p>
        </p:txBody>
      </p:sp>
    </p:spTree>
    <p:extLst>
      <p:ext uri="{BB962C8B-B14F-4D97-AF65-F5344CB8AC3E}">
        <p14:creationId xmlns:p14="http://schemas.microsoft.com/office/powerpoint/2010/main" val="668350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50</a:t>
            </a:fld>
            <a:endParaRPr lang="es-ES" dirty="0"/>
          </a:p>
        </p:txBody>
      </p:sp>
    </p:spTree>
    <p:extLst>
      <p:ext uri="{BB962C8B-B14F-4D97-AF65-F5344CB8AC3E}">
        <p14:creationId xmlns:p14="http://schemas.microsoft.com/office/powerpoint/2010/main" val="27597292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51</a:t>
            </a:fld>
            <a:endParaRPr lang="es-ES" dirty="0"/>
          </a:p>
        </p:txBody>
      </p:sp>
    </p:spTree>
    <p:extLst>
      <p:ext uri="{BB962C8B-B14F-4D97-AF65-F5344CB8AC3E}">
        <p14:creationId xmlns:p14="http://schemas.microsoft.com/office/powerpoint/2010/main" val="9606122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52</a:t>
            </a:fld>
            <a:endParaRPr lang="es-ES" dirty="0"/>
          </a:p>
        </p:txBody>
      </p:sp>
    </p:spTree>
    <p:extLst>
      <p:ext uri="{BB962C8B-B14F-4D97-AF65-F5344CB8AC3E}">
        <p14:creationId xmlns:p14="http://schemas.microsoft.com/office/powerpoint/2010/main" val="39535734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53</a:t>
            </a:fld>
            <a:endParaRPr lang="es-ES" dirty="0"/>
          </a:p>
        </p:txBody>
      </p:sp>
    </p:spTree>
    <p:extLst>
      <p:ext uri="{BB962C8B-B14F-4D97-AF65-F5344CB8AC3E}">
        <p14:creationId xmlns:p14="http://schemas.microsoft.com/office/powerpoint/2010/main" val="3736960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54</a:t>
            </a:fld>
            <a:endParaRPr lang="es-ES" dirty="0"/>
          </a:p>
        </p:txBody>
      </p:sp>
    </p:spTree>
    <p:extLst>
      <p:ext uri="{BB962C8B-B14F-4D97-AF65-F5344CB8AC3E}">
        <p14:creationId xmlns:p14="http://schemas.microsoft.com/office/powerpoint/2010/main" val="25406952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Roseraie de Berty</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55</a:t>
            </a:fld>
            <a:endParaRPr lang="es-ES" dirty="0"/>
          </a:p>
        </p:txBody>
      </p:sp>
    </p:spTree>
    <p:extLst>
      <p:ext uri="{BB962C8B-B14F-4D97-AF65-F5344CB8AC3E}">
        <p14:creationId xmlns:p14="http://schemas.microsoft.com/office/powerpoint/2010/main" val="19386774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62</a:t>
            </a:fld>
            <a:endParaRPr lang="es-ES" dirty="0"/>
          </a:p>
        </p:txBody>
      </p:sp>
    </p:spTree>
    <p:extLst>
      <p:ext uri="{BB962C8B-B14F-4D97-AF65-F5344CB8AC3E}">
        <p14:creationId xmlns:p14="http://schemas.microsoft.com/office/powerpoint/2010/main" val="27319227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63</a:t>
            </a:fld>
            <a:endParaRPr lang="es-ES" dirty="0"/>
          </a:p>
        </p:txBody>
      </p:sp>
    </p:spTree>
    <p:extLst>
      <p:ext uri="{BB962C8B-B14F-4D97-AF65-F5344CB8AC3E}">
        <p14:creationId xmlns:p14="http://schemas.microsoft.com/office/powerpoint/2010/main" val="7037303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64</a:t>
            </a:fld>
            <a:endParaRPr lang="es-ES" dirty="0"/>
          </a:p>
        </p:txBody>
      </p:sp>
    </p:spTree>
    <p:extLst>
      <p:ext uri="{BB962C8B-B14F-4D97-AF65-F5344CB8AC3E}">
        <p14:creationId xmlns:p14="http://schemas.microsoft.com/office/powerpoint/2010/main" val="39395691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65</a:t>
            </a:fld>
            <a:endParaRPr lang="es-ES" dirty="0"/>
          </a:p>
        </p:txBody>
      </p:sp>
    </p:spTree>
    <p:extLst>
      <p:ext uri="{BB962C8B-B14F-4D97-AF65-F5344CB8AC3E}">
        <p14:creationId xmlns:p14="http://schemas.microsoft.com/office/powerpoint/2010/main" val="3791769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66</a:t>
            </a:fld>
            <a:endParaRPr lang="es-ES" dirty="0"/>
          </a:p>
        </p:txBody>
      </p:sp>
    </p:spTree>
    <p:extLst>
      <p:ext uri="{BB962C8B-B14F-4D97-AF65-F5344CB8AC3E}">
        <p14:creationId xmlns:p14="http://schemas.microsoft.com/office/powerpoint/2010/main" val="1231043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67</a:t>
            </a:fld>
            <a:endParaRPr lang="es-ES" dirty="0"/>
          </a:p>
        </p:txBody>
      </p:sp>
    </p:spTree>
    <p:extLst>
      <p:ext uri="{BB962C8B-B14F-4D97-AF65-F5344CB8AC3E}">
        <p14:creationId xmlns:p14="http://schemas.microsoft.com/office/powerpoint/2010/main" val="24819120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68</a:t>
            </a:fld>
            <a:endParaRPr lang="es-ES" dirty="0"/>
          </a:p>
        </p:txBody>
      </p:sp>
    </p:spTree>
    <p:extLst>
      <p:ext uri="{BB962C8B-B14F-4D97-AF65-F5344CB8AC3E}">
        <p14:creationId xmlns:p14="http://schemas.microsoft.com/office/powerpoint/2010/main" val="3532013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69</a:t>
            </a:fld>
            <a:endParaRPr lang="es-ES" dirty="0"/>
          </a:p>
        </p:txBody>
      </p:sp>
    </p:spTree>
    <p:extLst>
      <p:ext uri="{BB962C8B-B14F-4D97-AF65-F5344CB8AC3E}">
        <p14:creationId xmlns:p14="http://schemas.microsoft.com/office/powerpoint/2010/main" val="32705560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70</a:t>
            </a:fld>
            <a:endParaRPr lang="es-ES" dirty="0"/>
          </a:p>
        </p:txBody>
      </p:sp>
    </p:spTree>
    <p:extLst>
      <p:ext uri="{BB962C8B-B14F-4D97-AF65-F5344CB8AC3E}">
        <p14:creationId xmlns:p14="http://schemas.microsoft.com/office/powerpoint/2010/main" val="29184522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71</a:t>
            </a:fld>
            <a:endParaRPr lang="es-ES" dirty="0"/>
          </a:p>
        </p:txBody>
      </p:sp>
    </p:spTree>
    <p:extLst>
      <p:ext uri="{BB962C8B-B14F-4D97-AF65-F5344CB8AC3E}">
        <p14:creationId xmlns:p14="http://schemas.microsoft.com/office/powerpoint/2010/main" val="27888413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72</a:t>
            </a:fld>
            <a:endParaRPr lang="es-ES" dirty="0"/>
          </a:p>
        </p:txBody>
      </p:sp>
    </p:spTree>
    <p:extLst>
      <p:ext uri="{BB962C8B-B14F-4D97-AF65-F5344CB8AC3E}">
        <p14:creationId xmlns:p14="http://schemas.microsoft.com/office/powerpoint/2010/main" val="41676619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73</a:t>
            </a:fld>
            <a:endParaRPr lang="es-ES" dirty="0"/>
          </a:p>
        </p:txBody>
      </p:sp>
    </p:spTree>
    <p:extLst>
      <p:ext uri="{BB962C8B-B14F-4D97-AF65-F5344CB8AC3E}">
        <p14:creationId xmlns:p14="http://schemas.microsoft.com/office/powerpoint/2010/main" val="1825413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74</a:t>
            </a:fld>
            <a:endParaRPr lang="es-ES" dirty="0"/>
          </a:p>
        </p:txBody>
      </p:sp>
    </p:spTree>
    <p:extLst>
      <p:ext uri="{BB962C8B-B14F-4D97-AF65-F5344CB8AC3E}">
        <p14:creationId xmlns:p14="http://schemas.microsoft.com/office/powerpoint/2010/main" val="3915952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75</a:t>
            </a:fld>
            <a:endParaRPr lang="es-ES" dirty="0"/>
          </a:p>
        </p:txBody>
      </p:sp>
    </p:spTree>
    <p:extLst>
      <p:ext uri="{BB962C8B-B14F-4D97-AF65-F5344CB8AC3E}">
        <p14:creationId xmlns:p14="http://schemas.microsoft.com/office/powerpoint/2010/main" val="40344383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76</a:t>
            </a:fld>
            <a:endParaRPr lang="es-ES" dirty="0"/>
          </a:p>
        </p:txBody>
      </p:sp>
    </p:spTree>
    <p:extLst>
      <p:ext uri="{BB962C8B-B14F-4D97-AF65-F5344CB8AC3E}">
        <p14:creationId xmlns:p14="http://schemas.microsoft.com/office/powerpoint/2010/main" val="24863616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77</a:t>
            </a:fld>
            <a:endParaRPr lang="es-ES" dirty="0"/>
          </a:p>
        </p:txBody>
      </p:sp>
    </p:spTree>
    <p:extLst>
      <p:ext uri="{BB962C8B-B14F-4D97-AF65-F5344CB8AC3E}">
        <p14:creationId xmlns:p14="http://schemas.microsoft.com/office/powerpoint/2010/main" val="35318418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78</a:t>
            </a:fld>
            <a:endParaRPr lang="es-ES" dirty="0"/>
          </a:p>
        </p:txBody>
      </p:sp>
    </p:spTree>
    <p:extLst>
      <p:ext uri="{BB962C8B-B14F-4D97-AF65-F5344CB8AC3E}">
        <p14:creationId xmlns:p14="http://schemas.microsoft.com/office/powerpoint/2010/main" val="23368868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79</a:t>
            </a:fld>
            <a:endParaRPr lang="es-ES" dirty="0"/>
          </a:p>
        </p:txBody>
      </p:sp>
    </p:spTree>
    <p:extLst>
      <p:ext uri="{BB962C8B-B14F-4D97-AF65-F5344CB8AC3E}">
        <p14:creationId xmlns:p14="http://schemas.microsoft.com/office/powerpoint/2010/main" val="18518171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80</a:t>
            </a:fld>
            <a:endParaRPr lang="es-ES" dirty="0"/>
          </a:p>
        </p:txBody>
      </p:sp>
    </p:spTree>
    <p:extLst>
      <p:ext uri="{BB962C8B-B14F-4D97-AF65-F5344CB8AC3E}">
        <p14:creationId xmlns:p14="http://schemas.microsoft.com/office/powerpoint/2010/main" val="2497382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81</a:t>
            </a:fld>
            <a:endParaRPr lang="es-ES" dirty="0"/>
          </a:p>
        </p:txBody>
      </p:sp>
    </p:spTree>
    <p:extLst>
      <p:ext uri="{BB962C8B-B14F-4D97-AF65-F5344CB8AC3E}">
        <p14:creationId xmlns:p14="http://schemas.microsoft.com/office/powerpoint/2010/main" val="4203851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82</a:t>
            </a:fld>
            <a:endParaRPr lang="es-ES" dirty="0"/>
          </a:p>
        </p:txBody>
      </p:sp>
    </p:spTree>
    <p:extLst>
      <p:ext uri="{BB962C8B-B14F-4D97-AF65-F5344CB8AC3E}">
        <p14:creationId xmlns:p14="http://schemas.microsoft.com/office/powerpoint/2010/main" val="15494252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83</a:t>
            </a:fld>
            <a:endParaRPr lang="es-ES" dirty="0"/>
          </a:p>
        </p:txBody>
      </p:sp>
    </p:spTree>
    <p:extLst>
      <p:ext uri="{BB962C8B-B14F-4D97-AF65-F5344CB8AC3E}">
        <p14:creationId xmlns:p14="http://schemas.microsoft.com/office/powerpoint/2010/main" val="18457361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Rayol..-Solanum aviculare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84</a:t>
            </a:fld>
            <a:endParaRPr lang="es-ES" dirty="0"/>
          </a:p>
        </p:txBody>
      </p:sp>
    </p:spTree>
    <p:extLst>
      <p:ext uri="{BB962C8B-B14F-4D97-AF65-F5344CB8AC3E}">
        <p14:creationId xmlns:p14="http://schemas.microsoft.com/office/powerpoint/2010/main" val="13901328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Rayol..-Eichornia crasipes</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85</a:t>
            </a:fld>
            <a:endParaRPr lang="es-ES" dirty="0"/>
          </a:p>
        </p:txBody>
      </p:sp>
    </p:spTree>
    <p:extLst>
      <p:ext uri="{BB962C8B-B14F-4D97-AF65-F5344CB8AC3E}">
        <p14:creationId xmlns:p14="http://schemas.microsoft.com/office/powerpoint/2010/main" val="38441591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86</a:t>
            </a:fld>
            <a:endParaRPr lang="es-ES" dirty="0"/>
          </a:p>
        </p:txBody>
      </p:sp>
    </p:spTree>
    <p:extLst>
      <p:ext uri="{BB962C8B-B14F-4D97-AF65-F5344CB8AC3E}">
        <p14:creationId xmlns:p14="http://schemas.microsoft.com/office/powerpoint/2010/main" val="9449106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87</a:t>
            </a:fld>
            <a:endParaRPr lang="es-ES" dirty="0"/>
          </a:p>
        </p:txBody>
      </p:sp>
    </p:spTree>
    <p:extLst>
      <p:ext uri="{BB962C8B-B14F-4D97-AF65-F5344CB8AC3E}">
        <p14:creationId xmlns:p14="http://schemas.microsoft.com/office/powerpoint/2010/main" val="70456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88</a:t>
            </a:fld>
            <a:endParaRPr lang="es-ES" dirty="0"/>
          </a:p>
        </p:txBody>
      </p:sp>
    </p:spTree>
    <p:extLst>
      <p:ext uri="{BB962C8B-B14F-4D97-AF65-F5344CB8AC3E}">
        <p14:creationId xmlns:p14="http://schemas.microsoft.com/office/powerpoint/2010/main" val="16242224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89</a:t>
            </a:fld>
            <a:endParaRPr lang="es-ES" dirty="0"/>
          </a:p>
        </p:txBody>
      </p:sp>
    </p:spTree>
    <p:extLst>
      <p:ext uri="{BB962C8B-B14F-4D97-AF65-F5344CB8AC3E}">
        <p14:creationId xmlns:p14="http://schemas.microsoft.com/office/powerpoint/2010/main" val="30670194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90</a:t>
            </a:fld>
            <a:endParaRPr lang="es-ES" dirty="0"/>
          </a:p>
        </p:txBody>
      </p:sp>
    </p:spTree>
    <p:extLst>
      <p:ext uri="{BB962C8B-B14F-4D97-AF65-F5344CB8AC3E}">
        <p14:creationId xmlns:p14="http://schemas.microsoft.com/office/powerpoint/2010/main" val="19412175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91</a:t>
            </a:fld>
            <a:endParaRPr lang="es-ES" dirty="0"/>
          </a:p>
        </p:txBody>
      </p:sp>
    </p:spTree>
    <p:extLst>
      <p:ext uri="{BB962C8B-B14F-4D97-AF65-F5344CB8AC3E}">
        <p14:creationId xmlns:p14="http://schemas.microsoft.com/office/powerpoint/2010/main" val="3112600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92</a:t>
            </a:fld>
            <a:endParaRPr lang="es-ES" dirty="0"/>
          </a:p>
        </p:txBody>
      </p:sp>
    </p:spTree>
    <p:extLst>
      <p:ext uri="{BB962C8B-B14F-4D97-AF65-F5344CB8AC3E}">
        <p14:creationId xmlns:p14="http://schemas.microsoft.com/office/powerpoint/2010/main" val="13101009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93</a:t>
            </a:fld>
            <a:endParaRPr lang="es-ES" dirty="0"/>
          </a:p>
        </p:txBody>
      </p:sp>
    </p:spTree>
    <p:extLst>
      <p:ext uri="{BB962C8B-B14F-4D97-AF65-F5344CB8AC3E}">
        <p14:creationId xmlns:p14="http://schemas.microsoft.com/office/powerpoint/2010/main" val="29962942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94</a:t>
            </a:fld>
            <a:endParaRPr lang="es-ES" dirty="0"/>
          </a:p>
        </p:txBody>
      </p:sp>
    </p:spTree>
    <p:extLst>
      <p:ext uri="{BB962C8B-B14F-4D97-AF65-F5344CB8AC3E}">
        <p14:creationId xmlns:p14="http://schemas.microsoft.com/office/powerpoint/2010/main" val="7323839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Domaine de Rayol.</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96</a:t>
            </a:fld>
            <a:endParaRPr lang="es-ES" dirty="0"/>
          </a:p>
        </p:txBody>
      </p:sp>
    </p:spTree>
    <p:extLst>
      <p:ext uri="{BB962C8B-B14F-4D97-AF65-F5344CB8AC3E}">
        <p14:creationId xmlns:p14="http://schemas.microsoft.com/office/powerpoint/2010/main" val="21625967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101</a:t>
            </a:fld>
            <a:endParaRPr lang="es-ES" dirty="0"/>
          </a:p>
        </p:txBody>
      </p:sp>
    </p:spTree>
    <p:extLst>
      <p:ext uri="{BB962C8B-B14F-4D97-AF65-F5344CB8AC3E}">
        <p14:creationId xmlns:p14="http://schemas.microsoft.com/office/powerpoint/2010/main" val="40955938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103</a:t>
            </a:fld>
            <a:endParaRPr lang="es-ES" dirty="0"/>
          </a:p>
        </p:txBody>
      </p:sp>
    </p:spTree>
    <p:extLst>
      <p:ext uri="{BB962C8B-B14F-4D97-AF65-F5344CB8AC3E}">
        <p14:creationId xmlns:p14="http://schemas.microsoft.com/office/powerpoint/2010/main" val="40165929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104</a:t>
            </a:fld>
            <a:endParaRPr lang="es-ES" dirty="0"/>
          </a:p>
        </p:txBody>
      </p:sp>
    </p:spTree>
    <p:extLst>
      <p:ext uri="{BB962C8B-B14F-4D97-AF65-F5344CB8AC3E}">
        <p14:creationId xmlns:p14="http://schemas.microsoft.com/office/powerpoint/2010/main" val="36155374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105</a:t>
            </a:fld>
            <a:endParaRPr lang="es-ES" dirty="0"/>
          </a:p>
        </p:txBody>
      </p:sp>
    </p:spTree>
    <p:extLst>
      <p:ext uri="{BB962C8B-B14F-4D97-AF65-F5344CB8AC3E}">
        <p14:creationId xmlns:p14="http://schemas.microsoft.com/office/powerpoint/2010/main" val="11689104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106</a:t>
            </a:fld>
            <a:endParaRPr lang="es-ES" dirty="0"/>
          </a:p>
        </p:txBody>
      </p:sp>
    </p:spTree>
    <p:extLst>
      <p:ext uri="{BB962C8B-B14F-4D97-AF65-F5344CB8AC3E}">
        <p14:creationId xmlns:p14="http://schemas.microsoft.com/office/powerpoint/2010/main" val="5105036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107</a:t>
            </a:fld>
            <a:endParaRPr lang="es-ES" dirty="0"/>
          </a:p>
        </p:txBody>
      </p:sp>
    </p:spTree>
    <p:extLst>
      <p:ext uri="{BB962C8B-B14F-4D97-AF65-F5344CB8AC3E}">
        <p14:creationId xmlns:p14="http://schemas.microsoft.com/office/powerpoint/2010/main" val="36993444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108</a:t>
            </a:fld>
            <a:endParaRPr lang="es-ES" dirty="0"/>
          </a:p>
        </p:txBody>
      </p:sp>
    </p:spTree>
    <p:extLst>
      <p:ext uri="{BB962C8B-B14F-4D97-AF65-F5344CB8AC3E}">
        <p14:creationId xmlns:p14="http://schemas.microsoft.com/office/powerpoint/2010/main" val="8911250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109</a:t>
            </a:fld>
            <a:endParaRPr lang="es-ES" dirty="0"/>
          </a:p>
        </p:txBody>
      </p:sp>
    </p:spTree>
    <p:extLst>
      <p:ext uri="{BB962C8B-B14F-4D97-AF65-F5344CB8AC3E}">
        <p14:creationId xmlns:p14="http://schemas.microsoft.com/office/powerpoint/2010/main" val="150925084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110</a:t>
            </a:fld>
            <a:endParaRPr lang="es-ES" dirty="0"/>
          </a:p>
        </p:txBody>
      </p:sp>
    </p:spTree>
    <p:extLst>
      <p:ext uri="{BB962C8B-B14F-4D97-AF65-F5344CB8AC3E}">
        <p14:creationId xmlns:p14="http://schemas.microsoft.com/office/powerpoint/2010/main" val="34150308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111</a:t>
            </a:fld>
            <a:endParaRPr lang="es-ES" dirty="0"/>
          </a:p>
        </p:txBody>
      </p:sp>
    </p:spTree>
    <p:extLst>
      <p:ext uri="{BB962C8B-B14F-4D97-AF65-F5344CB8AC3E}">
        <p14:creationId xmlns:p14="http://schemas.microsoft.com/office/powerpoint/2010/main" val="29766949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112</a:t>
            </a:fld>
            <a:endParaRPr lang="es-ES" dirty="0"/>
          </a:p>
        </p:txBody>
      </p:sp>
    </p:spTree>
    <p:extLst>
      <p:ext uri="{BB962C8B-B14F-4D97-AF65-F5344CB8AC3E}">
        <p14:creationId xmlns:p14="http://schemas.microsoft.com/office/powerpoint/2010/main" val="18813927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113</a:t>
            </a:fld>
            <a:endParaRPr lang="es-ES" dirty="0"/>
          </a:p>
        </p:txBody>
      </p:sp>
    </p:spTree>
    <p:extLst>
      <p:ext uri="{BB962C8B-B14F-4D97-AF65-F5344CB8AC3E}">
        <p14:creationId xmlns:p14="http://schemas.microsoft.com/office/powerpoint/2010/main" val="24414866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114</a:t>
            </a:fld>
            <a:endParaRPr lang="es-ES" dirty="0"/>
          </a:p>
        </p:txBody>
      </p:sp>
    </p:spTree>
    <p:extLst>
      <p:ext uri="{BB962C8B-B14F-4D97-AF65-F5344CB8AC3E}">
        <p14:creationId xmlns:p14="http://schemas.microsoft.com/office/powerpoint/2010/main" val="20402229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115</a:t>
            </a:fld>
            <a:endParaRPr lang="es-ES" dirty="0"/>
          </a:p>
        </p:txBody>
      </p:sp>
    </p:spTree>
    <p:extLst>
      <p:ext uri="{BB962C8B-B14F-4D97-AF65-F5344CB8AC3E}">
        <p14:creationId xmlns:p14="http://schemas.microsoft.com/office/powerpoint/2010/main" val="54094187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des  Moutiers-Varengeville-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116</a:t>
            </a:fld>
            <a:endParaRPr lang="es-ES" dirty="0"/>
          </a:p>
        </p:txBody>
      </p:sp>
    </p:spTree>
    <p:extLst>
      <p:ext uri="{BB962C8B-B14F-4D97-AF65-F5344CB8AC3E}">
        <p14:creationId xmlns:p14="http://schemas.microsoft.com/office/powerpoint/2010/main" val="217823091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120</a:t>
            </a:fld>
            <a:endParaRPr lang="es-ES" dirty="0"/>
          </a:p>
        </p:txBody>
      </p:sp>
    </p:spTree>
    <p:extLst>
      <p:ext uri="{BB962C8B-B14F-4D97-AF65-F5344CB8AC3E}">
        <p14:creationId xmlns:p14="http://schemas.microsoft.com/office/powerpoint/2010/main" val="1207791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121</a:t>
            </a:fld>
            <a:endParaRPr lang="es-ES" dirty="0"/>
          </a:p>
        </p:txBody>
      </p:sp>
    </p:spTree>
    <p:extLst>
      <p:ext uri="{BB962C8B-B14F-4D97-AF65-F5344CB8AC3E}">
        <p14:creationId xmlns:p14="http://schemas.microsoft.com/office/powerpoint/2010/main" val="10600284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122</a:t>
            </a:fld>
            <a:endParaRPr lang="es-ES" dirty="0"/>
          </a:p>
        </p:txBody>
      </p:sp>
    </p:spTree>
    <p:extLst>
      <p:ext uri="{BB962C8B-B14F-4D97-AF65-F5344CB8AC3E}">
        <p14:creationId xmlns:p14="http://schemas.microsoft.com/office/powerpoint/2010/main" val="28190597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123</a:t>
            </a:fld>
            <a:endParaRPr lang="es-ES" dirty="0"/>
          </a:p>
        </p:txBody>
      </p:sp>
    </p:spTree>
    <p:extLst>
      <p:ext uri="{BB962C8B-B14F-4D97-AF65-F5344CB8AC3E}">
        <p14:creationId xmlns:p14="http://schemas.microsoft.com/office/powerpoint/2010/main" val="18287480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124</a:t>
            </a:fld>
            <a:endParaRPr lang="es-ES" dirty="0"/>
          </a:p>
        </p:txBody>
      </p:sp>
    </p:spTree>
    <p:extLst>
      <p:ext uri="{BB962C8B-B14F-4D97-AF65-F5344CB8AC3E}">
        <p14:creationId xmlns:p14="http://schemas.microsoft.com/office/powerpoint/2010/main" val="39294498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125</a:t>
            </a:fld>
            <a:endParaRPr lang="es-ES" dirty="0"/>
          </a:p>
        </p:txBody>
      </p:sp>
    </p:spTree>
    <p:extLst>
      <p:ext uri="{BB962C8B-B14F-4D97-AF65-F5344CB8AC3E}">
        <p14:creationId xmlns:p14="http://schemas.microsoft.com/office/powerpoint/2010/main" val="5237918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126</a:t>
            </a:fld>
            <a:endParaRPr lang="es-ES" dirty="0"/>
          </a:p>
        </p:txBody>
      </p:sp>
    </p:spTree>
    <p:extLst>
      <p:ext uri="{BB962C8B-B14F-4D97-AF65-F5344CB8AC3E}">
        <p14:creationId xmlns:p14="http://schemas.microsoft.com/office/powerpoint/2010/main" val="42206268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127</a:t>
            </a:fld>
            <a:endParaRPr lang="es-ES" dirty="0"/>
          </a:p>
        </p:txBody>
      </p:sp>
    </p:spTree>
    <p:extLst>
      <p:ext uri="{BB962C8B-B14F-4D97-AF65-F5344CB8AC3E}">
        <p14:creationId xmlns:p14="http://schemas.microsoft.com/office/powerpoint/2010/main" val="352859597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128</a:t>
            </a:fld>
            <a:endParaRPr lang="es-ES" dirty="0"/>
          </a:p>
        </p:txBody>
      </p:sp>
    </p:spTree>
    <p:extLst>
      <p:ext uri="{BB962C8B-B14F-4D97-AF65-F5344CB8AC3E}">
        <p14:creationId xmlns:p14="http://schemas.microsoft.com/office/powerpoint/2010/main" val="9186522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Lille</a:t>
            </a:r>
          </a:p>
          <a:p>
            <a:endParaRPr lang="es-ES" dirty="0"/>
          </a:p>
        </p:txBody>
      </p:sp>
      <p:sp>
        <p:nvSpPr>
          <p:cNvPr id="4" name="3 Marcador de número de diapositiva"/>
          <p:cNvSpPr>
            <a:spLocks noGrp="1"/>
          </p:cNvSpPr>
          <p:nvPr>
            <p:ph type="sldNum" sz="quarter" idx="10"/>
          </p:nvPr>
        </p:nvSpPr>
        <p:spPr/>
        <p:txBody>
          <a:bodyPr/>
          <a:lstStyle/>
          <a:p>
            <a:fld id="{65FBDEA4-80DE-4530-9C1B-F34E1EEAB82E}" type="slidenum">
              <a:rPr lang="es-ES" smtClean="0"/>
              <a:t>129</a:t>
            </a:fld>
            <a:endParaRPr lang="es-ES" dirty="0"/>
          </a:p>
        </p:txBody>
      </p:sp>
    </p:spTree>
    <p:extLst>
      <p:ext uri="{BB962C8B-B14F-4D97-AF65-F5344CB8AC3E}">
        <p14:creationId xmlns:p14="http://schemas.microsoft.com/office/powerpoint/2010/main" val="1744492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9.jpg"/></Relationships>
</file>

<file path=ppt/slides/_rels/slide12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052736"/>
            <a:ext cx="6262464" cy="1872208"/>
          </a:xfrm>
        </p:spPr>
        <p:txBody>
          <a:bodyPr>
            <a:normAutofit fontScale="90000"/>
          </a:bodyPr>
          <a:lstStyle/>
          <a:p>
            <a:r>
              <a:rPr lang="es-ES" sz="3600" dirty="0"/>
              <a:t>EUROPA.-LA VUELTA AL MUNDO EN 885 JARDINES.-JARDINES REMARCABLES DE FRANCIA.-XXVIII</a:t>
            </a:r>
          </a:p>
        </p:txBody>
      </p:sp>
      <p:sp>
        <p:nvSpPr>
          <p:cNvPr id="3" name="2 Subtítulo"/>
          <p:cNvSpPr>
            <a:spLocks noGrp="1"/>
          </p:cNvSpPr>
          <p:nvPr>
            <p:ph type="subTitle" idx="1"/>
          </p:nvPr>
        </p:nvSpPr>
        <p:spPr>
          <a:xfrm>
            <a:off x="2843808" y="4437112"/>
            <a:ext cx="4752528" cy="1960984"/>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064979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Parc Floral de Nice.-Phoenix.-</a:t>
            </a:r>
            <a:endParaRPr lang="es-ES" dirty="0"/>
          </a:p>
        </p:txBody>
      </p:sp>
      <p:sp>
        <p:nvSpPr>
          <p:cNvPr id="3" name="2 Marcador de contenido"/>
          <p:cNvSpPr>
            <a:spLocks noGrp="1"/>
          </p:cNvSpPr>
          <p:nvPr>
            <p:ph sz="quarter" idx="1"/>
          </p:nvPr>
        </p:nvSpPr>
        <p:spPr/>
        <p:txBody>
          <a:bodyPr>
            <a:normAutofit lnSpcReduction="10000"/>
          </a:bodyPr>
          <a:lstStyle/>
          <a:p>
            <a:r>
              <a:rPr lang="es-ES" dirty="0"/>
              <a:t>El parque abrió sus puertas en 1990 y es operado y mantenido por la ciudad de Niza, que es merecidamente orgulloso de su joya de la naturaleza. Todo el parque es un caleidoscopio de la naturaleza, combinando su belleza, la fuerza y ​​la riqueza para que todos lo vean. </a:t>
            </a:r>
          </a:p>
          <a:p>
            <a:r>
              <a:rPr lang="es-ES" dirty="0"/>
              <a:t>Dentro de las siete hectáreas del Parc Floral Phoenix du destaca la casa de vidrio más grande del mundo, el Diamant Vert precio, o el diamante verde. Sus paredes contienen siete climas tropicales, lo que permite el crecimiento de las especies de plantas más raras bajo un techo de cristal claro.</a:t>
            </a:r>
          </a:p>
        </p:txBody>
      </p:sp>
    </p:spTree>
    <p:extLst>
      <p:ext uri="{BB962C8B-B14F-4D97-AF65-F5344CB8AC3E}">
        <p14:creationId xmlns:p14="http://schemas.microsoft.com/office/powerpoint/2010/main" val="3140519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99592" y="548680"/>
            <a:ext cx="7113984" cy="6120680"/>
          </a:xfrm>
        </p:spPr>
        <p:txBody>
          <a:bodyPr>
            <a:normAutofit/>
          </a:bodyPr>
          <a:lstStyle/>
          <a:p>
            <a:r>
              <a:rPr lang="es-ES" dirty="0"/>
              <a:t>Otro tesoro en el parque es el Museo Departamental des Artes Asiatiques que comprende una colección de objetos etnográficos, incluyendo bienes y cerámica de seda, así como arte tradicional y contemporáneo.</a:t>
            </a:r>
          </a:p>
          <a:p>
            <a:r>
              <a:rPr lang="es-ES" dirty="0"/>
              <a:t> El Vert vidrio casa Diamant está a 25 metros de altura y abarca un total de 7.000 metros cuadrados. Los climas tropicales son creadas y conservadas gracias a tecnología de última generación, lo que permite un bosque de helechos arborescentes, una colección extensa de orquídeas raras, una selva mariposa, el Louisiana jardín, el jardín de Tailandia, y el Jardín de África Austral.</a:t>
            </a:r>
          </a:p>
          <a:p>
            <a:r>
              <a:rPr lang="es-ES" dirty="0"/>
              <a:t> </a:t>
            </a:r>
          </a:p>
        </p:txBody>
      </p:sp>
    </p:spTree>
    <p:extLst>
      <p:ext uri="{BB962C8B-B14F-4D97-AF65-F5344CB8AC3E}">
        <p14:creationId xmlns:p14="http://schemas.microsoft.com/office/powerpoint/2010/main" val="421712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976664"/>
          </a:xfrm>
        </p:spPr>
        <p:txBody>
          <a:bodyPr>
            <a:normAutofit lnSpcReduction="10000"/>
          </a:bodyPr>
          <a:lstStyle/>
          <a:p>
            <a:r>
              <a:rPr lang="es-ES" dirty="0"/>
              <a:t>Las aves de la pajarera y mariposas tropicales vuelan sobre la cabeza, al igual que en la naturaleza..</a:t>
            </a:r>
          </a:p>
          <a:p>
            <a:r>
              <a:rPr lang="es-ES" dirty="0"/>
              <a:t>Especies de peces tropicales y los insectos completan la escena de abajo.</a:t>
            </a:r>
          </a:p>
          <a:p>
            <a:r>
              <a:rPr lang="es-ES" dirty="0"/>
              <a:t> Los jardines se hacen aún más realistas con los sonidos de los vientos y las aguas de la naturaleza al caminar a través. </a:t>
            </a:r>
          </a:p>
          <a:p>
            <a:r>
              <a:rPr lang="es-ES" dirty="0"/>
              <a:t>Más de 2.500 especies de plantas han establecido sus raíces en el Parc Floral du Phoenix, todos protegidos por el ambiente tranquilo y mediterráneo. </a:t>
            </a:r>
          </a:p>
          <a:p>
            <a:r>
              <a:rPr lang="es-ES" dirty="0"/>
              <a:t>El resultado de una visita a la Diamant Vert es la experiencia de safaris a lugares lejanos y exóticos, todo sin tener que cruzar la calle hasta el aeropuerto internacional de Niza. </a:t>
            </a:r>
          </a:p>
          <a:p>
            <a:endParaRPr lang="es-ES" dirty="0"/>
          </a:p>
        </p:txBody>
      </p:sp>
    </p:spTree>
    <p:extLst>
      <p:ext uri="{BB962C8B-B14F-4D97-AF65-F5344CB8AC3E}">
        <p14:creationId xmlns:p14="http://schemas.microsoft.com/office/powerpoint/2010/main" val="2926254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a:bodyPr>
          <a:lstStyle/>
          <a:p>
            <a:r>
              <a:rPr lang="es-ES" dirty="0"/>
              <a:t>Exposiciones temporales, eventos educativos, y actividades para niños en el Parc Floral Phoenix du atender a todas las edades, grupos e intereses. </a:t>
            </a:r>
          </a:p>
          <a:p>
            <a:r>
              <a:rPr lang="es-ES" dirty="0"/>
              <a:t>El objetivo del Parque es el de servir como un lugar de encuentro para grupos y familias que descubren las maravillas de las colecciones botánicas y animal. </a:t>
            </a:r>
          </a:p>
          <a:p>
            <a:r>
              <a:rPr lang="es-ES" dirty="0"/>
              <a:t>Con sus amplias zonas verdes, rincones tranquilos, mesas de picnic, fuentes, estanques de patos, y áreas de juego para los niños, el Parque ciertamente parece cumplir con ese objetivo. </a:t>
            </a:r>
          </a:p>
        </p:txBody>
      </p:sp>
    </p:spTree>
    <p:extLst>
      <p:ext uri="{BB962C8B-B14F-4D97-AF65-F5344CB8AC3E}">
        <p14:creationId xmlns:p14="http://schemas.microsoft.com/office/powerpoint/2010/main" val="3413958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6753944" cy="5471120"/>
          </a:xfrm>
        </p:spPr>
        <p:txBody>
          <a:bodyPr/>
          <a:lstStyle/>
          <a:p>
            <a:r>
              <a:rPr lang="es-ES" dirty="0"/>
              <a:t>Los niños pueden explorar y aprender sobre el mundo que les rodea de forma segura.</a:t>
            </a:r>
          </a:p>
          <a:p>
            <a:r>
              <a:rPr lang="es-ES" dirty="0"/>
              <a:t> Es el lugar perfecto en Niza para una aventura con los niños, el aprendizaje sobre una nueva especie de planta, o dejar florecer el romance durante un paseo entre las flores.</a:t>
            </a:r>
          </a:p>
          <a:p>
            <a:endParaRPr lang="es-ES" dirty="0"/>
          </a:p>
        </p:txBody>
      </p:sp>
    </p:spTree>
    <p:extLst>
      <p:ext uri="{BB962C8B-B14F-4D97-AF65-F5344CB8AC3E}">
        <p14:creationId xmlns:p14="http://schemas.microsoft.com/office/powerpoint/2010/main" val="3219184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701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53310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282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736" r="7191"/>
          <a:stretch/>
        </p:blipFill>
        <p:spPr>
          <a:xfrm>
            <a:off x="0" y="-99392"/>
            <a:ext cx="4644008" cy="6957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99392"/>
            <a:ext cx="4516052" cy="3924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7" y="3717032"/>
            <a:ext cx="4522531" cy="3140968"/>
          </a:xfrm>
          <a:prstGeom prst="rect">
            <a:avLst/>
          </a:prstGeom>
        </p:spPr>
      </p:pic>
    </p:spTree>
    <p:extLst>
      <p:ext uri="{BB962C8B-B14F-4D97-AF65-F5344CB8AC3E}">
        <p14:creationId xmlns:p14="http://schemas.microsoft.com/office/powerpoint/2010/main" val="2723680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61950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608649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598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6"/>
            <a:ext cx="9144000" cy="6826624"/>
          </a:xfrm>
          <a:prstGeom prst="rect">
            <a:avLst/>
          </a:prstGeom>
        </p:spPr>
      </p:pic>
    </p:spTree>
    <p:extLst>
      <p:ext uri="{BB962C8B-B14F-4D97-AF65-F5344CB8AC3E}">
        <p14:creationId xmlns:p14="http://schemas.microsoft.com/office/powerpoint/2010/main" val="2163976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551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245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67235"/>
            <a:ext cx="9252520" cy="6858000"/>
          </a:xfrm>
          <a:prstGeom prst="rect">
            <a:avLst/>
          </a:prstGeom>
        </p:spPr>
      </p:pic>
    </p:spTree>
    <p:extLst>
      <p:ext uri="{BB962C8B-B14F-4D97-AF65-F5344CB8AC3E}">
        <p14:creationId xmlns:p14="http://schemas.microsoft.com/office/powerpoint/2010/main" val="2474368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978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144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6900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39164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3425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331449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218"/>
            <a:ext cx="9144000" cy="7029400"/>
          </a:xfrm>
          <a:prstGeom prst="rect">
            <a:avLst/>
          </a:prstGeom>
        </p:spPr>
      </p:pic>
    </p:spTree>
    <p:extLst>
      <p:ext uri="{BB962C8B-B14F-4D97-AF65-F5344CB8AC3E}">
        <p14:creationId xmlns:p14="http://schemas.microsoft.com/office/powerpoint/2010/main" val="3631492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r>
              <a:rPr lang="es-ES" dirty="0"/>
              <a:t>Palmeraie du Sarthou</a:t>
            </a:r>
          </a:p>
        </p:txBody>
      </p:sp>
      <p:sp>
        <p:nvSpPr>
          <p:cNvPr id="5" name="4 Marcador de contenido"/>
          <p:cNvSpPr>
            <a:spLocks noGrp="1"/>
          </p:cNvSpPr>
          <p:nvPr>
            <p:ph sz="quarter" idx="1"/>
          </p:nvPr>
        </p:nvSpPr>
        <p:spPr>
          <a:xfrm>
            <a:off x="457200" y="1268760"/>
            <a:ext cx="7467600" cy="5832648"/>
          </a:xfrm>
        </p:spPr>
        <p:txBody>
          <a:bodyPr>
            <a:normAutofit/>
          </a:bodyPr>
          <a:lstStyle/>
          <a:p>
            <a:r>
              <a:rPr lang="es-ES" dirty="0"/>
              <a:t>Este palmar resulta de nuestra pasión por las palmeras, es la prolongación natural de nuestro vivero. </a:t>
            </a:r>
          </a:p>
          <a:p>
            <a:r>
              <a:rPr lang="es-ES" dirty="0"/>
              <a:t>Aquí descubrirá numerosas variedades de plantas tropicales que prosperan en nuestro pequeño oasis.  Entre ellas, hay una decena de especies de palmeras, aún más bambús, chumberas, caña de azúcar, papiros</a:t>
            </a:r>
          </a:p>
          <a:p>
            <a:r>
              <a:rPr lang="es-ES" dirty="0"/>
              <a:t>Un platanar y un espacio mediterráneo completarán el cambio de aires. Por fin, visitará el invernadero de plantas y de flores exóticas., La mayoría de las palmeras proceden de semillas sembradas por sus propietarios.</a:t>
            </a:r>
          </a:p>
        </p:txBody>
      </p:sp>
    </p:spTree>
    <p:extLst>
      <p:ext uri="{BB962C8B-B14F-4D97-AF65-F5344CB8AC3E}">
        <p14:creationId xmlns:p14="http://schemas.microsoft.com/office/powerpoint/2010/main" val="2809974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814512"/>
            <a:ext cx="6858000" cy="3228975"/>
          </a:xfrm>
          <a:prstGeom prst="rect">
            <a:avLst/>
          </a:prstGeom>
        </p:spPr>
      </p:pic>
    </p:spTree>
    <p:extLst>
      <p:ext uri="{BB962C8B-B14F-4D97-AF65-F5344CB8AC3E}">
        <p14:creationId xmlns:p14="http://schemas.microsoft.com/office/powerpoint/2010/main" val="1732570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9622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2185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1998036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373527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 y="0"/>
            <a:ext cx="9112624" cy="6858000"/>
          </a:xfrm>
          <a:prstGeom prst="rect">
            <a:avLst/>
          </a:prstGeom>
        </p:spPr>
      </p:pic>
    </p:spTree>
    <p:extLst>
      <p:ext uri="{BB962C8B-B14F-4D97-AF65-F5344CB8AC3E}">
        <p14:creationId xmlns:p14="http://schemas.microsoft.com/office/powerpoint/2010/main" val="315975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0102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6606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851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181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 y="0"/>
            <a:ext cx="9144000" cy="6879704"/>
          </a:xfrm>
          <a:prstGeom prst="rect">
            <a:avLst/>
          </a:prstGeom>
        </p:spPr>
      </p:pic>
    </p:spTree>
    <p:extLst>
      <p:ext uri="{BB962C8B-B14F-4D97-AF65-F5344CB8AC3E}">
        <p14:creationId xmlns:p14="http://schemas.microsoft.com/office/powerpoint/2010/main" val="3948800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520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6086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347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52506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4746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1695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Roseraie de Berty.</a:t>
            </a:r>
          </a:p>
        </p:txBody>
      </p:sp>
      <p:sp>
        <p:nvSpPr>
          <p:cNvPr id="3" name="2 Marcador de contenido"/>
          <p:cNvSpPr>
            <a:spLocks noGrp="1"/>
          </p:cNvSpPr>
          <p:nvPr>
            <p:ph sz="quarter" idx="1"/>
          </p:nvPr>
        </p:nvSpPr>
        <p:spPr/>
        <p:txBody>
          <a:bodyPr>
            <a:normAutofit/>
          </a:bodyPr>
          <a:lstStyle/>
          <a:p>
            <a:r>
              <a:rPr lang="es-ES" dirty="0"/>
              <a:t>El jardín de rosas es un desarrollo muy personal de las variedades presentes en el catálogo de la guardería. </a:t>
            </a:r>
          </a:p>
          <a:p>
            <a:r>
              <a:rPr lang="es-ES" dirty="0"/>
              <a:t>El jardín se inició en 1984 en el sitio de un antiguo huerto de melocotón y un huerto. </a:t>
            </a:r>
          </a:p>
          <a:p>
            <a:r>
              <a:rPr lang="es-ES" dirty="0"/>
              <a:t>Creado para colocar la base de la colección primaria de rosas, lo que ha hecho desde el principio fue objeto de una composición artística. </a:t>
            </a:r>
          </a:p>
          <a:p>
            <a:r>
              <a:rPr lang="es-ES" dirty="0"/>
              <a:t>El primer jardín se amplió luego a las dos partes a través de los años y la introducción progresiva de nuevas variedades antiguas de la colección. </a:t>
            </a:r>
          </a:p>
        </p:txBody>
      </p:sp>
    </p:spTree>
    <p:extLst>
      <p:ext uri="{BB962C8B-B14F-4D97-AF65-F5344CB8AC3E}">
        <p14:creationId xmlns:p14="http://schemas.microsoft.com/office/powerpoint/2010/main" val="1014593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404664"/>
            <a:ext cx="7344816" cy="5615136"/>
          </a:xfrm>
        </p:spPr>
        <p:txBody>
          <a:bodyPr>
            <a:normAutofit/>
          </a:bodyPr>
          <a:lstStyle/>
          <a:p>
            <a:r>
              <a:rPr lang="es-ES" dirty="0"/>
              <a:t>Por lo tanto espacios, que están compartimentados se añadieron a cada otro.</a:t>
            </a:r>
          </a:p>
          <a:p>
            <a:r>
              <a:rPr lang="es-ES" dirty="0"/>
              <a:t> Ahora incluye 6-700 variedades diferentes dentro de un espacio plantado con muchas otras plantas y árboles nativos y hortícolas. </a:t>
            </a:r>
          </a:p>
          <a:p>
            <a:r>
              <a:rPr lang="es-ES" dirty="0"/>
              <a:t>Visitado por cita solamente los primeros diez años, ahora está abierto al público en un mes por año y recibe a muchos visitantes. </a:t>
            </a:r>
          </a:p>
          <a:p>
            <a:r>
              <a:rPr lang="es-ES" dirty="0"/>
              <a:t>El sitio está rodeado de bosques, encinas y castaños orientación norte sur. Está por debajo de un hermoso edificio antiguo (data de por lo menos del XVIII) que el jardín se extiende apenas visible desde la carretera y sin saber muy bien dónde empieza y dónde termina. </a:t>
            </a:r>
          </a:p>
          <a:p>
            <a:endParaRPr lang="es-ES" dirty="0"/>
          </a:p>
        </p:txBody>
      </p:sp>
    </p:spTree>
    <p:extLst>
      <p:ext uri="{BB962C8B-B14F-4D97-AF65-F5344CB8AC3E}">
        <p14:creationId xmlns:p14="http://schemas.microsoft.com/office/powerpoint/2010/main" val="25916332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897960" cy="5615136"/>
          </a:xfrm>
        </p:spPr>
        <p:txBody>
          <a:bodyPr>
            <a:normAutofit lnSpcReduction="10000"/>
          </a:bodyPr>
          <a:lstStyle/>
          <a:p>
            <a:r>
              <a:rPr lang="es-ES" dirty="0"/>
              <a:t> De hecho, el fondo del valle se ensancha en un lugar llamado Berty donde dos grandes dos hectáreas cada una a lo largo del río, por encima, ya que son de madera. </a:t>
            </a:r>
          </a:p>
          <a:p>
            <a:r>
              <a:rPr lang="es-ES" dirty="0"/>
              <a:t>El jardín sustituye a una antigua huerta de duraznos plantados un poco más altos que los márgenes del río pueden ser inundadas en caso de inundación. </a:t>
            </a:r>
          </a:p>
          <a:p>
            <a:r>
              <a:rPr lang="es-ES" dirty="0"/>
              <a:t>Una rica flora autóctona disfrutando de la frescura y la sombra de los alisos y se desliza fácilmente en la fertilización y el riego le dan la oportunidad. Algunos árboles, arbustos, colección de rosas, bulbos, plantas perennes, cada planta ha recibido el lugar que era apropiado para ella. </a:t>
            </a:r>
          </a:p>
        </p:txBody>
      </p:sp>
    </p:spTree>
    <p:extLst>
      <p:ext uri="{BB962C8B-B14F-4D97-AF65-F5344CB8AC3E}">
        <p14:creationId xmlns:p14="http://schemas.microsoft.com/office/powerpoint/2010/main" val="2387331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969968" cy="5615136"/>
          </a:xfrm>
        </p:spPr>
        <p:txBody>
          <a:bodyPr>
            <a:normAutofit/>
          </a:bodyPr>
          <a:lstStyle/>
          <a:p>
            <a:r>
              <a:rPr lang="es-ES" dirty="0"/>
              <a:t>Cuando se inicia la estación de trabajo pendiente, paredes de piedra seca antiguas construidas en piedra seca para aumentar la superficie cultivable y la profundidad de la tierra. Debido a que el suelo aquí es muy pobre, ácido esquisto y se lavó con regularidad. </a:t>
            </a:r>
          </a:p>
          <a:p>
            <a:r>
              <a:rPr lang="es-ES" dirty="0"/>
              <a:t>Por contra, contiene humus, se está agotando y tenemos la oportunidad de cantidad de agua debido a la presencia del río.</a:t>
            </a:r>
          </a:p>
          <a:p>
            <a:r>
              <a:rPr lang="es-ES" dirty="0"/>
              <a:t> Es un jardín simple, pero sin artificios construido, a pesar de que no aparece allí. </a:t>
            </a:r>
          </a:p>
          <a:p>
            <a:r>
              <a:rPr lang="es-ES" dirty="0"/>
              <a:t>La tierra está apenas fecundada y las plantas presentan un tamaño normal. </a:t>
            </a:r>
          </a:p>
        </p:txBody>
      </p:sp>
    </p:spTree>
    <p:extLst>
      <p:ext uri="{BB962C8B-B14F-4D97-AF65-F5344CB8AC3E}">
        <p14:creationId xmlns:p14="http://schemas.microsoft.com/office/powerpoint/2010/main" val="3799621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897960" cy="5615136"/>
          </a:xfrm>
        </p:spPr>
        <p:txBody>
          <a:bodyPr/>
          <a:lstStyle/>
          <a:p>
            <a:r>
              <a:rPr lang="es-ES" dirty="0"/>
              <a:t>El Berty aislado y belleza del lugar cerrado y protegido en sí da una dimensión mágica que apoyado por el jardín junto al río. </a:t>
            </a:r>
          </a:p>
          <a:p>
            <a:r>
              <a:rPr lang="es-ES" dirty="0"/>
              <a:t>Usted puede disfrutar del encanto del lugar que tiene lugar en la pequeña sala de té donde las bebidas se producen en la región de Ardèche y la biología. </a:t>
            </a:r>
          </a:p>
          <a:p>
            <a:endParaRPr lang="es-ES" dirty="0"/>
          </a:p>
        </p:txBody>
      </p:sp>
    </p:spTree>
    <p:extLst>
      <p:ext uri="{BB962C8B-B14F-4D97-AF65-F5344CB8AC3E}">
        <p14:creationId xmlns:p14="http://schemas.microsoft.com/office/powerpoint/2010/main" val="1895715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49199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3626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00111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265"/>
          <a:stretch/>
        </p:blipFill>
        <p:spPr>
          <a:xfrm>
            <a:off x="0" y="0"/>
            <a:ext cx="9144000" cy="6858000"/>
          </a:xfrm>
          <a:prstGeom prst="rect">
            <a:avLst/>
          </a:prstGeom>
        </p:spPr>
      </p:pic>
    </p:spTree>
    <p:extLst>
      <p:ext uri="{BB962C8B-B14F-4D97-AF65-F5344CB8AC3E}">
        <p14:creationId xmlns:p14="http://schemas.microsoft.com/office/powerpoint/2010/main" val="1237706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3824" b="1569"/>
          <a:stretch/>
        </p:blipFill>
        <p:spPr>
          <a:xfrm>
            <a:off x="0" y="0"/>
            <a:ext cx="9252519" cy="6858000"/>
          </a:xfrm>
          <a:prstGeom prst="rect">
            <a:avLst/>
          </a:prstGeom>
        </p:spPr>
      </p:pic>
    </p:spTree>
    <p:extLst>
      <p:ext uri="{BB962C8B-B14F-4D97-AF65-F5344CB8AC3E}">
        <p14:creationId xmlns:p14="http://schemas.microsoft.com/office/powerpoint/2010/main" val="231107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89" y="0"/>
            <a:ext cx="9113621" cy="6858000"/>
          </a:xfrm>
          <a:prstGeom prst="rect">
            <a:avLst/>
          </a:prstGeom>
        </p:spPr>
      </p:pic>
    </p:spTree>
    <p:extLst>
      <p:ext uri="{BB962C8B-B14F-4D97-AF65-F5344CB8AC3E}">
        <p14:creationId xmlns:p14="http://schemas.microsoft.com/office/powerpoint/2010/main" val="40406560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629243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8670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36912"/>
            <a:ext cx="9144000" cy="4213738"/>
          </a:xfrm>
          <a:prstGeom prst="rect">
            <a:avLst/>
          </a:prstGeom>
        </p:spPr>
      </p:pic>
    </p:spTree>
    <p:extLst>
      <p:ext uri="{BB962C8B-B14F-4D97-AF65-F5344CB8AC3E}">
        <p14:creationId xmlns:p14="http://schemas.microsoft.com/office/powerpoint/2010/main" val="36555582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Domaine de Rayol.</a:t>
            </a:r>
          </a:p>
        </p:txBody>
      </p:sp>
      <p:sp>
        <p:nvSpPr>
          <p:cNvPr id="3" name="2 Marcador de contenido"/>
          <p:cNvSpPr>
            <a:spLocks noGrp="1"/>
          </p:cNvSpPr>
          <p:nvPr>
            <p:ph sz="quarter" idx="1"/>
          </p:nvPr>
        </p:nvSpPr>
        <p:spPr/>
        <p:txBody>
          <a:bodyPr/>
          <a:lstStyle/>
          <a:p>
            <a:r>
              <a:rPr lang="es-ES" dirty="0"/>
              <a:t>El Señorio de Rayol o Domaine du Rayol (20 hectáreas), también conocido como el Jardin Botanique du Rayol y del Parque Botánico à Rayol-Canadel-sur-Mer, es un jardín botánico y arboreto situado en la Avenue des Belges, Rayol-Canadel-sur-Mer , Var , Provenza-Alpes-Côte d'Azur , Francia . </a:t>
            </a:r>
          </a:p>
          <a:p>
            <a:r>
              <a:rPr lang="es-ES" dirty="0"/>
              <a:t>Está clasificado como un Jardin Remarquable por Jardin de la Comisión de Parques y Jardines del Ministerio de Cultura de Francia. Está abierto al público, con una cuota de admisión. </a:t>
            </a:r>
          </a:p>
        </p:txBody>
      </p:sp>
    </p:spTree>
    <p:extLst>
      <p:ext uri="{BB962C8B-B14F-4D97-AF65-F5344CB8AC3E}">
        <p14:creationId xmlns:p14="http://schemas.microsoft.com/office/powerpoint/2010/main" val="28390043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039072"/>
          </a:xfrm>
        </p:spPr>
        <p:txBody>
          <a:bodyPr>
            <a:normAutofit/>
          </a:bodyPr>
          <a:lstStyle/>
          <a:p>
            <a:r>
              <a:rPr lang="es-ES" dirty="0"/>
              <a:t>El jardín fue creado en 1910 por el hombre de negocios de París Alfred Theodore Courmes cuando construyó su casa de retiro en un promontorio con vistas a la Baie du Figuier. Además de una pequeña granja en el sitio (1909), construyó su primera casa (1912, posteriormente, el Hotel de la Mer) y más tarde su segunda casa (Rayolet, 1925), así como un pintoresco bastidon y pérgola (1910) .</a:t>
            </a:r>
          </a:p>
          <a:p>
            <a:r>
              <a:rPr lang="es-ES" dirty="0"/>
              <a:t> Este primer jardín contenía agaves , eucaliptos , brezos , mimosas , palmeras y otros árboles mediterráneos. </a:t>
            </a:r>
          </a:p>
          <a:p>
            <a:endParaRPr lang="es-ES" dirty="0"/>
          </a:p>
          <a:p>
            <a:endParaRPr lang="es-ES" dirty="0"/>
          </a:p>
        </p:txBody>
      </p:sp>
    </p:spTree>
    <p:extLst>
      <p:ext uri="{BB962C8B-B14F-4D97-AF65-F5344CB8AC3E}">
        <p14:creationId xmlns:p14="http://schemas.microsoft.com/office/powerpoint/2010/main" val="42538975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normAutofit/>
          </a:bodyPr>
          <a:lstStyle/>
          <a:p>
            <a:r>
              <a:rPr lang="es-ES" dirty="0"/>
              <a:t>En 1940 Mme. Courmes vendieron la propiedad al ingeniero aeronáutico Henri Potez , que restauró los edificios y construyó una escalera desde la pérgola hasta el mar. </a:t>
            </a:r>
          </a:p>
          <a:p>
            <a:r>
              <a:rPr lang="es-ES" dirty="0"/>
              <a:t>Con una plantilla de diez jardineros, el jardín fue ampliado y mejorado, y en 1948 contenía cerca de 400 especies .</a:t>
            </a:r>
          </a:p>
          <a:p>
            <a:r>
              <a:rPr lang="es-ES" dirty="0"/>
              <a:t> Sin embargo, posteriormente, cayó en el olvido y fue abandonado a finales de los años 1960. </a:t>
            </a:r>
          </a:p>
          <a:p>
            <a:r>
              <a:rPr lang="es-ES" dirty="0"/>
              <a:t>En 1989 el sitio fue adquirido por el Conservatorio del Litoral, y paisajistas Gilles Clément y Philippe Deliau comenzaron un rediseño a fondo para crear el jardín de hoy. </a:t>
            </a:r>
          </a:p>
          <a:p>
            <a:endParaRPr lang="es-ES" dirty="0"/>
          </a:p>
        </p:txBody>
      </p:sp>
    </p:spTree>
    <p:extLst>
      <p:ext uri="{BB962C8B-B14F-4D97-AF65-F5344CB8AC3E}">
        <p14:creationId xmlns:p14="http://schemas.microsoft.com/office/powerpoint/2010/main" val="2116679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normAutofit fontScale="85000" lnSpcReduction="10000"/>
          </a:bodyPr>
          <a:lstStyle/>
          <a:p>
            <a:r>
              <a:rPr lang="es-ES" dirty="0"/>
              <a:t>El jardín contiene ahora una serie de áreas dedicadas a las plantas de la cuenca del Mediterráneo, las Islas Canarias , South Australia y Nueva Zelanda , las costas de California y Chile , Sudáfrica , Argentina , México y Asia . Sus secciones principales son las siguientes: </a:t>
            </a:r>
          </a:p>
          <a:p>
            <a:r>
              <a:rPr lang="es-ES" dirty="0"/>
              <a:t>Jardin Árido Americano .- agave , yuca y pipi cactus . </a:t>
            </a:r>
          </a:p>
          <a:p>
            <a:r>
              <a:rPr lang="es-ES" dirty="0"/>
              <a:t>Jardín australiano - regiones semi-desérticas con acacia ; brezales con protea , eucalipto y otras plantas aromáticas. </a:t>
            </a:r>
          </a:p>
          <a:p>
            <a:r>
              <a:rPr lang="es-ES" dirty="0"/>
              <a:t>California Garden - chaparral con manzanita , lilas California , robles y pinos , praderas, árboles de Josué ; Washingtonias . </a:t>
            </a:r>
          </a:p>
          <a:p>
            <a:r>
              <a:rPr lang="es-ES" dirty="0"/>
              <a:t>Islas Canarias Jardín - representando tres entornos  de Tenerife : formaciones rocosas costeras, termófilos arbustos , pinos del bosque. </a:t>
            </a:r>
          </a:p>
          <a:p>
            <a:r>
              <a:rPr lang="es-ES" dirty="0"/>
              <a:t>Chile Garden - plantas de la costa, sabanas y colinas. </a:t>
            </a:r>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0011688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6753944" cy="4895056"/>
          </a:xfrm>
        </p:spPr>
        <p:txBody>
          <a:bodyPr>
            <a:normAutofit/>
          </a:bodyPr>
          <a:lstStyle/>
          <a:p>
            <a:r>
              <a:rPr lang="es-ES" dirty="0"/>
              <a:t>Jardin marino - plantaciones bajo el agua en los fondos marinos de Baie du Figuier, incluyendo una  plantación de Posidonia . </a:t>
            </a:r>
          </a:p>
          <a:p>
            <a:r>
              <a:rPr lang="es-ES" dirty="0"/>
              <a:t>Mediterranean Garden </a:t>
            </a:r>
          </a:p>
          <a:p>
            <a:r>
              <a:rPr lang="es-ES" dirty="0"/>
              <a:t>Nueva Zelanda Jardín - bosques subtropicales húmedos con helechos arborescentes y palmas ; praderas secas </a:t>
            </a:r>
          </a:p>
          <a:p>
            <a:r>
              <a:rPr lang="es-ES" dirty="0"/>
              <a:t>South African Garden - protea , brezo y plantas en el Restionaceae familia, gran espina de acacia ; numerosas plantas suculentas como aloes . </a:t>
            </a:r>
          </a:p>
          <a:p>
            <a:endParaRPr lang="es-ES" dirty="0"/>
          </a:p>
          <a:p>
            <a:endParaRPr lang="es-ES" dirty="0"/>
          </a:p>
        </p:txBody>
      </p:sp>
    </p:spTree>
    <p:extLst>
      <p:ext uri="{BB962C8B-B14F-4D97-AF65-F5344CB8AC3E}">
        <p14:creationId xmlns:p14="http://schemas.microsoft.com/office/powerpoint/2010/main" val="4046050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Subtropical Americana Jardín - norte de Argentina y subtropicales de México . </a:t>
            </a:r>
          </a:p>
          <a:p>
            <a:r>
              <a:rPr lang="es-ES" dirty="0"/>
              <a:t>Subtropical Asian Garden – incluyendo el bambú de china y cicas japonesas. </a:t>
            </a:r>
          </a:p>
          <a:p>
            <a:endParaRPr lang="es-ES" dirty="0"/>
          </a:p>
          <a:p>
            <a:endParaRPr lang="es-ES" dirty="0"/>
          </a:p>
        </p:txBody>
      </p:sp>
    </p:spTree>
    <p:extLst>
      <p:ext uri="{BB962C8B-B14F-4D97-AF65-F5344CB8AC3E}">
        <p14:creationId xmlns:p14="http://schemas.microsoft.com/office/powerpoint/2010/main" val="27046637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37289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1369952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4805772" cy="33706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5772" y="116632"/>
            <a:ext cx="4338228" cy="33706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87316"/>
            <a:ext cx="4805771" cy="33706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5772" y="3487316"/>
            <a:ext cx="4338228" cy="3370684"/>
          </a:xfrm>
          <a:prstGeom prst="rect">
            <a:avLst/>
          </a:prstGeom>
        </p:spPr>
      </p:pic>
    </p:spTree>
    <p:extLst>
      <p:ext uri="{BB962C8B-B14F-4D97-AF65-F5344CB8AC3E}">
        <p14:creationId xmlns:p14="http://schemas.microsoft.com/office/powerpoint/2010/main" val="10378166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252" b="4522"/>
          <a:stretch/>
        </p:blipFill>
        <p:spPr>
          <a:xfrm>
            <a:off x="0" y="0"/>
            <a:ext cx="9144000" cy="6858000"/>
          </a:xfrm>
          <a:prstGeom prst="rect">
            <a:avLst/>
          </a:prstGeom>
        </p:spPr>
      </p:pic>
    </p:spTree>
    <p:extLst>
      <p:ext uri="{BB962C8B-B14F-4D97-AF65-F5344CB8AC3E}">
        <p14:creationId xmlns:p14="http://schemas.microsoft.com/office/powerpoint/2010/main" val="8620077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17706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242308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7252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4072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287807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7340166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3373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8700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06847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93622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17223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46536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1332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2173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0016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6085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8587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6191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6059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5730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10673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97814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72668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268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27086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30378"/>
            <a:ext cx="9433048" cy="6858000"/>
          </a:xfrm>
          <a:prstGeom prst="rect">
            <a:avLst/>
          </a:prstGeom>
        </p:spPr>
      </p:pic>
    </p:spTree>
    <p:extLst>
      <p:ext uri="{BB962C8B-B14F-4D97-AF65-F5344CB8AC3E}">
        <p14:creationId xmlns:p14="http://schemas.microsoft.com/office/powerpoint/2010/main" val="25552275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31325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37482321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98789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29964928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26572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Bois des  Moutiers-Varengeville</a:t>
            </a:r>
          </a:p>
        </p:txBody>
      </p:sp>
      <p:sp>
        <p:nvSpPr>
          <p:cNvPr id="3" name="2 Marcador de contenido"/>
          <p:cNvSpPr>
            <a:spLocks noGrp="1"/>
          </p:cNvSpPr>
          <p:nvPr>
            <p:ph sz="quarter" idx="1"/>
          </p:nvPr>
        </p:nvSpPr>
        <p:spPr/>
        <p:txBody>
          <a:bodyPr>
            <a:normAutofit lnSpcReduction="10000"/>
          </a:bodyPr>
          <a:lstStyle/>
          <a:p>
            <a:r>
              <a:rPr lang="es-ES" dirty="0"/>
              <a:t>La casa, los jardines y el parque del Bois des Moutiers fueron creados por Guillaume Mallet (1859-1945) a partir de 1898. </a:t>
            </a:r>
          </a:p>
          <a:p>
            <a:r>
              <a:rPr lang="es-ES" dirty="0"/>
              <a:t>El arquitecto británico Sir Edwin Lutyens (1869-1944), de 28 años quien más tarde sería famoso por la construcción incluyendo el palacio del virrey de la India en Nueva Delhi, construyó una casa en Var en Francia inspirado en el movimiento "Arts &amp; Crafts" y las ideas de su fundador, William Morris (1838-1896). </a:t>
            </a:r>
          </a:p>
          <a:p>
            <a:r>
              <a:rPr lang="es-ES" dirty="0"/>
              <a:t>Conduce atracción, reconocido internacionalmente por sus cualidades arquitectónicas, botánicas y artísticas, es un monumento histórico y jardines notables.</a:t>
            </a:r>
          </a:p>
        </p:txBody>
      </p:sp>
    </p:spTree>
    <p:extLst>
      <p:ext uri="{BB962C8B-B14F-4D97-AF65-F5344CB8AC3E}">
        <p14:creationId xmlns:p14="http://schemas.microsoft.com/office/powerpoint/2010/main" val="36745249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lstStyle/>
          <a:p>
            <a:r>
              <a:rPr lang="es-ES" dirty="0"/>
              <a:t>Esta casa de hasta cincuenta mil visitantes por año y más de 1,3 millones desde su apertura en 1970. </a:t>
            </a:r>
          </a:p>
          <a:p>
            <a:r>
              <a:rPr lang="es-ES" dirty="0"/>
              <a:t>Se aporta un conjunto único en Francia. </a:t>
            </a:r>
          </a:p>
          <a:p>
            <a:r>
              <a:rPr lang="es-ES" dirty="0"/>
              <a:t>Los jardines que rodean la casa fueron diseñados por el arquitecto, en colaboración con el propietario y el famoso paisaje inglés Srta. Gertrude Jekyll (1849-1932).</a:t>
            </a:r>
          </a:p>
          <a:p>
            <a:r>
              <a:rPr lang="es-ES" dirty="0"/>
              <a:t>Diseñado como una extensión de la casa, estas áreas cercadas están muy estructurados. </a:t>
            </a:r>
          </a:p>
          <a:p>
            <a:r>
              <a:rPr lang="es-ES" dirty="0"/>
              <a:t>Se comunican entre sí y gradualmente conducen a los grandes jardines voluntariamente más naturales.</a:t>
            </a:r>
          </a:p>
          <a:p>
            <a:endParaRPr lang="es-ES" dirty="0"/>
          </a:p>
        </p:txBody>
      </p:sp>
    </p:spTree>
    <p:extLst>
      <p:ext uri="{BB962C8B-B14F-4D97-AF65-F5344CB8AC3E}">
        <p14:creationId xmlns:p14="http://schemas.microsoft.com/office/powerpoint/2010/main" val="26719299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185992" cy="5111080"/>
          </a:xfrm>
        </p:spPr>
        <p:txBody>
          <a:bodyPr>
            <a:normAutofit/>
          </a:bodyPr>
          <a:lstStyle/>
          <a:p>
            <a:r>
              <a:rPr lang="es-ES" dirty="0"/>
              <a:t>El parque tiene una superficie de 12 hectáreas fue plantado en su totalidad por Guillaume Mallet en una dirección hacia el mar valleuse.</a:t>
            </a:r>
          </a:p>
          <a:p>
            <a:r>
              <a:rPr lang="es-ES" dirty="0"/>
              <a:t> El carácter excepcional del suelo ácido, en el Pays de Caux, permitió la introducción de muchas especies raras, en contraste total con el vegetación local (rododendros del Himalaya, Azaleas de China Eucryphias Chile, arces de Japón ...). </a:t>
            </a:r>
          </a:p>
          <a:p>
            <a:r>
              <a:rPr lang="es-ES" dirty="0"/>
              <a:t>Estos, llegaron hoy a la madurez, a veces alcanzando tamaños impresionantes: hasta 13 metros de altura y rododendros. </a:t>
            </a:r>
          </a:p>
        </p:txBody>
      </p:sp>
    </p:spTree>
    <p:extLst>
      <p:ext uri="{BB962C8B-B14F-4D97-AF65-F5344CB8AC3E}">
        <p14:creationId xmlns:p14="http://schemas.microsoft.com/office/powerpoint/2010/main" val="22356761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La caminata se realiza en una serie de claros en cada uno de los que una especie dominante da su carácter especial. Las flores están unidas a través del año y da al parque un interés permanente. </a:t>
            </a:r>
          </a:p>
          <a:p>
            <a:r>
              <a:rPr lang="es-ES" dirty="0"/>
              <a:t>La familia de William Mallet, que vive en el Bois des Moutiers continuamente se esfuerza por perpetuar y embellecer la obra de la ingeniería amateur</a:t>
            </a:r>
          </a:p>
        </p:txBody>
      </p:sp>
    </p:spTree>
    <p:extLst>
      <p:ext uri="{BB962C8B-B14F-4D97-AF65-F5344CB8AC3E}">
        <p14:creationId xmlns:p14="http://schemas.microsoft.com/office/powerpoint/2010/main" val="19411712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657"/>
            <a:ext cx="9144000" cy="6792686"/>
          </a:xfrm>
          <a:prstGeom prst="rect">
            <a:avLst/>
          </a:prstGeom>
        </p:spPr>
      </p:pic>
    </p:spTree>
    <p:extLst>
      <p:ext uri="{BB962C8B-B14F-4D97-AF65-F5344CB8AC3E}">
        <p14:creationId xmlns:p14="http://schemas.microsoft.com/office/powerpoint/2010/main" val="32328651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21228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22729356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3" y="0"/>
            <a:ext cx="9136834" cy="6858000"/>
          </a:xfrm>
          <a:prstGeom prst="rect">
            <a:avLst/>
          </a:prstGeom>
        </p:spPr>
      </p:pic>
    </p:spTree>
    <p:extLst>
      <p:ext uri="{BB962C8B-B14F-4D97-AF65-F5344CB8AC3E}">
        <p14:creationId xmlns:p14="http://schemas.microsoft.com/office/powerpoint/2010/main" val="23329788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354198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99899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22458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2452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68564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75284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743949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420194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68788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7050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67899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84341" cy="6858000"/>
          </a:xfrm>
          <a:prstGeom prst="rect">
            <a:avLst/>
          </a:prstGeom>
        </p:spPr>
      </p:pic>
    </p:spTree>
    <p:extLst>
      <p:ext uri="{BB962C8B-B14F-4D97-AF65-F5344CB8AC3E}">
        <p14:creationId xmlns:p14="http://schemas.microsoft.com/office/powerpoint/2010/main" val="11910602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 Botanico de Lille</a:t>
            </a:r>
            <a:br>
              <a:rPr lang="es-ES" dirty="0"/>
            </a:br>
            <a:endParaRPr lang="es-ES" dirty="0"/>
          </a:p>
        </p:txBody>
      </p:sp>
      <p:sp>
        <p:nvSpPr>
          <p:cNvPr id="3" name="2 Marcador de contenido"/>
          <p:cNvSpPr>
            <a:spLocks noGrp="1"/>
          </p:cNvSpPr>
          <p:nvPr>
            <p:ph sz="quarter" idx="1"/>
          </p:nvPr>
        </p:nvSpPr>
        <p:spPr>
          <a:xfrm>
            <a:off x="457200" y="1196752"/>
            <a:ext cx="7467600" cy="5661248"/>
          </a:xfrm>
        </p:spPr>
        <p:txBody>
          <a:bodyPr>
            <a:normAutofit/>
          </a:bodyPr>
          <a:lstStyle/>
          <a:p>
            <a:r>
              <a:rPr lang="es-ES" dirty="0"/>
              <a:t>El Jardín Botánico de Lille en francés : Jardin des Plantes de Lille es un jardín botánico de 11 hectáreas de extensión de propiedad municipal en Lille, Francia.</a:t>
            </a:r>
          </a:p>
          <a:p>
            <a:r>
              <a:rPr lang="es-ES" dirty="0"/>
              <a:t>El actual jardín botánico fue establecido en 1948 como sucesor de los varios jardines botánicos que había tenido la ciudad y que se fechaban a partir de 1596.</a:t>
            </a:r>
          </a:p>
          <a:p>
            <a:r>
              <a:rPr lang="es-ES" dirty="0"/>
              <a:t>Es uno de tres jardines botánicos que hay en Lille, los otros son el Jardín Botánico de la Facultad de Farmacia de la Universidad de Lille en la Université de Lille 2, y el Jardin botanique Nicolas Boulay de la Universidad Católica de Lille.</a:t>
            </a:r>
          </a:p>
          <a:p>
            <a:endParaRPr lang="es-ES" dirty="0"/>
          </a:p>
        </p:txBody>
      </p:sp>
    </p:spTree>
    <p:extLst>
      <p:ext uri="{BB962C8B-B14F-4D97-AF65-F5344CB8AC3E}">
        <p14:creationId xmlns:p14="http://schemas.microsoft.com/office/powerpoint/2010/main" val="16581646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6048672"/>
          </a:xfrm>
        </p:spPr>
        <p:txBody>
          <a:bodyPr>
            <a:normAutofit lnSpcReduction="10000"/>
          </a:bodyPr>
          <a:lstStyle/>
          <a:p>
            <a:r>
              <a:rPr lang="es-ES" dirty="0"/>
              <a:t>El jardín botánico está diseñado como un jardín de paseo, con contenedores botánicos, con más de 1,500 plantas agrupadas por familias. </a:t>
            </a:r>
          </a:p>
          <a:p>
            <a:r>
              <a:rPr lang="es-ES" dirty="0"/>
              <a:t>Entre sus instalaciones son de destacar,</a:t>
            </a:r>
          </a:p>
          <a:p>
            <a:r>
              <a:rPr lang="es-ES" dirty="0"/>
              <a:t> Orangerie (edificada en 1952) que alberga plantas Mediterráneas tales como mimosa, adelfa, y eucalipto;</a:t>
            </a:r>
          </a:p>
          <a:p>
            <a:r>
              <a:rPr lang="es-ES" dirty="0"/>
              <a:t> Invernadero tropical (1,200 m², edificado en 1970) con una altura de ocho metros y alberga unas 12,000 plantas entre la que se incluyen bananas, café, jengibre, palmeras, helechos arborescentes, pimienta, y Plumerias.</a:t>
            </a:r>
          </a:p>
          <a:p>
            <a:r>
              <a:rPr lang="es-ES" dirty="0"/>
              <a:t> Rosaleda</a:t>
            </a:r>
          </a:p>
          <a:p>
            <a:r>
              <a:rPr lang="es-ES" dirty="0"/>
              <a:t> Arboreto con árboles agrupados según su origen geográfico.</a:t>
            </a:r>
          </a:p>
          <a:p>
            <a:r>
              <a:rPr lang="es-ES" dirty="0"/>
              <a:t> </a:t>
            </a:r>
          </a:p>
        </p:txBody>
      </p:sp>
    </p:spTree>
    <p:extLst>
      <p:ext uri="{BB962C8B-B14F-4D97-AF65-F5344CB8AC3E}">
        <p14:creationId xmlns:p14="http://schemas.microsoft.com/office/powerpoint/2010/main" val="34410897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 Colección de dahlias,</a:t>
            </a:r>
          </a:p>
          <a:p>
            <a:r>
              <a:rPr lang="es-ES" dirty="0"/>
              <a:t> Estanque con colección de plantas acuáticas</a:t>
            </a:r>
          </a:p>
          <a:p>
            <a:r>
              <a:rPr lang="es-ES" dirty="0"/>
              <a:t> Observatorio astronómico de la ciudad que se ubica en este recinto.</a:t>
            </a:r>
          </a:p>
          <a:p>
            <a:endParaRPr lang="es-ES" dirty="0"/>
          </a:p>
        </p:txBody>
      </p:sp>
    </p:spTree>
    <p:extLst>
      <p:ext uri="{BB962C8B-B14F-4D97-AF65-F5344CB8AC3E}">
        <p14:creationId xmlns:p14="http://schemas.microsoft.com/office/powerpoint/2010/main" val="6035308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14890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3999" cy="6875839"/>
          </a:xfrm>
          <a:prstGeom prst="rect">
            <a:avLst/>
          </a:prstGeom>
        </p:spPr>
      </p:pic>
    </p:spTree>
    <p:extLst>
      <p:ext uri="{BB962C8B-B14F-4D97-AF65-F5344CB8AC3E}">
        <p14:creationId xmlns:p14="http://schemas.microsoft.com/office/powerpoint/2010/main" val="19448123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6748"/>
          </a:xfrm>
          <a:prstGeom prst="rect">
            <a:avLst/>
          </a:prstGeom>
        </p:spPr>
      </p:pic>
    </p:spTree>
    <p:extLst>
      <p:ext uri="{BB962C8B-B14F-4D97-AF65-F5344CB8AC3E}">
        <p14:creationId xmlns:p14="http://schemas.microsoft.com/office/powerpoint/2010/main" val="210404284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24554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8193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4055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4560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1" y="0"/>
            <a:ext cx="514597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9004" y="0"/>
            <a:ext cx="3994995" cy="6858000"/>
          </a:xfrm>
          <a:prstGeom prst="rect">
            <a:avLst/>
          </a:prstGeom>
        </p:spPr>
      </p:pic>
    </p:spTree>
    <p:extLst>
      <p:ext uri="{BB962C8B-B14F-4D97-AF65-F5344CB8AC3E}">
        <p14:creationId xmlns:p14="http://schemas.microsoft.com/office/powerpoint/2010/main" val="20025601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54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47408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109</TotalTime>
  <Words>2716</Words>
  <Application>Microsoft Office PowerPoint</Application>
  <PresentationFormat>Presentación en pantalla (4:3)</PresentationFormat>
  <Paragraphs>293</Paragraphs>
  <Slides>129</Slides>
  <Notes>100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129</vt:i4>
      </vt:variant>
    </vt:vector>
  </HeadingPairs>
  <TitlesOfParts>
    <vt:vector size="134" baseType="lpstr">
      <vt:lpstr>Calibri</vt:lpstr>
      <vt:lpstr>Century Schoolbook</vt:lpstr>
      <vt:lpstr>Wingdings</vt:lpstr>
      <vt:lpstr>Wingdings 2</vt:lpstr>
      <vt:lpstr>Mirador</vt:lpstr>
      <vt:lpstr>EUROPA.-LA VUELTA AL MUNDO EN 885 JARDINES.-JARDINES REMARCABLES DE FRANCIA.-XXVIII</vt:lpstr>
      <vt:lpstr>Parc Floral de Nice.-Phoenix.-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Palmeraie du Sarthou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Roseraie de Berty.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Domaine de Rayol.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Bois des  Moutiers-Varengeville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Botanico de Lille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FRANCIA.-XXVIII</dc:title>
  <dc:creator>Josep</dc:creator>
  <cp:lastModifiedBy>Usuario</cp:lastModifiedBy>
  <cp:revision>15</cp:revision>
  <dcterms:created xsi:type="dcterms:W3CDTF">2013-10-17T14:39:56Z</dcterms:created>
  <dcterms:modified xsi:type="dcterms:W3CDTF">2018-03-13T05:57:30Z</dcterms:modified>
</cp:coreProperties>
</file>