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74" r:id="rId3"/>
    <p:sldId id="385" r:id="rId4"/>
    <p:sldId id="386" r:id="rId5"/>
    <p:sldId id="387" r:id="rId6"/>
    <p:sldId id="257" r:id="rId7"/>
    <p:sldId id="258" r:id="rId8"/>
    <p:sldId id="259" r:id="rId9"/>
    <p:sldId id="260" r:id="rId10"/>
    <p:sldId id="261" r:id="rId11"/>
    <p:sldId id="262" r:id="rId12"/>
    <p:sldId id="263" r:id="rId13"/>
    <p:sldId id="264" r:id="rId14"/>
    <p:sldId id="271" r:id="rId15"/>
    <p:sldId id="272" r:id="rId16"/>
    <p:sldId id="275" r:id="rId17"/>
    <p:sldId id="276" r:id="rId18"/>
    <p:sldId id="277" r:id="rId19"/>
    <p:sldId id="278" r:id="rId20"/>
    <p:sldId id="280" r:id="rId21"/>
    <p:sldId id="282" r:id="rId22"/>
    <p:sldId id="284" r:id="rId23"/>
    <p:sldId id="285" r:id="rId24"/>
    <p:sldId id="286" r:id="rId25"/>
    <p:sldId id="288" r:id="rId26"/>
    <p:sldId id="289" r:id="rId27"/>
    <p:sldId id="290" r:id="rId28"/>
    <p:sldId id="265" r:id="rId29"/>
    <p:sldId id="266" r:id="rId30"/>
    <p:sldId id="267" r:id="rId31"/>
    <p:sldId id="268" r:id="rId32"/>
    <p:sldId id="269" r:id="rId33"/>
    <p:sldId id="378" r:id="rId34"/>
    <p:sldId id="379" r:id="rId35"/>
    <p:sldId id="380" r:id="rId36"/>
    <p:sldId id="381" r:id="rId37"/>
    <p:sldId id="270" r:id="rId38"/>
    <p:sldId id="298" r:id="rId39"/>
    <p:sldId id="291" r:id="rId40"/>
    <p:sldId id="292" r:id="rId41"/>
    <p:sldId id="301" r:id="rId42"/>
    <p:sldId id="382" r:id="rId43"/>
    <p:sldId id="383" r:id="rId44"/>
    <p:sldId id="294" r:id="rId45"/>
    <p:sldId id="295" r:id="rId46"/>
    <p:sldId id="296" r:id="rId47"/>
    <p:sldId id="299" r:id="rId48"/>
    <p:sldId id="300" r:id="rId49"/>
    <p:sldId id="297" r:id="rId50"/>
    <p:sldId id="293" r:id="rId51"/>
    <p:sldId id="384" r:id="rId52"/>
    <p:sldId id="303" r:id="rId53"/>
    <p:sldId id="302"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5" r:id="rId75"/>
    <p:sldId id="326" r:id="rId76"/>
    <p:sldId id="327" r:id="rId77"/>
    <p:sldId id="328" r:id="rId78"/>
    <p:sldId id="329" r:id="rId79"/>
    <p:sldId id="330" r:id="rId80"/>
    <p:sldId id="331" r:id="rId81"/>
    <p:sldId id="332" r:id="rId82"/>
    <p:sldId id="333" r:id="rId83"/>
    <p:sldId id="334" r:id="rId84"/>
    <p:sldId id="336" r:id="rId85"/>
    <p:sldId id="337" r:id="rId86"/>
    <p:sldId id="338" r:id="rId87"/>
    <p:sldId id="339" r:id="rId88"/>
    <p:sldId id="340" r:id="rId89"/>
    <p:sldId id="342" r:id="rId90"/>
    <p:sldId id="343" r:id="rId91"/>
    <p:sldId id="344" r:id="rId92"/>
    <p:sldId id="345" r:id="rId93"/>
    <p:sldId id="346" r:id="rId94"/>
    <p:sldId id="347" r:id="rId95"/>
    <p:sldId id="348" r:id="rId96"/>
    <p:sldId id="349" r:id="rId97"/>
    <p:sldId id="376" r:id="rId98"/>
    <p:sldId id="374" r:id="rId99"/>
    <p:sldId id="375" r:id="rId100"/>
    <p:sldId id="377" r:id="rId101"/>
    <p:sldId id="350" r:id="rId102"/>
    <p:sldId id="351" r:id="rId103"/>
    <p:sldId id="352" r:id="rId104"/>
    <p:sldId id="353" r:id="rId105"/>
    <p:sldId id="354" r:id="rId106"/>
    <p:sldId id="355" r:id="rId107"/>
    <p:sldId id="356" r:id="rId108"/>
    <p:sldId id="372" r:id="rId109"/>
    <p:sldId id="373" r:id="rId110"/>
    <p:sldId id="357" r:id="rId111"/>
    <p:sldId id="358" r:id="rId112"/>
    <p:sldId id="359" r:id="rId113"/>
    <p:sldId id="360" r:id="rId114"/>
    <p:sldId id="361" r:id="rId115"/>
    <p:sldId id="362" r:id="rId116"/>
    <p:sldId id="363" r:id="rId117"/>
    <p:sldId id="364" r:id="rId118"/>
    <p:sldId id="365" r:id="rId119"/>
    <p:sldId id="366" r:id="rId120"/>
    <p:sldId id="367"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108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787F2D-CC15-44F6-8B74-3EFC201F1E4E}"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5EBCC6-6EF7-4CAA-9E74-33B25982B8FF}" type="slidenum">
              <a:rPr lang="es-ES" smtClean="0"/>
              <a:t>‹Nº›</a:t>
            </a:fld>
            <a:endParaRPr lang="es-ES" dirty="0"/>
          </a:p>
        </p:txBody>
      </p:sp>
    </p:spTree>
    <p:extLst>
      <p:ext uri="{BB962C8B-B14F-4D97-AF65-F5344CB8AC3E}">
        <p14:creationId xmlns:p14="http://schemas.microsoft.com/office/powerpoint/2010/main" val="774421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a:t>
            </a:fld>
            <a:endParaRPr lang="es-ES" dirty="0"/>
          </a:p>
        </p:txBody>
      </p:sp>
    </p:spTree>
    <p:extLst>
      <p:ext uri="{BB962C8B-B14F-4D97-AF65-F5344CB8AC3E}">
        <p14:creationId xmlns:p14="http://schemas.microsoft.com/office/powerpoint/2010/main" val="754565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a:t>
            </a:fld>
            <a:endParaRPr lang="es-ES" dirty="0"/>
          </a:p>
        </p:txBody>
      </p:sp>
    </p:spTree>
    <p:extLst>
      <p:ext uri="{BB962C8B-B14F-4D97-AF65-F5344CB8AC3E}">
        <p14:creationId xmlns:p14="http://schemas.microsoft.com/office/powerpoint/2010/main" val="4163580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a:t>
            </a:fld>
            <a:endParaRPr lang="es-ES" dirty="0"/>
          </a:p>
        </p:txBody>
      </p:sp>
    </p:spTree>
    <p:extLst>
      <p:ext uri="{BB962C8B-B14F-4D97-AF65-F5344CB8AC3E}">
        <p14:creationId xmlns:p14="http://schemas.microsoft.com/office/powerpoint/2010/main" val="592674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a:t>
            </a:fld>
            <a:endParaRPr lang="es-ES" dirty="0"/>
          </a:p>
        </p:txBody>
      </p:sp>
    </p:spTree>
    <p:extLst>
      <p:ext uri="{BB962C8B-B14F-4D97-AF65-F5344CB8AC3E}">
        <p14:creationId xmlns:p14="http://schemas.microsoft.com/office/powerpoint/2010/main" val="1303102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a:t>
            </a:fld>
            <a:endParaRPr lang="es-ES" dirty="0"/>
          </a:p>
        </p:txBody>
      </p:sp>
    </p:spTree>
    <p:extLst>
      <p:ext uri="{BB962C8B-B14F-4D97-AF65-F5344CB8AC3E}">
        <p14:creationId xmlns:p14="http://schemas.microsoft.com/office/powerpoint/2010/main" val="3152646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12</a:t>
            </a:fld>
            <a:endParaRPr lang="es-ES" dirty="0"/>
          </a:p>
        </p:txBody>
      </p:sp>
    </p:spTree>
    <p:extLst>
      <p:ext uri="{BB962C8B-B14F-4D97-AF65-F5344CB8AC3E}">
        <p14:creationId xmlns:p14="http://schemas.microsoft.com/office/powerpoint/2010/main" val="699018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13</a:t>
            </a:fld>
            <a:endParaRPr lang="es-ES" dirty="0"/>
          </a:p>
        </p:txBody>
      </p:sp>
    </p:spTree>
    <p:extLst>
      <p:ext uri="{BB962C8B-B14F-4D97-AF65-F5344CB8AC3E}">
        <p14:creationId xmlns:p14="http://schemas.microsoft.com/office/powerpoint/2010/main" val="3130659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14</a:t>
            </a:fld>
            <a:endParaRPr lang="es-ES" dirty="0"/>
          </a:p>
        </p:txBody>
      </p:sp>
    </p:spTree>
    <p:extLst>
      <p:ext uri="{BB962C8B-B14F-4D97-AF65-F5344CB8AC3E}">
        <p14:creationId xmlns:p14="http://schemas.microsoft.com/office/powerpoint/2010/main" val="3768703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du G</a:t>
            </a:r>
            <a:r>
              <a:rPr lang="es-ES" dirty="0"/>
              <a:t>rand-</a:t>
            </a:r>
            <a:r>
              <a:rPr lang="es-ES" baseline="0" dirty="0"/>
              <a:t> C</a:t>
            </a:r>
            <a:r>
              <a:rPr lang="es-ES" dirty="0"/>
              <a:t>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15</a:t>
            </a:fld>
            <a:endParaRPr lang="es-ES" dirty="0"/>
          </a:p>
        </p:txBody>
      </p:sp>
    </p:spTree>
    <p:extLst>
      <p:ext uri="{BB962C8B-B14F-4D97-AF65-F5344CB8AC3E}">
        <p14:creationId xmlns:p14="http://schemas.microsoft.com/office/powerpoint/2010/main" val="239382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17</a:t>
            </a:fld>
            <a:endParaRPr lang="es-ES" dirty="0"/>
          </a:p>
        </p:txBody>
      </p:sp>
    </p:spTree>
    <p:extLst>
      <p:ext uri="{BB962C8B-B14F-4D97-AF65-F5344CB8AC3E}">
        <p14:creationId xmlns:p14="http://schemas.microsoft.com/office/powerpoint/2010/main" val="1492352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18</a:t>
            </a:fld>
            <a:endParaRPr lang="es-ES" dirty="0"/>
          </a:p>
        </p:txBody>
      </p:sp>
    </p:spTree>
    <p:extLst>
      <p:ext uri="{BB962C8B-B14F-4D97-AF65-F5344CB8AC3E}">
        <p14:creationId xmlns:p14="http://schemas.microsoft.com/office/powerpoint/2010/main" val="439331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19</a:t>
            </a:fld>
            <a:endParaRPr lang="es-ES" dirty="0"/>
          </a:p>
        </p:txBody>
      </p:sp>
    </p:spTree>
    <p:extLst>
      <p:ext uri="{BB962C8B-B14F-4D97-AF65-F5344CB8AC3E}">
        <p14:creationId xmlns:p14="http://schemas.microsoft.com/office/powerpoint/2010/main" val="3633429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20</a:t>
            </a:fld>
            <a:endParaRPr lang="es-ES" dirty="0"/>
          </a:p>
        </p:txBody>
      </p:sp>
    </p:spTree>
    <p:extLst>
      <p:ext uri="{BB962C8B-B14F-4D97-AF65-F5344CB8AC3E}">
        <p14:creationId xmlns:p14="http://schemas.microsoft.com/office/powerpoint/2010/main" val="325031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21</a:t>
            </a:fld>
            <a:endParaRPr lang="es-ES" dirty="0"/>
          </a:p>
        </p:txBody>
      </p:sp>
    </p:spTree>
    <p:extLst>
      <p:ext uri="{BB962C8B-B14F-4D97-AF65-F5344CB8AC3E}">
        <p14:creationId xmlns:p14="http://schemas.microsoft.com/office/powerpoint/2010/main" val="2295594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25</a:t>
            </a:fld>
            <a:endParaRPr lang="es-ES" dirty="0"/>
          </a:p>
        </p:txBody>
      </p:sp>
    </p:spTree>
    <p:extLst>
      <p:ext uri="{BB962C8B-B14F-4D97-AF65-F5344CB8AC3E}">
        <p14:creationId xmlns:p14="http://schemas.microsoft.com/office/powerpoint/2010/main" val="3174275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26</a:t>
            </a:fld>
            <a:endParaRPr lang="es-ES" dirty="0"/>
          </a:p>
        </p:txBody>
      </p:sp>
    </p:spTree>
    <p:extLst>
      <p:ext uri="{BB962C8B-B14F-4D97-AF65-F5344CB8AC3E}">
        <p14:creationId xmlns:p14="http://schemas.microsoft.com/office/powerpoint/2010/main" val="464075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Armin Shubert en Chaumont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29</a:t>
            </a:fld>
            <a:endParaRPr lang="es-ES" dirty="0"/>
          </a:p>
        </p:txBody>
      </p:sp>
    </p:spTree>
    <p:extLst>
      <p:ext uri="{BB962C8B-B14F-4D97-AF65-F5344CB8AC3E}">
        <p14:creationId xmlns:p14="http://schemas.microsoft.com/office/powerpoint/2010/main" val="1533425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Armin Shubert en Chaumont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30</a:t>
            </a:fld>
            <a:endParaRPr lang="es-ES" dirty="0"/>
          </a:p>
        </p:txBody>
      </p:sp>
    </p:spTree>
    <p:extLst>
      <p:ext uri="{BB962C8B-B14F-4D97-AF65-F5344CB8AC3E}">
        <p14:creationId xmlns:p14="http://schemas.microsoft.com/office/powerpoint/2010/main" val="2542898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Armin Shubert en Chaumont</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31</a:t>
            </a:fld>
            <a:endParaRPr lang="es-ES" dirty="0"/>
          </a:p>
        </p:txBody>
      </p:sp>
    </p:spTree>
    <p:extLst>
      <p:ext uri="{BB962C8B-B14F-4D97-AF65-F5344CB8AC3E}">
        <p14:creationId xmlns:p14="http://schemas.microsoft.com/office/powerpoint/2010/main" val="1899852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37</a:t>
            </a:fld>
            <a:endParaRPr lang="es-ES" dirty="0"/>
          </a:p>
        </p:txBody>
      </p:sp>
    </p:spTree>
    <p:extLst>
      <p:ext uri="{BB962C8B-B14F-4D97-AF65-F5344CB8AC3E}">
        <p14:creationId xmlns:p14="http://schemas.microsoft.com/office/powerpoint/2010/main" val="3864194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38</a:t>
            </a:fld>
            <a:endParaRPr lang="es-ES" dirty="0"/>
          </a:p>
        </p:txBody>
      </p:sp>
    </p:spTree>
    <p:extLst>
      <p:ext uri="{BB962C8B-B14F-4D97-AF65-F5344CB8AC3E}">
        <p14:creationId xmlns:p14="http://schemas.microsoft.com/office/powerpoint/2010/main" val="3672439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39</a:t>
            </a:fld>
            <a:endParaRPr lang="es-ES" dirty="0"/>
          </a:p>
        </p:txBody>
      </p:sp>
    </p:spTree>
    <p:extLst>
      <p:ext uri="{BB962C8B-B14F-4D97-AF65-F5344CB8AC3E}">
        <p14:creationId xmlns:p14="http://schemas.microsoft.com/office/powerpoint/2010/main" val="3207457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40</a:t>
            </a:fld>
            <a:endParaRPr lang="es-ES" dirty="0"/>
          </a:p>
        </p:txBody>
      </p:sp>
    </p:spTree>
    <p:extLst>
      <p:ext uri="{BB962C8B-B14F-4D97-AF65-F5344CB8AC3E}">
        <p14:creationId xmlns:p14="http://schemas.microsoft.com/office/powerpoint/2010/main" val="29613909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41</a:t>
            </a:fld>
            <a:endParaRPr lang="es-ES" dirty="0"/>
          </a:p>
        </p:txBody>
      </p:sp>
    </p:spTree>
    <p:extLst>
      <p:ext uri="{BB962C8B-B14F-4D97-AF65-F5344CB8AC3E}">
        <p14:creationId xmlns:p14="http://schemas.microsoft.com/office/powerpoint/2010/main" val="1460945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42</a:t>
            </a:fld>
            <a:endParaRPr lang="es-ES" dirty="0"/>
          </a:p>
        </p:txBody>
      </p:sp>
    </p:spTree>
    <p:extLst>
      <p:ext uri="{BB962C8B-B14F-4D97-AF65-F5344CB8AC3E}">
        <p14:creationId xmlns:p14="http://schemas.microsoft.com/office/powerpoint/2010/main" val="14373906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43</a:t>
            </a:fld>
            <a:endParaRPr lang="es-ES" dirty="0"/>
          </a:p>
        </p:txBody>
      </p:sp>
    </p:spTree>
    <p:extLst>
      <p:ext uri="{BB962C8B-B14F-4D97-AF65-F5344CB8AC3E}">
        <p14:creationId xmlns:p14="http://schemas.microsoft.com/office/powerpoint/2010/main" val="26983621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Trevarez.-Land Art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44</a:t>
            </a:fld>
            <a:endParaRPr lang="es-ES" dirty="0"/>
          </a:p>
        </p:txBody>
      </p:sp>
    </p:spTree>
    <p:extLst>
      <p:ext uri="{BB962C8B-B14F-4D97-AF65-F5344CB8AC3E}">
        <p14:creationId xmlns:p14="http://schemas.microsoft.com/office/powerpoint/2010/main" val="28275225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45</a:t>
            </a:fld>
            <a:endParaRPr lang="es-ES" dirty="0"/>
          </a:p>
        </p:txBody>
      </p:sp>
    </p:spTree>
    <p:extLst>
      <p:ext uri="{BB962C8B-B14F-4D97-AF65-F5344CB8AC3E}">
        <p14:creationId xmlns:p14="http://schemas.microsoft.com/office/powerpoint/2010/main" val="35465816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46</a:t>
            </a:fld>
            <a:endParaRPr lang="es-ES" dirty="0"/>
          </a:p>
        </p:txBody>
      </p:sp>
    </p:spTree>
    <p:extLst>
      <p:ext uri="{BB962C8B-B14F-4D97-AF65-F5344CB8AC3E}">
        <p14:creationId xmlns:p14="http://schemas.microsoft.com/office/powerpoint/2010/main" val="5893286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47</a:t>
            </a:fld>
            <a:endParaRPr lang="es-ES" dirty="0"/>
          </a:p>
        </p:txBody>
      </p:sp>
    </p:spTree>
    <p:extLst>
      <p:ext uri="{BB962C8B-B14F-4D97-AF65-F5344CB8AC3E}">
        <p14:creationId xmlns:p14="http://schemas.microsoft.com/office/powerpoint/2010/main" val="20877549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48</a:t>
            </a:fld>
            <a:endParaRPr lang="es-ES" dirty="0"/>
          </a:p>
        </p:txBody>
      </p:sp>
    </p:spTree>
    <p:extLst>
      <p:ext uri="{BB962C8B-B14F-4D97-AF65-F5344CB8AC3E}">
        <p14:creationId xmlns:p14="http://schemas.microsoft.com/office/powerpoint/2010/main" val="15904008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49</a:t>
            </a:fld>
            <a:endParaRPr lang="es-ES" dirty="0"/>
          </a:p>
        </p:txBody>
      </p:sp>
    </p:spTree>
    <p:extLst>
      <p:ext uri="{BB962C8B-B14F-4D97-AF65-F5344CB8AC3E}">
        <p14:creationId xmlns:p14="http://schemas.microsoft.com/office/powerpoint/2010/main" val="8423905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50</a:t>
            </a:fld>
            <a:endParaRPr lang="es-ES" dirty="0"/>
          </a:p>
        </p:txBody>
      </p:sp>
    </p:spTree>
    <p:extLst>
      <p:ext uri="{BB962C8B-B14F-4D97-AF65-F5344CB8AC3E}">
        <p14:creationId xmlns:p14="http://schemas.microsoft.com/office/powerpoint/2010/main" val="11107440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 Antiguo Pabellon de Caza</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51</a:t>
            </a:fld>
            <a:endParaRPr lang="es-ES" dirty="0"/>
          </a:p>
        </p:txBody>
      </p:sp>
    </p:spTree>
    <p:extLst>
      <p:ext uri="{BB962C8B-B14F-4D97-AF65-F5344CB8AC3E}">
        <p14:creationId xmlns:p14="http://schemas.microsoft.com/office/powerpoint/2010/main" val="37281409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53</a:t>
            </a:fld>
            <a:endParaRPr lang="es-ES" dirty="0"/>
          </a:p>
        </p:txBody>
      </p:sp>
    </p:spTree>
    <p:extLst>
      <p:ext uri="{BB962C8B-B14F-4D97-AF65-F5344CB8AC3E}">
        <p14:creationId xmlns:p14="http://schemas.microsoft.com/office/powerpoint/2010/main" val="5883091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54</a:t>
            </a:fld>
            <a:endParaRPr lang="es-ES" dirty="0"/>
          </a:p>
        </p:txBody>
      </p:sp>
    </p:spTree>
    <p:extLst>
      <p:ext uri="{BB962C8B-B14F-4D97-AF65-F5344CB8AC3E}">
        <p14:creationId xmlns:p14="http://schemas.microsoft.com/office/powerpoint/2010/main" val="27312345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55</a:t>
            </a:fld>
            <a:endParaRPr lang="es-ES" dirty="0"/>
          </a:p>
        </p:txBody>
      </p:sp>
    </p:spTree>
    <p:extLst>
      <p:ext uri="{BB962C8B-B14F-4D97-AF65-F5344CB8AC3E}">
        <p14:creationId xmlns:p14="http://schemas.microsoft.com/office/powerpoint/2010/main" val="29963336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56</a:t>
            </a:fld>
            <a:endParaRPr lang="es-ES" dirty="0"/>
          </a:p>
        </p:txBody>
      </p:sp>
    </p:spTree>
    <p:extLst>
      <p:ext uri="{BB962C8B-B14F-4D97-AF65-F5344CB8AC3E}">
        <p14:creationId xmlns:p14="http://schemas.microsoft.com/office/powerpoint/2010/main" val="28815326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57</a:t>
            </a:fld>
            <a:endParaRPr lang="es-ES" dirty="0"/>
          </a:p>
        </p:txBody>
      </p:sp>
    </p:spTree>
    <p:extLst>
      <p:ext uri="{BB962C8B-B14F-4D97-AF65-F5344CB8AC3E}">
        <p14:creationId xmlns:p14="http://schemas.microsoft.com/office/powerpoint/2010/main" val="14693816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58</a:t>
            </a:fld>
            <a:endParaRPr lang="es-ES" dirty="0"/>
          </a:p>
        </p:txBody>
      </p:sp>
    </p:spTree>
    <p:extLst>
      <p:ext uri="{BB962C8B-B14F-4D97-AF65-F5344CB8AC3E}">
        <p14:creationId xmlns:p14="http://schemas.microsoft.com/office/powerpoint/2010/main" val="4421268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59</a:t>
            </a:fld>
            <a:endParaRPr lang="es-ES" dirty="0"/>
          </a:p>
        </p:txBody>
      </p:sp>
    </p:spTree>
    <p:extLst>
      <p:ext uri="{BB962C8B-B14F-4D97-AF65-F5344CB8AC3E}">
        <p14:creationId xmlns:p14="http://schemas.microsoft.com/office/powerpoint/2010/main" val="23078035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60</a:t>
            </a:fld>
            <a:endParaRPr lang="es-ES" dirty="0"/>
          </a:p>
        </p:txBody>
      </p:sp>
    </p:spTree>
    <p:extLst>
      <p:ext uri="{BB962C8B-B14F-4D97-AF65-F5344CB8AC3E}">
        <p14:creationId xmlns:p14="http://schemas.microsoft.com/office/powerpoint/2010/main" val="39396956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61</a:t>
            </a:fld>
            <a:endParaRPr lang="es-ES" dirty="0"/>
          </a:p>
        </p:txBody>
      </p:sp>
    </p:spTree>
    <p:extLst>
      <p:ext uri="{BB962C8B-B14F-4D97-AF65-F5344CB8AC3E}">
        <p14:creationId xmlns:p14="http://schemas.microsoft.com/office/powerpoint/2010/main" val="35397385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62</a:t>
            </a:fld>
            <a:endParaRPr lang="es-ES" dirty="0"/>
          </a:p>
        </p:txBody>
      </p:sp>
    </p:spTree>
    <p:extLst>
      <p:ext uri="{BB962C8B-B14F-4D97-AF65-F5344CB8AC3E}">
        <p14:creationId xmlns:p14="http://schemas.microsoft.com/office/powerpoint/2010/main" val="42432156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63</a:t>
            </a:fld>
            <a:endParaRPr lang="es-ES" dirty="0"/>
          </a:p>
        </p:txBody>
      </p:sp>
    </p:spTree>
    <p:extLst>
      <p:ext uri="{BB962C8B-B14F-4D97-AF65-F5344CB8AC3E}">
        <p14:creationId xmlns:p14="http://schemas.microsoft.com/office/powerpoint/2010/main" val="18312828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64</a:t>
            </a:fld>
            <a:endParaRPr lang="es-ES" dirty="0"/>
          </a:p>
        </p:txBody>
      </p:sp>
    </p:spTree>
    <p:extLst>
      <p:ext uri="{BB962C8B-B14F-4D97-AF65-F5344CB8AC3E}">
        <p14:creationId xmlns:p14="http://schemas.microsoft.com/office/powerpoint/2010/main" val="30629094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65</a:t>
            </a:fld>
            <a:endParaRPr lang="es-ES" dirty="0"/>
          </a:p>
        </p:txBody>
      </p:sp>
    </p:spTree>
    <p:extLst>
      <p:ext uri="{BB962C8B-B14F-4D97-AF65-F5344CB8AC3E}">
        <p14:creationId xmlns:p14="http://schemas.microsoft.com/office/powerpoint/2010/main" val="27606215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66</a:t>
            </a:fld>
            <a:endParaRPr lang="es-ES" dirty="0"/>
          </a:p>
        </p:txBody>
      </p:sp>
    </p:spTree>
    <p:extLst>
      <p:ext uri="{BB962C8B-B14F-4D97-AF65-F5344CB8AC3E}">
        <p14:creationId xmlns:p14="http://schemas.microsoft.com/office/powerpoint/2010/main" val="36665512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67</a:t>
            </a:fld>
            <a:endParaRPr lang="es-ES" dirty="0"/>
          </a:p>
        </p:txBody>
      </p:sp>
    </p:spTree>
    <p:extLst>
      <p:ext uri="{BB962C8B-B14F-4D97-AF65-F5344CB8AC3E}">
        <p14:creationId xmlns:p14="http://schemas.microsoft.com/office/powerpoint/2010/main" val="7793491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68</a:t>
            </a:fld>
            <a:endParaRPr lang="es-ES" dirty="0"/>
          </a:p>
        </p:txBody>
      </p:sp>
    </p:spTree>
    <p:extLst>
      <p:ext uri="{BB962C8B-B14F-4D97-AF65-F5344CB8AC3E}">
        <p14:creationId xmlns:p14="http://schemas.microsoft.com/office/powerpoint/2010/main" val="40280333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69</a:t>
            </a:fld>
            <a:endParaRPr lang="es-ES" dirty="0"/>
          </a:p>
        </p:txBody>
      </p:sp>
    </p:spTree>
    <p:extLst>
      <p:ext uri="{BB962C8B-B14F-4D97-AF65-F5344CB8AC3E}">
        <p14:creationId xmlns:p14="http://schemas.microsoft.com/office/powerpoint/2010/main" val="8888719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70</a:t>
            </a:fld>
            <a:endParaRPr lang="es-ES" dirty="0"/>
          </a:p>
        </p:txBody>
      </p:sp>
    </p:spTree>
    <p:extLst>
      <p:ext uri="{BB962C8B-B14F-4D97-AF65-F5344CB8AC3E}">
        <p14:creationId xmlns:p14="http://schemas.microsoft.com/office/powerpoint/2010/main" val="1336347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Sarthre..-Symphoricarpus</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71</a:t>
            </a:fld>
            <a:endParaRPr lang="es-ES" dirty="0"/>
          </a:p>
        </p:txBody>
      </p:sp>
    </p:spTree>
    <p:extLst>
      <p:ext uri="{BB962C8B-B14F-4D97-AF65-F5344CB8AC3E}">
        <p14:creationId xmlns:p14="http://schemas.microsoft.com/office/powerpoint/2010/main" val="27557186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72</a:t>
            </a:fld>
            <a:endParaRPr lang="es-ES" dirty="0"/>
          </a:p>
        </p:txBody>
      </p:sp>
    </p:spTree>
    <p:extLst>
      <p:ext uri="{BB962C8B-B14F-4D97-AF65-F5344CB8AC3E}">
        <p14:creationId xmlns:p14="http://schemas.microsoft.com/office/powerpoint/2010/main" val="15807931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73</a:t>
            </a:fld>
            <a:endParaRPr lang="es-ES" dirty="0"/>
          </a:p>
        </p:txBody>
      </p:sp>
    </p:spTree>
    <p:extLst>
      <p:ext uri="{BB962C8B-B14F-4D97-AF65-F5344CB8AC3E}">
        <p14:creationId xmlns:p14="http://schemas.microsoft.com/office/powerpoint/2010/main" val="38589184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74</a:t>
            </a:fld>
            <a:endParaRPr lang="es-ES" dirty="0"/>
          </a:p>
        </p:txBody>
      </p:sp>
    </p:spTree>
    <p:extLst>
      <p:ext uri="{BB962C8B-B14F-4D97-AF65-F5344CB8AC3E}">
        <p14:creationId xmlns:p14="http://schemas.microsoft.com/office/powerpoint/2010/main" val="23595477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75</a:t>
            </a:fld>
            <a:endParaRPr lang="es-ES" dirty="0"/>
          </a:p>
        </p:txBody>
      </p:sp>
    </p:spTree>
    <p:extLst>
      <p:ext uri="{BB962C8B-B14F-4D97-AF65-F5344CB8AC3E}">
        <p14:creationId xmlns:p14="http://schemas.microsoft.com/office/powerpoint/2010/main" val="38215135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76</a:t>
            </a:fld>
            <a:endParaRPr lang="es-ES" dirty="0"/>
          </a:p>
        </p:txBody>
      </p:sp>
    </p:spTree>
    <p:extLst>
      <p:ext uri="{BB962C8B-B14F-4D97-AF65-F5344CB8AC3E}">
        <p14:creationId xmlns:p14="http://schemas.microsoft.com/office/powerpoint/2010/main" val="19484929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77</a:t>
            </a:fld>
            <a:endParaRPr lang="es-ES" dirty="0"/>
          </a:p>
        </p:txBody>
      </p:sp>
    </p:spTree>
    <p:extLst>
      <p:ext uri="{BB962C8B-B14F-4D97-AF65-F5344CB8AC3E}">
        <p14:creationId xmlns:p14="http://schemas.microsoft.com/office/powerpoint/2010/main" val="7960498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78</a:t>
            </a:fld>
            <a:endParaRPr lang="es-ES" dirty="0"/>
          </a:p>
        </p:txBody>
      </p:sp>
    </p:spTree>
    <p:extLst>
      <p:ext uri="{BB962C8B-B14F-4D97-AF65-F5344CB8AC3E}">
        <p14:creationId xmlns:p14="http://schemas.microsoft.com/office/powerpoint/2010/main" val="40489083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79</a:t>
            </a:fld>
            <a:endParaRPr lang="es-ES" dirty="0"/>
          </a:p>
        </p:txBody>
      </p:sp>
    </p:spTree>
    <p:extLst>
      <p:ext uri="{BB962C8B-B14F-4D97-AF65-F5344CB8AC3E}">
        <p14:creationId xmlns:p14="http://schemas.microsoft.com/office/powerpoint/2010/main" val="7500338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80</a:t>
            </a:fld>
            <a:endParaRPr lang="es-ES" dirty="0"/>
          </a:p>
        </p:txBody>
      </p:sp>
    </p:spTree>
    <p:extLst>
      <p:ext uri="{BB962C8B-B14F-4D97-AF65-F5344CB8AC3E}">
        <p14:creationId xmlns:p14="http://schemas.microsoft.com/office/powerpoint/2010/main" val="24962097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81</a:t>
            </a:fld>
            <a:endParaRPr lang="es-ES" dirty="0"/>
          </a:p>
        </p:txBody>
      </p:sp>
    </p:spTree>
    <p:extLst>
      <p:ext uri="{BB962C8B-B14F-4D97-AF65-F5344CB8AC3E}">
        <p14:creationId xmlns:p14="http://schemas.microsoft.com/office/powerpoint/2010/main" val="38910242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82</a:t>
            </a:fld>
            <a:endParaRPr lang="es-ES" dirty="0"/>
          </a:p>
        </p:txBody>
      </p:sp>
    </p:spTree>
    <p:extLst>
      <p:ext uri="{BB962C8B-B14F-4D97-AF65-F5344CB8AC3E}">
        <p14:creationId xmlns:p14="http://schemas.microsoft.com/office/powerpoint/2010/main" val="20552199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83</a:t>
            </a:fld>
            <a:endParaRPr lang="es-ES" dirty="0"/>
          </a:p>
        </p:txBody>
      </p:sp>
    </p:spTree>
    <p:extLst>
      <p:ext uri="{BB962C8B-B14F-4D97-AF65-F5344CB8AC3E}">
        <p14:creationId xmlns:p14="http://schemas.microsoft.com/office/powerpoint/2010/main" val="38597882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84</a:t>
            </a:fld>
            <a:endParaRPr lang="es-ES" dirty="0"/>
          </a:p>
        </p:txBody>
      </p:sp>
    </p:spTree>
    <p:extLst>
      <p:ext uri="{BB962C8B-B14F-4D97-AF65-F5344CB8AC3E}">
        <p14:creationId xmlns:p14="http://schemas.microsoft.com/office/powerpoint/2010/main" val="11089308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85</a:t>
            </a:fld>
            <a:endParaRPr lang="es-ES" dirty="0"/>
          </a:p>
        </p:txBody>
      </p:sp>
    </p:spTree>
    <p:extLst>
      <p:ext uri="{BB962C8B-B14F-4D97-AF65-F5344CB8AC3E}">
        <p14:creationId xmlns:p14="http://schemas.microsoft.com/office/powerpoint/2010/main" val="42266414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Sarthre..-Cornus Winer</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86</a:t>
            </a:fld>
            <a:endParaRPr lang="es-ES" dirty="0"/>
          </a:p>
        </p:txBody>
      </p:sp>
    </p:spTree>
    <p:extLst>
      <p:ext uri="{BB962C8B-B14F-4D97-AF65-F5344CB8AC3E}">
        <p14:creationId xmlns:p14="http://schemas.microsoft.com/office/powerpoint/2010/main" val="32543373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87</a:t>
            </a:fld>
            <a:endParaRPr lang="es-ES" dirty="0"/>
          </a:p>
        </p:txBody>
      </p:sp>
    </p:spTree>
    <p:extLst>
      <p:ext uri="{BB962C8B-B14F-4D97-AF65-F5344CB8AC3E}">
        <p14:creationId xmlns:p14="http://schemas.microsoft.com/office/powerpoint/2010/main" val="17961996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Sarthre..-Yucca</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88</a:t>
            </a:fld>
            <a:endParaRPr lang="es-ES" dirty="0"/>
          </a:p>
        </p:txBody>
      </p:sp>
    </p:spTree>
    <p:extLst>
      <p:ext uri="{BB962C8B-B14F-4D97-AF65-F5344CB8AC3E}">
        <p14:creationId xmlns:p14="http://schemas.microsoft.com/office/powerpoint/2010/main" val="318600611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89</a:t>
            </a:fld>
            <a:endParaRPr lang="es-ES" dirty="0"/>
          </a:p>
        </p:txBody>
      </p:sp>
    </p:spTree>
    <p:extLst>
      <p:ext uri="{BB962C8B-B14F-4D97-AF65-F5344CB8AC3E}">
        <p14:creationId xmlns:p14="http://schemas.microsoft.com/office/powerpoint/2010/main" val="23365364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90</a:t>
            </a:fld>
            <a:endParaRPr lang="es-ES" dirty="0"/>
          </a:p>
        </p:txBody>
      </p:sp>
    </p:spTree>
    <p:extLst>
      <p:ext uri="{BB962C8B-B14F-4D97-AF65-F5344CB8AC3E}">
        <p14:creationId xmlns:p14="http://schemas.microsoft.com/office/powerpoint/2010/main" val="7442289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91</a:t>
            </a:fld>
            <a:endParaRPr lang="es-ES" dirty="0"/>
          </a:p>
        </p:txBody>
      </p:sp>
    </p:spTree>
    <p:extLst>
      <p:ext uri="{BB962C8B-B14F-4D97-AF65-F5344CB8AC3E}">
        <p14:creationId xmlns:p14="http://schemas.microsoft.com/office/powerpoint/2010/main" val="20517953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92</a:t>
            </a:fld>
            <a:endParaRPr lang="es-ES" dirty="0"/>
          </a:p>
        </p:txBody>
      </p:sp>
    </p:spTree>
    <p:extLst>
      <p:ext uri="{BB962C8B-B14F-4D97-AF65-F5344CB8AC3E}">
        <p14:creationId xmlns:p14="http://schemas.microsoft.com/office/powerpoint/2010/main" val="32607711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93</a:t>
            </a:fld>
            <a:endParaRPr lang="es-ES" dirty="0"/>
          </a:p>
        </p:txBody>
      </p:sp>
    </p:spTree>
    <p:extLst>
      <p:ext uri="{BB962C8B-B14F-4D97-AF65-F5344CB8AC3E}">
        <p14:creationId xmlns:p14="http://schemas.microsoft.com/office/powerpoint/2010/main" val="10242866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94</a:t>
            </a:fld>
            <a:endParaRPr lang="es-ES" dirty="0"/>
          </a:p>
        </p:txBody>
      </p:sp>
    </p:spTree>
    <p:extLst>
      <p:ext uri="{BB962C8B-B14F-4D97-AF65-F5344CB8AC3E}">
        <p14:creationId xmlns:p14="http://schemas.microsoft.com/office/powerpoint/2010/main" val="11026430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95</a:t>
            </a:fld>
            <a:endParaRPr lang="es-ES" dirty="0"/>
          </a:p>
        </p:txBody>
      </p:sp>
    </p:spTree>
    <p:extLst>
      <p:ext uri="{BB962C8B-B14F-4D97-AF65-F5344CB8AC3E}">
        <p14:creationId xmlns:p14="http://schemas.microsoft.com/office/powerpoint/2010/main" val="8010777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101</a:t>
            </a:fld>
            <a:endParaRPr lang="es-ES" dirty="0"/>
          </a:p>
        </p:txBody>
      </p:sp>
    </p:spTree>
    <p:extLst>
      <p:ext uri="{BB962C8B-B14F-4D97-AF65-F5344CB8AC3E}">
        <p14:creationId xmlns:p14="http://schemas.microsoft.com/office/powerpoint/2010/main" val="11113478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102</a:t>
            </a:fld>
            <a:endParaRPr lang="es-ES" dirty="0"/>
          </a:p>
        </p:txBody>
      </p:sp>
    </p:spTree>
    <p:extLst>
      <p:ext uri="{BB962C8B-B14F-4D97-AF65-F5344CB8AC3E}">
        <p14:creationId xmlns:p14="http://schemas.microsoft.com/office/powerpoint/2010/main" val="248936585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103</a:t>
            </a:fld>
            <a:endParaRPr lang="es-ES" dirty="0"/>
          </a:p>
        </p:txBody>
      </p:sp>
    </p:spTree>
    <p:extLst>
      <p:ext uri="{BB962C8B-B14F-4D97-AF65-F5344CB8AC3E}">
        <p14:creationId xmlns:p14="http://schemas.microsoft.com/office/powerpoint/2010/main" val="23446130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104</a:t>
            </a:fld>
            <a:endParaRPr lang="es-ES" dirty="0"/>
          </a:p>
        </p:txBody>
      </p:sp>
    </p:spTree>
    <p:extLst>
      <p:ext uri="{BB962C8B-B14F-4D97-AF65-F5344CB8AC3E}">
        <p14:creationId xmlns:p14="http://schemas.microsoft.com/office/powerpoint/2010/main" val="36699459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105</a:t>
            </a:fld>
            <a:endParaRPr lang="es-ES" dirty="0"/>
          </a:p>
        </p:txBody>
      </p:sp>
    </p:spTree>
    <p:extLst>
      <p:ext uri="{BB962C8B-B14F-4D97-AF65-F5344CB8AC3E}">
        <p14:creationId xmlns:p14="http://schemas.microsoft.com/office/powerpoint/2010/main" val="30786803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106</a:t>
            </a:fld>
            <a:endParaRPr lang="es-ES" dirty="0"/>
          </a:p>
        </p:txBody>
      </p:sp>
    </p:spTree>
    <p:extLst>
      <p:ext uri="{BB962C8B-B14F-4D97-AF65-F5344CB8AC3E}">
        <p14:creationId xmlns:p14="http://schemas.microsoft.com/office/powerpoint/2010/main" val="13495081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107</a:t>
            </a:fld>
            <a:endParaRPr lang="es-ES" dirty="0"/>
          </a:p>
        </p:txBody>
      </p:sp>
    </p:spTree>
    <p:extLst>
      <p:ext uri="{BB962C8B-B14F-4D97-AF65-F5344CB8AC3E}">
        <p14:creationId xmlns:p14="http://schemas.microsoft.com/office/powerpoint/2010/main" val="21711578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110</a:t>
            </a:fld>
            <a:endParaRPr lang="es-ES" dirty="0"/>
          </a:p>
        </p:txBody>
      </p:sp>
    </p:spTree>
    <p:extLst>
      <p:ext uri="{BB962C8B-B14F-4D97-AF65-F5344CB8AC3E}">
        <p14:creationId xmlns:p14="http://schemas.microsoft.com/office/powerpoint/2010/main" val="28471644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111</a:t>
            </a:fld>
            <a:endParaRPr lang="es-ES" dirty="0"/>
          </a:p>
        </p:txBody>
      </p:sp>
    </p:spTree>
    <p:extLst>
      <p:ext uri="{BB962C8B-B14F-4D97-AF65-F5344CB8AC3E}">
        <p14:creationId xmlns:p14="http://schemas.microsoft.com/office/powerpoint/2010/main" val="23081218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112</a:t>
            </a:fld>
            <a:endParaRPr lang="es-ES" dirty="0"/>
          </a:p>
        </p:txBody>
      </p:sp>
    </p:spTree>
    <p:extLst>
      <p:ext uri="{BB962C8B-B14F-4D97-AF65-F5344CB8AC3E}">
        <p14:creationId xmlns:p14="http://schemas.microsoft.com/office/powerpoint/2010/main" val="14403869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113</a:t>
            </a:fld>
            <a:endParaRPr lang="es-ES" dirty="0"/>
          </a:p>
        </p:txBody>
      </p:sp>
    </p:spTree>
    <p:extLst>
      <p:ext uri="{BB962C8B-B14F-4D97-AF65-F5344CB8AC3E}">
        <p14:creationId xmlns:p14="http://schemas.microsoft.com/office/powerpoint/2010/main" val="304796667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114</a:t>
            </a:fld>
            <a:endParaRPr lang="es-ES" dirty="0"/>
          </a:p>
        </p:txBody>
      </p:sp>
    </p:spTree>
    <p:extLst>
      <p:ext uri="{BB962C8B-B14F-4D97-AF65-F5344CB8AC3E}">
        <p14:creationId xmlns:p14="http://schemas.microsoft.com/office/powerpoint/2010/main" val="8248351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115</a:t>
            </a:fld>
            <a:endParaRPr lang="es-ES" dirty="0"/>
          </a:p>
        </p:txBody>
      </p:sp>
    </p:spTree>
    <p:extLst>
      <p:ext uri="{BB962C8B-B14F-4D97-AF65-F5344CB8AC3E}">
        <p14:creationId xmlns:p14="http://schemas.microsoft.com/office/powerpoint/2010/main" val="171072048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116</a:t>
            </a:fld>
            <a:endParaRPr lang="es-ES" dirty="0"/>
          </a:p>
        </p:txBody>
      </p:sp>
    </p:spTree>
    <p:extLst>
      <p:ext uri="{BB962C8B-B14F-4D97-AF65-F5344CB8AC3E}">
        <p14:creationId xmlns:p14="http://schemas.microsoft.com/office/powerpoint/2010/main" val="26901630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117</a:t>
            </a:fld>
            <a:endParaRPr lang="es-ES" dirty="0"/>
          </a:p>
        </p:txBody>
      </p:sp>
    </p:spTree>
    <p:extLst>
      <p:ext uri="{BB962C8B-B14F-4D97-AF65-F5344CB8AC3E}">
        <p14:creationId xmlns:p14="http://schemas.microsoft.com/office/powerpoint/2010/main" val="118642953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118</a:t>
            </a:fld>
            <a:endParaRPr lang="es-ES" dirty="0"/>
          </a:p>
        </p:txBody>
      </p:sp>
    </p:spTree>
    <p:extLst>
      <p:ext uri="{BB962C8B-B14F-4D97-AF65-F5344CB8AC3E}">
        <p14:creationId xmlns:p14="http://schemas.microsoft.com/office/powerpoint/2010/main" val="372369510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119</a:t>
            </a:fld>
            <a:endParaRPr lang="es-ES" dirty="0"/>
          </a:p>
        </p:txBody>
      </p:sp>
    </p:spTree>
    <p:extLst>
      <p:ext uri="{BB962C8B-B14F-4D97-AF65-F5344CB8AC3E}">
        <p14:creationId xmlns:p14="http://schemas.microsoft.com/office/powerpoint/2010/main" val="52649483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120</a:t>
            </a:fld>
            <a:endParaRPr lang="es-ES" dirty="0"/>
          </a:p>
        </p:txBody>
      </p:sp>
    </p:spTree>
    <p:extLst>
      <p:ext uri="{BB962C8B-B14F-4D97-AF65-F5344CB8AC3E}">
        <p14:creationId xmlns:p14="http://schemas.microsoft.com/office/powerpoint/2010/main" val="2580465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upload.wikimedia.org/wikipedia/commons/7/78/Chateau_trevarez_parc_07.jp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43.xml.rels><?xml version="1.0" encoding="UTF-8" standalone="yes"?>
<Relationships xmlns="http://schemas.openxmlformats.org/package/2006/relationships"><Relationship Id="rId3" Type="http://schemas.openxmlformats.org/officeDocument/2006/relationships/hyperlink" Target="//upload.wikimedia.org/wikipedia/commons/a/a2/Jardins_de_Tr%C3%A9varez_-_1.jpg"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hyperlink" Target="//upload.wikimedia.org/wikipedia/commons/6/64/Jardins_de_Tr%C3%A9varez_-_2.jpg" TargetMode="External"/><Relationship Id="rId4" Type="http://schemas.openxmlformats.org/officeDocument/2006/relationships/image" Target="../media/image33.jpeg"/></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upload.wikimedia.org/wikipedia/commons/f/f6/Ancien_pavillon_de_chasse_de_Moniven_(2012-07-09).JPG"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90456" cy="1584176"/>
          </a:xfrm>
        </p:spPr>
        <p:txBody>
          <a:bodyPr>
            <a:noAutofit/>
          </a:bodyPr>
          <a:lstStyle/>
          <a:p>
            <a:r>
              <a:rPr lang="es-ES" sz="3200" dirty="0"/>
              <a:t>EUROPA.-LA VUELTA AL MUNDO EN 885 JARDINES..-JARDINES REMARCABLES DE FRANCIA.-XXXII</a:t>
            </a:r>
          </a:p>
        </p:txBody>
      </p:sp>
      <p:sp>
        <p:nvSpPr>
          <p:cNvPr id="3" name="2 Subtítulo"/>
          <p:cNvSpPr>
            <a:spLocks noGrp="1"/>
          </p:cNvSpPr>
          <p:nvPr>
            <p:ph type="subTitle" idx="1"/>
          </p:nvPr>
        </p:nvSpPr>
        <p:spPr>
          <a:xfrm>
            <a:off x="2771800" y="4941168"/>
            <a:ext cx="460851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du Grand- Courtoiseau-</a:t>
            </a:r>
          </a:p>
        </p:txBody>
      </p:sp>
      <p:sp>
        <p:nvSpPr>
          <p:cNvPr id="3" name="2 Marcador de contenido"/>
          <p:cNvSpPr>
            <a:spLocks noGrp="1"/>
          </p:cNvSpPr>
          <p:nvPr>
            <p:ph sz="quarter" idx="1"/>
          </p:nvPr>
        </p:nvSpPr>
        <p:spPr/>
        <p:txBody>
          <a:bodyPr>
            <a:normAutofit lnSpcReduction="10000"/>
          </a:bodyPr>
          <a:lstStyle/>
          <a:p>
            <a:r>
              <a:rPr lang="es-ES" dirty="0"/>
              <a:t>Inicialmente fortaleza en el siglo XII, el Gran Courtoiseau encontró su forma actual mansión a finales del siglo XVII. Y revisado y entre generaciones, después perteneció a la famosa miniaturista Jean-Baptiste Augustin, vio el nacimiento de la mansión a finales del siglo XIX, el jardín de invierno y de efecto invernadero, creada por su entonces propietario Augustin Cornu la Fuente de Coincy, viajero y naturalista. </a:t>
            </a:r>
          </a:p>
          <a:p>
            <a:r>
              <a:rPr lang="es-ES" dirty="0"/>
              <a:t>Pertenecer a partir de entonces el miembro de Alfred Leon Girault-Richard, y más recientemente el escritor Hervé Bazin, Gran Courtoiseau fue visitado por muchos políticos y escritores famosos. </a:t>
            </a:r>
          </a:p>
        </p:txBody>
      </p:sp>
    </p:spTree>
    <p:extLst>
      <p:ext uri="{BB962C8B-B14F-4D97-AF65-F5344CB8AC3E}">
        <p14:creationId xmlns:p14="http://schemas.microsoft.com/office/powerpoint/2010/main" val="3860645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No fue sino hasta 1991 que se inició la restauración de los jardines. </a:t>
            </a:r>
          </a:p>
          <a:p>
            <a:r>
              <a:rPr lang="es-ES" dirty="0"/>
              <a:t>Se adjunta a continuación para restaurar el espíritu de los tiempos, ofreciendo a los ocupantes de la casa que puede ser autosuficientes a través de huertas, frutales y el placer.</a:t>
            </a:r>
          </a:p>
          <a:p>
            <a:r>
              <a:rPr lang="es-ES" dirty="0"/>
              <a:t> Desde el antiguo foso y grandes espacios, y siempre en armonía con la arquitectura del lugar, por lo que creamos los jardines, todos diferentes. </a:t>
            </a:r>
          </a:p>
          <a:p>
            <a:r>
              <a:rPr lang="es-ES" dirty="0"/>
              <a:t>La aplicación inteligente de las variedades de arbustos, flores fragantes y piscinas animadas de chorros de agua, nos guía sutilmente a los visitantes a lo largo de los caminos de perfumes, el ritmo del sonido del agua y las estaciones.</a:t>
            </a:r>
          </a:p>
          <a:p>
            <a:endParaRPr lang="es-ES" dirty="0"/>
          </a:p>
        </p:txBody>
      </p:sp>
    </p:spTree>
    <p:extLst>
      <p:ext uri="{BB962C8B-B14F-4D97-AF65-F5344CB8AC3E}">
        <p14:creationId xmlns:p14="http://schemas.microsoft.com/office/powerpoint/2010/main" val="3904880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El Jardín de la fauna, elaborado a partir de dos perspectivas, une varias especies de plantas en una plantación de árboles de morera. </a:t>
            </a:r>
          </a:p>
          <a:p>
            <a:r>
              <a:rPr lang="es-ES" dirty="0"/>
              <a:t>Todo el conjunto está rodeado por setos de tejo no nos permite descubrir inmediatamente los lados del jardín, que nos ofrece a mirar las rosas antiguas, plantas perennes y arbustos. </a:t>
            </a:r>
          </a:p>
          <a:p>
            <a:r>
              <a:rPr lang="es-ES" dirty="0"/>
              <a:t>El jardín italiano, el corazón de un golpe de suerte, inspirado en los jardines del Renacimiento italiano. A ambos lados de una serie de piscinas, alberga vegetación de los humedales, con predominio de arbustos y flores fragantes y coloridas. </a:t>
            </a:r>
          </a:p>
          <a:p>
            <a:r>
              <a:rPr lang="es-ES" dirty="0"/>
              <a:t>El Jardín Exótico en la segunda fosa, es un homenaje al naturalista que implantó el pequeño invernadero en el mismo. Bambú, arbustos y otros temas lejanos protegen el invernadero, rodeado de un sólido sombreado. </a:t>
            </a:r>
          </a:p>
        </p:txBody>
      </p:sp>
    </p:spTree>
    <p:extLst>
      <p:ext uri="{BB962C8B-B14F-4D97-AF65-F5344CB8AC3E}">
        <p14:creationId xmlns:p14="http://schemas.microsoft.com/office/powerpoint/2010/main" val="570044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El parque se extiende antes de la mansión, se planta con la colección de árboles. </a:t>
            </a:r>
          </a:p>
          <a:p>
            <a:r>
              <a:rPr lang="es-ES" dirty="0"/>
              <a:t>Maleza largo de un lado del parque ofrece encantadores pequeños senderos que conducen a una colección de arces japoneses. </a:t>
            </a:r>
          </a:p>
          <a:p>
            <a:r>
              <a:rPr lang="es-ES" dirty="0"/>
              <a:t>A cada lado de una avenida de tilos plantados en la decimoséptima posición de Antigüedades y Jardín Fruit Garden, huerto tranquilo, donde el espectáculo es una delicia para los ojos. </a:t>
            </a:r>
          </a:p>
          <a:p>
            <a:r>
              <a:rPr lang="es-ES" dirty="0"/>
              <a:t>Silencioso, suave murmullo del agua y acompañar sus pasos en este cuidadosamente mantenidos por métodos en perfecta armonía con el jardín de la naturaleza. </a:t>
            </a:r>
          </a:p>
          <a:p>
            <a:endParaRPr lang="es-ES" dirty="0"/>
          </a:p>
        </p:txBody>
      </p:sp>
    </p:spTree>
    <p:extLst>
      <p:ext uri="{BB962C8B-B14F-4D97-AF65-F5344CB8AC3E}">
        <p14:creationId xmlns:p14="http://schemas.microsoft.com/office/powerpoint/2010/main" val="2410064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1.bp.blogspot.com/-zBDGEk9v42Y/T46Xnl2WDwI/AAAAAAABHkY/zxEfCALyq-k/s1600/Les+Jardins+du+Grand+Courtoiseau+%25281%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59" y="-136526"/>
            <a:ext cx="9080500" cy="699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826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2.bp.blogspot.com/-5otTpqkTnAo/T46XoAPm2CI/AAAAAAABHkc/lQw_itW1Na4/s1600/Les+Jardins+du+Grand+Courtoiseau+%252812%25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136525"/>
            <a:ext cx="9080500" cy="7093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689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3.bp.blogspot.com/-vzvdswij50k/T46XoxdgxVI/AAAAAAABHkk/yEF9IY2B4us/s1600/Les+Jardins+du+Grand+Courtoiseau+%252813%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144000" cy="6949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130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1.bp.blogspot.com/-8UQsgvCC62k/T46XpRXxKyI/AAAAAAABHkw/HX2d4o8Te5s/s1600/Les+Jardins+du+Grand+Courtoiseau+%252817%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499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2.bp.blogspot.com/-IlDfxrtMpt4/T46XqcsBIpI/AAAAAAABHk0/0R-jLFIppDA/s1600/Les+Jardins+du+Grand+Courtoiseau+%252819%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080500" cy="699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434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3.bp.blogspot.com/-uQ6ROdMLxRU/T46XrNIp6MI/AAAAAAABHlA/bzBIMLXxoRw/s1600/Les+Jardins+du+Grand+Courtoiseau+%252820%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93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579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3.bp.blogspot.com/-yEN1irR2kbQ/T46XrwKuraI/AAAAAAABHlE/7uog2RTmOPI/s1600/Les+Jardins+du+Grand+Courtoiseau+%252822%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816"/>
            <a:ext cx="9144000" cy="6926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062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3.bp.blogspot.com/-o4xrjZWmV8o/T46Xt0zBSlI/AAAAAAABHlU/RaX1Q9w7K4E/s1600/Les+Jardins+du+Grand+Courtoiseau+%25289%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
            <a:ext cx="9080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066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03943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5009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660669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568302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433048" cy="7128792"/>
          </a:xfrm>
          <a:prstGeom prst="rect">
            <a:avLst/>
          </a:prstGeom>
        </p:spPr>
      </p:pic>
    </p:spTree>
    <p:extLst>
      <p:ext uri="{BB962C8B-B14F-4D97-AF65-F5344CB8AC3E}">
        <p14:creationId xmlns:p14="http://schemas.microsoft.com/office/powerpoint/2010/main" val="3889699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896049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6858000"/>
          </a:xfrm>
          <a:prstGeom prst="rect">
            <a:avLst/>
          </a:prstGeom>
        </p:spPr>
      </p:pic>
    </p:spTree>
    <p:extLst>
      <p:ext uri="{BB962C8B-B14F-4D97-AF65-F5344CB8AC3E}">
        <p14:creationId xmlns:p14="http://schemas.microsoft.com/office/powerpoint/2010/main" val="4145003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180528" y="0"/>
            <a:ext cx="9324528" cy="6858000"/>
          </a:xfrm>
          <a:prstGeom prst="rect">
            <a:avLst/>
          </a:prstGeom>
        </p:spPr>
      </p:pic>
    </p:spTree>
    <p:extLst>
      <p:ext uri="{BB962C8B-B14F-4D97-AF65-F5344CB8AC3E}">
        <p14:creationId xmlns:p14="http://schemas.microsoft.com/office/powerpoint/2010/main" val="334500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173" b="4397"/>
          <a:stretch/>
        </p:blipFill>
        <p:spPr>
          <a:xfrm>
            <a:off x="0" y="0"/>
            <a:ext cx="9144000" cy="7101408"/>
          </a:xfrm>
          <a:prstGeom prst="rect">
            <a:avLst/>
          </a:prstGeom>
        </p:spPr>
      </p:pic>
    </p:spTree>
    <p:extLst>
      <p:ext uri="{BB962C8B-B14F-4D97-AF65-F5344CB8AC3E}">
        <p14:creationId xmlns:p14="http://schemas.microsoft.com/office/powerpoint/2010/main" val="2570039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2636069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3716479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34"/>
          <a:stretch/>
        </p:blipFill>
        <p:spPr>
          <a:xfrm>
            <a:off x="0" y="0"/>
            <a:ext cx="9144000" cy="6858000"/>
          </a:xfrm>
          <a:prstGeom prst="rect">
            <a:avLst/>
          </a:prstGeom>
        </p:spPr>
      </p:pic>
    </p:spTree>
    <p:extLst>
      <p:ext uri="{BB962C8B-B14F-4D97-AF65-F5344CB8AC3E}">
        <p14:creationId xmlns:p14="http://schemas.microsoft.com/office/powerpoint/2010/main" val="2877356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9"/>
          <a:stretch/>
        </p:blipFill>
        <p:spPr>
          <a:xfrm>
            <a:off x="0" y="0"/>
            <a:ext cx="9144000" cy="6858000"/>
          </a:xfrm>
          <a:prstGeom prst="rect">
            <a:avLst/>
          </a:prstGeom>
        </p:spPr>
      </p:pic>
    </p:spTree>
    <p:extLst>
      <p:ext uri="{BB962C8B-B14F-4D97-AF65-F5344CB8AC3E}">
        <p14:creationId xmlns:p14="http://schemas.microsoft.com/office/powerpoint/2010/main" val="731340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491"/>
          <a:stretch/>
        </p:blipFill>
        <p:spPr>
          <a:xfrm>
            <a:off x="0" y="0"/>
            <a:ext cx="9144000" cy="6857999"/>
          </a:xfrm>
          <a:prstGeom prst="rect">
            <a:avLst/>
          </a:prstGeom>
        </p:spPr>
      </p:pic>
    </p:spTree>
    <p:extLst>
      <p:ext uri="{BB962C8B-B14F-4D97-AF65-F5344CB8AC3E}">
        <p14:creationId xmlns:p14="http://schemas.microsoft.com/office/powerpoint/2010/main" val="3423615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Armin Shubert en Chaumont.-Land Art</a:t>
            </a:r>
          </a:p>
        </p:txBody>
      </p:sp>
      <p:sp>
        <p:nvSpPr>
          <p:cNvPr id="3" name="2 Marcador de contenido"/>
          <p:cNvSpPr>
            <a:spLocks noGrp="1"/>
          </p:cNvSpPr>
          <p:nvPr>
            <p:ph sz="quarter" idx="1"/>
          </p:nvPr>
        </p:nvSpPr>
        <p:spPr/>
        <p:txBody>
          <a:bodyPr/>
          <a:lstStyle/>
          <a:p>
            <a:r>
              <a:rPr lang="es-ES" dirty="0"/>
              <a:t>Situado a menos de 200 kilómetros al sur de París, entre las ciudades de Tours y Blois, es una joya poética inesperada. </a:t>
            </a:r>
          </a:p>
          <a:p>
            <a:r>
              <a:rPr lang="es-ES" dirty="0"/>
              <a:t>Un oasis natural y promontorio se alza 40 metros sobre el río Loira salvaje, Domaine de Chaumont-sur-Loire da el acceso público a su castillo y los jardines durante todo el año y, a partir de abril hasta finales de octubre, con el Festival Internacional de los Jardines .</a:t>
            </a:r>
          </a:p>
        </p:txBody>
      </p:sp>
    </p:spTree>
    <p:extLst>
      <p:ext uri="{BB962C8B-B14F-4D97-AF65-F5344CB8AC3E}">
        <p14:creationId xmlns:p14="http://schemas.microsoft.com/office/powerpoint/2010/main" val="2487086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2.bp.blogspot.com/-as5wnIICIv0/UZ28G6t8M0I/AAAAAAABV3Y/1JGKUPPUdAg/s1600/sub-ex-terre1_01_gro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080500" cy="716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738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2.bp.blogspot.com/-HFFw2cyKK-I/UZ28HH1o1HI/AAAAAAABV3g/OoZYWZMbTsw/s1600/sub-ex-terre1_02_gro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42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7222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1.bp.blogspot.com/-oJPyvPV4MZg/UZ28HBbXT7I/AAAAAAABV3c/ircAqvY1APg/s1600/sub-ex-terre1_04_gro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29" y="-136525"/>
            <a:ext cx="11430000" cy="76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760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Trevarez.-</a:t>
            </a:r>
          </a:p>
        </p:txBody>
      </p:sp>
      <p:sp>
        <p:nvSpPr>
          <p:cNvPr id="5" name="4 Marcador de contenido"/>
          <p:cNvSpPr>
            <a:spLocks noGrp="1"/>
          </p:cNvSpPr>
          <p:nvPr>
            <p:ph sz="quarter" idx="1"/>
          </p:nvPr>
        </p:nvSpPr>
        <p:spPr/>
        <p:txBody>
          <a:bodyPr>
            <a:normAutofit lnSpcReduction="10000"/>
          </a:bodyPr>
          <a:lstStyle/>
          <a:p>
            <a:r>
              <a:rPr lang="es-ES" dirty="0"/>
              <a:t>Castillo Trévarez es un monumento de la ciudad de Saint-Goazec en Finisterre . </a:t>
            </a:r>
          </a:p>
          <a:p>
            <a:r>
              <a:rPr lang="es-ES" dirty="0"/>
              <a:t>El castillo es el objeto de un registro bajo los monumentos históricos desde el 4 junio 2009 . También recibió la etiqueta de "Patrimonio del siglo XX" , así como la distinción notable jardín y fue presentado en la Feria de 1904 Mundial de Chicago. Su puerta de hierro forjado, Aquiles Busson, se exhibió en 1903 y ganar el Grand Palais de París antes de ser instalado en el castillo. </a:t>
            </a:r>
          </a:p>
          <a:p>
            <a:r>
              <a:rPr lang="es-ES" dirty="0"/>
              <a:t>Apodado el "castillo rojo"  es el último castillo que fue construido en Francia.</a:t>
            </a:r>
          </a:p>
        </p:txBody>
      </p:sp>
    </p:spTree>
    <p:extLst>
      <p:ext uri="{BB962C8B-B14F-4D97-AF65-F5344CB8AC3E}">
        <p14:creationId xmlns:p14="http://schemas.microsoft.com/office/powerpoint/2010/main" val="2830238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 Este nuevo y moderno castillo fue por lo tanto, por el momento, a la vanguardia del lujo y la tecnología, que en el momento de los equipos todavía a veces ignorado en el hermoso mundo de París por su modernidad.</a:t>
            </a:r>
          </a:p>
          <a:p>
            <a:r>
              <a:rPr lang="es-ES" dirty="0"/>
              <a:t>Este conjunto de 85 hectáreas, salpicados de claros ornamentales y callejones pavimentados incluye los jardines y sus fábricas : Cuenca Caza y fuentes renacentistas en el jardín frente a la fachada oeste, dos lavabos y regular del jardín reloj de sol, las dos estatuas de niños manipuladores, parrillas y pilares de los portales de acceso.  </a:t>
            </a:r>
          </a:p>
          <a:p>
            <a:endParaRPr lang="es-ES" dirty="0"/>
          </a:p>
          <a:p>
            <a:endParaRPr lang="es-ES" dirty="0"/>
          </a:p>
        </p:txBody>
      </p:sp>
    </p:spTree>
    <p:extLst>
      <p:ext uri="{BB962C8B-B14F-4D97-AF65-F5344CB8AC3E}">
        <p14:creationId xmlns:p14="http://schemas.microsoft.com/office/powerpoint/2010/main" val="40508374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También incluye la fuente del León y la Fuente de Saint-Hubert, la terraza sur, antiguos jardines en terrazas, la casa del jardinero , invernadero contiguo, huerto y huerta e invernadero (anteriormente equipados con calentadores de agua modulares) con sus muros de cerramiento y de la cuenca central del jardín, el berro, la piscina, lago artificial y la infraestructura del agua (depósito, tuberías, válvulas) . </a:t>
            </a:r>
          </a:p>
          <a:p>
            <a:r>
              <a:rPr lang="es-ES" dirty="0"/>
              <a:t>El parque, un jardín mixto es un notable jardín , . Es la fuente de un gran parque Inglés de 85 hectáreas, plantado muchos arbustos ornamentales (por ejemplo, todavía hay 160 camelias de edad), en la que anidan varios jardines: la carrera romántico, "Jardín Japonés", el jardín italiano, jardín formal ... </a:t>
            </a:r>
          </a:p>
        </p:txBody>
      </p:sp>
    </p:spTree>
    <p:extLst>
      <p:ext uri="{BB962C8B-B14F-4D97-AF65-F5344CB8AC3E}">
        <p14:creationId xmlns:p14="http://schemas.microsoft.com/office/powerpoint/2010/main" val="1347795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Pero son sobre todo las grandes vistas desde y hacia el castillo que caracterizan la arquitectura del parque original. </a:t>
            </a:r>
          </a:p>
          <a:p>
            <a:r>
              <a:rPr lang="es-ES" dirty="0"/>
              <a:t>En la caída de 1939 a 1968, el parque ha sido mejorado continuamente desde 1968 hasta hoy, especialmente cerca del devastador huracán de 1987. </a:t>
            </a:r>
          </a:p>
          <a:p>
            <a:r>
              <a:rPr lang="es-ES" dirty="0"/>
              <a:t>Desde entonces se organiza en cuatro cuadrantes correspondientes a las cuatro estaciones del año, con un género emblemático para cada uno: la camelia para el invierno, el rododendro en primavera, el Hydrangea para el verano, y el arce al caer. </a:t>
            </a:r>
          </a:p>
          <a:p>
            <a:r>
              <a:rPr lang="es-ES" dirty="0"/>
              <a:t>En la actualidad alberga la colección nacional de tipo Rhododendron , con cerca de 700 variedades, algunas muy raras, así como extensas colecciones de plantas brezales ( camelia , hortensia , fucsia )</a:t>
            </a:r>
          </a:p>
          <a:p>
            <a:endParaRPr lang="es-ES" dirty="0"/>
          </a:p>
        </p:txBody>
      </p:sp>
    </p:spTree>
    <p:extLst>
      <p:ext uri="{BB962C8B-B14F-4D97-AF65-F5344CB8AC3E}">
        <p14:creationId xmlns:p14="http://schemas.microsoft.com/office/powerpoint/2010/main" val="1570522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También todo tipo de árboles como robles, arces japoneses, secoyas, diversas variedades de pino (escoceses, escoceses, alerce, abeto), árboles de tulipán, Tilo plateado y cedros del Atlas. </a:t>
            </a:r>
          </a:p>
          <a:p>
            <a:endParaRPr lang="es-ES" dirty="0"/>
          </a:p>
        </p:txBody>
      </p:sp>
    </p:spTree>
    <p:extLst>
      <p:ext uri="{BB962C8B-B14F-4D97-AF65-F5344CB8AC3E}">
        <p14:creationId xmlns:p14="http://schemas.microsoft.com/office/powerpoint/2010/main" val="22156804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45"/>
          <a:stretch/>
        </p:blipFill>
        <p:spPr>
          <a:xfrm>
            <a:off x="0" y="-99392"/>
            <a:ext cx="9144000" cy="6957392"/>
          </a:xfrm>
          <a:prstGeom prst="rect">
            <a:avLst/>
          </a:prstGeom>
        </p:spPr>
      </p:pic>
    </p:spTree>
    <p:extLst>
      <p:ext uri="{BB962C8B-B14F-4D97-AF65-F5344CB8AC3E}">
        <p14:creationId xmlns:p14="http://schemas.microsoft.com/office/powerpoint/2010/main" val="1769777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00"/>
          <a:stretch/>
        </p:blipFill>
        <p:spPr>
          <a:xfrm>
            <a:off x="0" y="0"/>
            <a:ext cx="9144000" cy="6857999"/>
          </a:xfrm>
          <a:prstGeom prst="rect">
            <a:avLst/>
          </a:prstGeom>
        </p:spPr>
      </p:pic>
    </p:spTree>
    <p:extLst>
      <p:ext uri="{BB962C8B-B14F-4D97-AF65-F5344CB8AC3E}">
        <p14:creationId xmlns:p14="http://schemas.microsoft.com/office/powerpoint/2010/main" val="20106768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0" y="0"/>
            <a:ext cx="9144000" cy="7029400"/>
          </a:xfrm>
          <a:prstGeom prst="rect">
            <a:avLst/>
          </a:prstGeom>
        </p:spPr>
      </p:pic>
    </p:spTree>
    <p:extLst>
      <p:ext uri="{BB962C8B-B14F-4D97-AF65-F5344CB8AC3E}">
        <p14:creationId xmlns:p14="http://schemas.microsoft.com/office/powerpoint/2010/main" val="9728657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l="2206" t="3281" r="1764" b="6743"/>
          <a:stretch/>
        </p:blipFill>
        <p:spPr>
          <a:xfrm>
            <a:off x="0" y="0"/>
            <a:ext cx="9144000" cy="6858000"/>
          </a:xfrm>
          <a:prstGeom prst="rect">
            <a:avLst/>
          </a:prstGeom>
        </p:spPr>
      </p:pic>
    </p:spTree>
    <p:extLst>
      <p:ext uri="{BB962C8B-B14F-4D97-AF65-F5344CB8AC3E}">
        <p14:creationId xmlns:p14="http://schemas.microsoft.com/office/powerpoint/2010/main" val="19509827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62086"/>
            <a:ext cx="9144000" cy="6767021"/>
          </a:xfrm>
          <a:prstGeom prst="rect">
            <a:avLst/>
          </a:prstGeom>
        </p:spPr>
      </p:pic>
    </p:spTree>
    <p:extLst>
      <p:ext uri="{BB962C8B-B14F-4D97-AF65-F5344CB8AC3E}">
        <p14:creationId xmlns:p14="http://schemas.microsoft.com/office/powerpoint/2010/main" val="16012323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Chateau trevarez parc 0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9797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Jardins de Trévarez - 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812"/>
            <a:ext cx="4644007" cy="679818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Jardins de Trévarez - 2.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0"/>
            <a:ext cx="449999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117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867891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8713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67938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58286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2250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3847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38075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Ancien pavillon de chasse de Moniven (2012-07-0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1685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Catherine et Alberich</a:t>
            </a:r>
          </a:p>
        </p:txBody>
      </p:sp>
      <p:sp>
        <p:nvSpPr>
          <p:cNvPr id="3" name="2 Marcador de contenido"/>
          <p:cNvSpPr>
            <a:spLocks noGrp="1"/>
          </p:cNvSpPr>
          <p:nvPr>
            <p:ph sz="quarter" idx="1"/>
          </p:nvPr>
        </p:nvSpPr>
        <p:spPr/>
        <p:txBody>
          <a:bodyPr/>
          <a:lstStyle/>
          <a:p>
            <a:endParaRPr lang="es-ES" dirty="0"/>
          </a:p>
        </p:txBody>
      </p:sp>
    </p:spTree>
    <p:extLst>
      <p:ext uri="{BB962C8B-B14F-4D97-AF65-F5344CB8AC3E}">
        <p14:creationId xmlns:p14="http://schemas.microsoft.com/office/powerpoint/2010/main" val="5122535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578700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96861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950371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62396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88364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397892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5773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56643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09326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560423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030940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992673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64798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54244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858000"/>
          </a:xfrm>
          <a:prstGeom prst="rect">
            <a:avLst/>
          </a:prstGeom>
        </p:spPr>
      </p:pic>
    </p:spTree>
    <p:extLst>
      <p:ext uri="{BB962C8B-B14F-4D97-AF65-F5344CB8AC3E}">
        <p14:creationId xmlns:p14="http://schemas.microsoft.com/office/powerpoint/2010/main" val="23230883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20685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0378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29899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39674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499359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5248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85767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82709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1565935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38628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858000"/>
          </a:xfrm>
          <a:prstGeom prst="rect">
            <a:avLst/>
          </a:prstGeom>
        </p:spPr>
      </p:pic>
    </p:spTree>
    <p:extLst>
      <p:ext uri="{BB962C8B-B14F-4D97-AF65-F5344CB8AC3E}">
        <p14:creationId xmlns:p14="http://schemas.microsoft.com/office/powerpoint/2010/main" val="13625758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46369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09502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06"/>
            <a:ext cx="9144000" cy="6815194"/>
          </a:xfrm>
          <a:prstGeom prst="rect">
            <a:avLst/>
          </a:prstGeom>
        </p:spPr>
      </p:pic>
    </p:spTree>
    <p:extLst>
      <p:ext uri="{BB962C8B-B14F-4D97-AF65-F5344CB8AC3E}">
        <p14:creationId xmlns:p14="http://schemas.microsoft.com/office/powerpoint/2010/main" val="35167892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91130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32953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0670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83768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424954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78872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04032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40102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3313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45746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455595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71138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22363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8515483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la Chartreuse de Conty</a:t>
            </a:r>
          </a:p>
        </p:txBody>
      </p:sp>
      <p:sp>
        <p:nvSpPr>
          <p:cNvPr id="3" name="2 Marcador de contenido"/>
          <p:cNvSpPr>
            <a:spLocks noGrp="1"/>
          </p:cNvSpPr>
          <p:nvPr>
            <p:ph sz="quarter" idx="1"/>
          </p:nvPr>
        </p:nvSpPr>
        <p:spPr>
          <a:xfrm>
            <a:off x="457200" y="1988840"/>
            <a:ext cx="7467600" cy="4752528"/>
          </a:xfrm>
        </p:spPr>
        <p:txBody>
          <a:bodyPr>
            <a:normAutofit/>
          </a:bodyPr>
          <a:lstStyle/>
          <a:p>
            <a:r>
              <a:rPr lang="es-ES" dirty="0"/>
              <a:t>Originalmente, los cartujos fueron mansiones, construidas entre 1650 y 1850, con una planta baja, muy barlongue, que es su característica esencial, incluyendo exteriores elementos arquitectónicos y acabados interiores en el borde ordinario y que muestra un cierto estilo de vida. </a:t>
            </a:r>
          </a:p>
          <a:p>
            <a:r>
              <a:rPr lang="es-ES" dirty="0"/>
              <a:t>La Chartreuse de Conty fue construida en una casa antigua en la segunda mitad del siglo XVIII por Xavier Lescure, que murió en 1822. </a:t>
            </a:r>
          </a:p>
        </p:txBody>
      </p:sp>
    </p:spTree>
    <p:extLst>
      <p:ext uri="{BB962C8B-B14F-4D97-AF65-F5344CB8AC3E}">
        <p14:creationId xmlns:p14="http://schemas.microsoft.com/office/powerpoint/2010/main" val="27420439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548680"/>
            <a:ext cx="7467600" cy="4873752"/>
          </a:xfrm>
        </p:spPr>
        <p:txBody>
          <a:bodyPr>
            <a:normAutofit fontScale="92500" lnSpcReduction="20000"/>
          </a:bodyPr>
          <a:lstStyle/>
          <a:p>
            <a:r>
              <a:rPr lang="es-ES" dirty="0"/>
              <a:t>Tres hijo Xavier Lescure, Jean (1779-1851) tomó Conty y fue alcalde de Saint Germain 1823-1836 el segundo Pierre Marie Joseph, párroco de Saint Germain, fallecido alrededor de 1793, después de ser perseguido como sacerdote jurada y por último, Jean Etienne fue construido en honor a los guardias Dordogne.</a:t>
            </a:r>
          </a:p>
          <a:p>
            <a:r>
              <a:rPr lang="es-ES" dirty="0"/>
              <a:t>  El hijo de Juan Esteban y Sabine Delpeyrat, también llamado Xavier Lescure (1819-1978), profesor de Coux y alcalde de Saint Germain durante el Segundo Imperio, se casó con Christine Pauline Monzie Lasserre Conty y dejó a su segunda hija, la señora Montet, que después de intentar reconstruir un pequeño viñedo después de los estragos de la filoxera.  se vende Conty después de la guerra de 1914, ya que no tenía hijos, y se mantuvo la última Lescure</a:t>
            </a:r>
          </a:p>
          <a:p>
            <a:endParaRPr lang="es-ES" dirty="0"/>
          </a:p>
        </p:txBody>
      </p:sp>
    </p:spTree>
    <p:extLst>
      <p:ext uri="{BB962C8B-B14F-4D97-AF65-F5344CB8AC3E}">
        <p14:creationId xmlns:p14="http://schemas.microsoft.com/office/powerpoint/2010/main" val="17026401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Monzie Henri Lasserre , reconocido periodista bajo el Segundo Imperio, más conocido por el sobrenombre de Henri Lasserre y cuñado Xavier Lescure, escribió después de la curación milagrosa de la ceguera, el libro de "mayor circulación de Nuestra Señora de Lourdes en  el siglo XIX, que fue traducida a más de diez idiomas, por lo que Henri Lasserre, también gracias a otros trabajos, fue el historiador oficial de Lourdes.</a:t>
            </a:r>
          </a:p>
          <a:p>
            <a:r>
              <a:rPr lang="es-ES" dirty="0"/>
              <a:t>Se vende Conty después de la guerra de 1914, ya que no tenía hijos, y se mantuvo la última Lescure</a:t>
            </a:r>
          </a:p>
          <a:p>
            <a:r>
              <a:rPr lang="es-ES" dirty="0"/>
              <a:t>Maurice Savary, abuelo del actual propietario de Conty, compró la casa en 1927. </a:t>
            </a:r>
          </a:p>
        </p:txBody>
      </p:sp>
    </p:spTree>
    <p:extLst>
      <p:ext uri="{BB962C8B-B14F-4D97-AF65-F5344CB8AC3E}">
        <p14:creationId xmlns:p14="http://schemas.microsoft.com/office/powerpoint/2010/main" val="28085053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casa fue ocupada en 1944, en su ausencia, por un matorral de francotiradores aficionados españoles. </a:t>
            </a:r>
          </a:p>
          <a:p>
            <a:r>
              <a:rPr lang="es-ES" dirty="0"/>
              <a:t>Se encuentra en el sótano de esta casa una cárcel donde  fue especialmente encarcelado  el dueño del Chateau de Monfort, el Sr. Mercier, antes de su ejecución por presunta colaboración.</a:t>
            </a:r>
          </a:p>
          <a:p>
            <a:r>
              <a:rPr lang="es-ES" dirty="0"/>
              <a:t>Evocando el jardín de Conty no  se puede hacer sin la comprensión de la mayor y más fácil heredado de la antigua Roma en busca de los jardines perfectos de secretos de axialidad. </a:t>
            </a:r>
          </a:p>
          <a:p>
            <a:r>
              <a:rPr lang="es-ES" dirty="0"/>
              <a:t>Claude Savary volvió a casa en 1957, que trajo las adiciones arquitectónicas con la apertura de dos perros que se sientan en las puertas del tren y ventanas en los pabellones laterales.</a:t>
            </a:r>
          </a:p>
          <a:p>
            <a:endParaRPr lang="es-ES" dirty="0"/>
          </a:p>
          <a:p>
            <a:endParaRPr lang="es-ES" dirty="0"/>
          </a:p>
        </p:txBody>
      </p:sp>
    </p:spTree>
    <p:extLst>
      <p:ext uri="{BB962C8B-B14F-4D97-AF65-F5344CB8AC3E}">
        <p14:creationId xmlns:p14="http://schemas.microsoft.com/office/powerpoint/2010/main" val="31142018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548680"/>
            <a:ext cx="7704856" cy="5832648"/>
          </a:xfrm>
        </p:spPr>
        <p:txBody>
          <a:bodyPr>
            <a:normAutofit/>
          </a:bodyPr>
          <a:lstStyle/>
          <a:p>
            <a:r>
              <a:rPr lang="es-ES" dirty="0"/>
              <a:t>Pero su profundo amor por Italia florentina aparece en el visitante en los jardines. Cypress, boj, geranios, adelfas infundir convertir su estado de ánimo walker su discurso invita a la relajación.</a:t>
            </a:r>
          </a:p>
          <a:p>
            <a:r>
              <a:rPr lang="es-ES" dirty="0"/>
              <a:t> El embriagador aroma del verano de Perigord se disparan hasta que huían prados drenados en todos los lados. </a:t>
            </a:r>
          </a:p>
          <a:p>
            <a:r>
              <a:rPr lang="es-ES" dirty="0"/>
              <a:t>Dominique Savary, un digno heredero de su padre y de su abuela, con el fin de perpetuar la tradición familiar al tiempo que el cambio, en primer lugar, subrayando y marcado la horizontal jardín que rodea la casa por una hilera de pequeños bojes. Luego creó un jardín de diseño medieval. Chartreuse también vio a su rehacer techo, revelando cornisas y aleros. </a:t>
            </a:r>
          </a:p>
          <a:p>
            <a:endParaRPr lang="es-ES" dirty="0"/>
          </a:p>
          <a:p>
            <a:endParaRPr lang="es-ES" dirty="0"/>
          </a:p>
        </p:txBody>
      </p:sp>
    </p:spTree>
    <p:extLst>
      <p:ext uri="{BB962C8B-B14F-4D97-AF65-F5344CB8AC3E}">
        <p14:creationId xmlns:p14="http://schemas.microsoft.com/office/powerpoint/2010/main" val="35100937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37675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13425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0506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486703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94370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32527311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06180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Chateau de Boutemont.</a:t>
            </a:r>
          </a:p>
        </p:txBody>
      </p:sp>
      <p:sp>
        <p:nvSpPr>
          <p:cNvPr id="3" name="2 Marcador de contenido"/>
          <p:cNvSpPr>
            <a:spLocks noGrp="1"/>
          </p:cNvSpPr>
          <p:nvPr>
            <p:ph sz="quarter" idx="1"/>
          </p:nvPr>
        </p:nvSpPr>
        <p:spPr/>
        <p:txBody>
          <a:bodyPr/>
          <a:lstStyle/>
          <a:p>
            <a:r>
              <a:rPr lang="es-ES" dirty="0"/>
              <a:t>Castillo Boutemont fecha XIV o XV o siglo, XVI y XVII. </a:t>
            </a:r>
          </a:p>
          <a:p>
            <a:r>
              <a:rPr lang="es-ES" dirty="0"/>
              <a:t>Se compone de una poterna, un puente levadizo y cuatro torres en las esquinas, rodeado por un foso seco. </a:t>
            </a:r>
          </a:p>
          <a:p>
            <a:r>
              <a:rPr lang="es-ES" dirty="0"/>
              <a:t>Todo en una sola unidad de la madera, la piedra y del azulejo. </a:t>
            </a:r>
          </a:p>
          <a:p>
            <a:r>
              <a:rPr lang="es-ES" dirty="0"/>
              <a:t>El parque fue construido en 1930 por Achille Duchêne. </a:t>
            </a:r>
          </a:p>
        </p:txBody>
      </p:sp>
    </p:spTree>
    <p:extLst>
      <p:ext uri="{BB962C8B-B14F-4D97-AF65-F5344CB8AC3E}">
        <p14:creationId xmlns:p14="http://schemas.microsoft.com/office/powerpoint/2010/main" val="10456964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 compone de muchas esculturas florales y un gran estanque construido en el espíritu del XVII. Frente a la parte abierta del castillo, hay una capilla notable, un invernadero, un invernadero y otras dependencias. </a:t>
            </a:r>
          </a:p>
          <a:p>
            <a:r>
              <a:rPr lang="es-ES" dirty="0"/>
              <a:t>Por último, un nuevo tipo de jardín renacentista italiano nació, todo en verde, cedro, cobre hayas, césped y flores. </a:t>
            </a:r>
          </a:p>
          <a:p>
            <a:endParaRPr lang="es-ES" dirty="0"/>
          </a:p>
        </p:txBody>
      </p:sp>
    </p:spTree>
    <p:extLst>
      <p:ext uri="{BB962C8B-B14F-4D97-AF65-F5344CB8AC3E}">
        <p14:creationId xmlns:p14="http://schemas.microsoft.com/office/powerpoint/2010/main" val="5736537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74"/>
          <a:stretch/>
        </p:blipFill>
        <p:spPr>
          <a:xfrm>
            <a:off x="-180528" y="0"/>
            <a:ext cx="9324528" cy="6858000"/>
          </a:xfrm>
          <a:prstGeom prst="rect">
            <a:avLst/>
          </a:prstGeom>
        </p:spPr>
      </p:pic>
    </p:spTree>
    <p:extLst>
      <p:ext uri="{BB962C8B-B14F-4D97-AF65-F5344CB8AC3E}">
        <p14:creationId xmlns:p14="http://schemas.microsoft.com/office/powerpoint/2010/main" val="7687090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382" b="1569"/>
          <a:stretch/>
        </p:blipFill>
        <p:spPr>
          <a:xfrm>
            <a:off x="0" y="0"/>
            <a:ext cx="9144000" cy="6858000"/>
          </a:xfrm>
          <a:prstGeom prst="rect">
            <a:avLst/>
          </a:prstGeom>
        </p:spPr>
      </p:pic>
    </p:spTree>
    <p:extLst>
      <p:ext uri="{BB962C8B-B14F-4D97-AF65-F5344CB8AC3E}">
        <p14:creationId xmlns:p14="http://schemas.microsoft.com/office/powerpoint/2010/main" val="373345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088"/>
          <a:stretch/>
        </p:blipFill>
        <p:spPr>
          <a:xfrm>
            <a:off x="0" y="0"/>
            <a:ext cx="9144000" cy="7029400"/>
          </a:xfrm>
          <a:prstGeom prst="rect">
            <a:avLst/>
          </a:prstGeom>
        </p:spPr>
      </p:pic>
    </p:spTree>
    <p:extLst>
      <p:ext uri="{BB962C8B-B14F-4D97-AF65-F5344CB8AC3E}">
        <p14:creationId xmlns:p14="http://schemas.microsoft.com/office/powerpoint/2010/main" val="8371689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062"/>
          <a:stretch/>
        </p:blipFill>
        <p:spPr>
          <a:xfrm>
            <a:off x="0" y="-99392"/>
            <a:ext cx="9144000" cy="6957392"/>
          </a:xfrm>
          <a:prstGeom prst="rect">
            <a:avLst/>
          </a:prstGeom>
        </p:spPr>
      </p:pic>
    </p:spTree>
    <p:extLst>
      <p:ext uri="{BB962C8B-B14F-4D97-AF65-F5344CB8AC3E}">
        <p14:creationId xmlns:p14="http://schemas.microsoft.com/office/powerpoint/2010/main" val="9821445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94452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 r="3601" b="-1961"/>
          <a:stretch/>
        </p:blipFill>
        <p:spPr>
          <a:xfrm>
            <a:off x="-108520" y="-1"/>
            <a:ext cx="9252520" cy="6992471"/>
          </a:xfrm>
          <a:prstGeom prst="rect">
            <a:avLst/>
          </a:prstGeom>
        </p:spPr>
      </p:pic>
    </p:spTree>
    <p:extLst>
      <p:ext uri="{BB962C8B-B14F-4D97-AF65-F5344CB8AC3E}">
        <p14:creationId xmlns:p14="http://schemas.microsoft.com/office/powerpoint/2010/main" val="35852406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 r="3088" b="-2157"/>
          <a:stretch/>
        </p:blipFill>
        <p:spPr>
          <a:xfrm>
            <a:off x="0" y="0"/>
            <a:ext cx="9144000" cy="7005918"/>
          </a:xfrm>
          <a:prstGeom prst="rect">
            <a:avLst/>
          </a:prstGeom>
        </p:spPr>
      </p:pic>
    </p:spTree>
    <p:extLst>
      <p:ext uri="{BB962C8B-B14F-4D97-AF65-F5344CB8AC3E}">
        <p14:creationId xmlns:p14="http://schemas.microsoft.com/office/powerpoint/2010/main" val="26398532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25418221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40367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3956200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02509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134</TotalTime>
  <Words>2467</Words>
  <Application>Microsoft Office PowerPoint</Application>
  <PresentationFormat>Presentación en pantalla (4:3)</PresentationFormat>
  <Paragraphs>247</Paragraphs>
  <Slides>120</Slides>
  <Notes>95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EUROPA.-LA VUELTA AL MUNDO EN 885 JARDINES..-JARDINES REMARCABLES DE FRANCIA.-XXXII</vt:lpstr>
      <vt:lpstr>Jardins du Grand- Courtoiseau-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Armin Shubert en Chaumont.-Land Art</vt:lpstr>
      <vt:lpstr>Presentación de PowerPoint</vt:lpstr>
      <vt:lpstr>Presentación de PowerPoint</vt:lpstr>
      <vt:lpstr>Presentación de PowerPoint</vt:lpstr>
      <vt:lpstr>Chateau de Trevarez.-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Catherine et Alberich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la Chartreuse de Conty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Chateau de Boutemont.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20</cp:revision>
  <dcterms:created xsi:type="dcterms:W3CDTF">2013-09-12T16:18:33Z</dcterms:created>
  <dcterms:modified xsi:type="dcterms:W3CDTF">2018-03-13T06:13:07Z</dcterms:modified>
</cp:coreProperties>
</file>