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9"/>
  </p:notesMasterIdLst>
  <p:sldIdLst>
    <p:sldId id="257" r:id="rId2"/>
    <p:sldId id="258" r:id="rId3"/>
    <p:sldId id="367" r:id="rId4"/>
    <p:sldId id="368" r:id="rId5"/>
    <p:sldId id="369" r:id="rId6"/>
    <p:sldId id="370" r:id="rId7"/>
    <p:sldId id="281" r:id="rId8"/>
    <p:sldId id="276" r:id="rId9"/>
    <p:sldId id="289" r:id="rId10"/>
    <p:sldId id="293" r:id="rId11"/>
    <p:sldId id="280" r:id="rId12"/>
    <p:sldId id="294" r:id="rId13"/>
    <p:sldId id="295" r:id="rId14"/>
    <p:sldId id="297" r:id="rId15"/>
    <p:sldId id="291" r:id="rId16"/>
    <p:sldId id="260" r:id="rId17"/>
    <p:sldId id="296" r:id="rId18"/>
    <p:sldId id="261" r:id="rId19"/>
    <p:sldId id="262" r:id="rId20"/>
    <p:sldId id="263" r:id="rId21"/>
    <p:sldId id="264" r:id="rId22"/>
    <p:sldId id="265" r:id="rId23"/>
    <p:sldId id="266" r:id="rId24"/>
    <p:sldId id="267" r:id="rId25"/>
    <p:sldId id="269" r:id="rId26"/>
    <p:sldId id="270" r:id="rId27"/>
    <p:sldId id="271" r:id="rId28"/>
    <p:sldId id="272" r:id="rId29"/>
    <p:sldId id="273" r:id="rId30"/>
    <p:sldId id="275" r:id="rId31"/>
    <p:sldId id="277" r:id="rId32"/>
    <p:sldId id="278" r:id="rId33"/>
    <p:sldId id="290" r:id="rId34"/>
    <p:sldId id="279" r:id="rId35"/>
    <p:sldId id="285" r:id="rId36"/>
    <p:sldId id="283" r:id="rId37"/>
    <p:sldId id="282" r:id="rId38"/>
    <p:sldId id="284" r:id="rId39"/>
    <p:sldId id="286" r:id="rId40"/>
    <p:sldId id="292" r:id="rId41"/>
    <p:sldId id="298" r:id="rId42"/>
    <p:sldId id="299" r:id="rId43"/>
    <p:sldId id="301" r:id="rId44"/>
    <p:sldId id="302" r:id="rId45"/>
    <p:sldId id="300" r:id="rId46"/>
    <p:sldId id="303" r:id="rId47"/>
    <p:sldId id="304" r:id="rId48"/>
    <p:sldId id="305" r:id="rId49"/>
    <p:sldId id="306" r:id="rId50"/>
    <p:sldId id="307" r:id="rId51"/>
    <p:sldId id="308" r:id="rId52"/>
    <p:sldId id="309" r:id="rId53"/>
    <p:sldId id="310" r:id="rId54"/>
    <p:sldId id="371" r:id="rId55"/>
    <p:sldId id="372" r:id="rId56"/>
    <p:sldId id="373" r:id="rId57"/>
    <p:sldId id="374" r:id="rId58"/>
    <p:sldId id="353" r:id="rId59"/>
    <p:sldId id="349" r:id="rId60"/>
    <p:sldId id="354" r:id="rId61"/>
    <p:sldId id="355" r:id="rId62"/>
    <p:sldId id="356" r:id="rId63"/>
    <p:sldId id="358" r:id="rId64"/>
    <p:sldId id="330" r:id="rId65"/>
    <p:sldId id="324" r:id="rId66"/>
    <p:sldId id="319" r:id="rId67"/>
    <p:sldId id="311" r:id="rId68"/>
    <p:sldId id="312" r:id="rId69"/>
    <p:sldId id="313" r:id="rId70"/>
    <p:sldId id="314" r:id="rId71"/>
    <p:sldId id="315" r:id="rId72"/>
    <p:sldId id="316" r:id="rId73"/>
    <p:sldId id="317" r:id="rId74"/>
    <p:sldId id="318" r:id="rId75"/>
    <p:sldId id="320" r:id="rId76"/>
    <p:sldId id="321" r:id="rId77"/>
    <p:sldId id="327" r:id="rId78"/>
    <p:sldId id="322" r:id="rId79"/>
    <p:sldId id="325" r:id="rId80"/>
    <p:sldId id="326" r:id="rId81"/>
    <p:sldId id="342" r:id="rId82"/>
    <p:sldId id="328" r:id="rId83"/>
    <p:sldId id="329" r:id="rId84"/>
    <p:sldId id="331" r:id="rId85"/>
    <p:sldId id="332" r:id="rId86"/>
    <p:sldId id="333" r:id="rId87"/>
    <p:sldId id="334" r:id="rId88"/>
    <p:sldId id="335" r:id="rId89"/>
    <p:sldId id="336" r:id="rId90"/>
    <p:sldId id="337" r:id="rId91"/>
    <p:sldId id="338" r:id="rId92"/>
    <p:sldId id="339" r:id="rId93"/>
    <p:sldId id="340" r:id="rId94"/>
    <p:sldId id="341" r:id="rId95"/>
    <p:sldId id="344" r:id="rId96"/>
    <p:sldId id="345" r:id="rId97"/>
    <p:sldId id="346" r:id="rId98"/>
    <p:sldId id="347" r:id="rId99"/>
    <p:sldId id="348" r:id="rId100"/>
    <p:sldId id="350" r:id="rId101"/>
    <p:sldId id="351" r:id="rId102"/>
    <p:sldId id="352" r:id="rId103"/>
    <p:sldId id="357" r:id="rId104"/>
    <p:sldId id="359" r:id="rId105"/>
    <p:sldId id="376" r:id="rId106"/>
    <p:sldId id="377" r:id="rId107"/>
    <p:sldId id="378" r:id="rId108"/>
    <p:sldId id="379" r:id="rId109"/>
    <p:sldId id="380" r:id="rId110"/>
    <p:sldId id="381" r:id="rId111"/>
    <p:sldId id="360" r:id="rId112"/>
    <p:sldId id="361" r:id="rId113"/>
    <p:sldId id="362" r:id="rId114"/>
    <p:sldId id="363" r:id="rId115"/>
    <p:sldId id="364" r:id="rId116"/>
    <p:sldId id="365" r:id="rId117"/>
    <p:sldId id="375"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215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22419C-F1EA-4432-A191-274DB1C1212E}"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E935F8-CCAB-4A83-B6E6-1D223D63208B}" type="slidenum">
              <a:rPr lang="es-ES" smtClean="0"/>
              <a:t>‹Nº›</a:t>
            </a:fld>
            <a:endParaRPr lang="es-ES" dirty="0"/>
          </a:p>
        </p:txBody>
      </p:sp>
    </p:spTree>
    <p:extLst>
      <p:ext uri="{BB962C8B-B14F-4D97-AF65-F5344CB8AC3E}">
        <p14:creationId xmlns:p14="http://schemas.microsoft.com/office/powerpoint/2010/main" val="4126710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a:t>
            </a:fld>
            <a:endParaRPr lang="es-ES" dirty="0"/>
          </a:p>
        </p:txBody>
      </p:sp>
    </p:spTree>
    <p:extLst>
      <p:ext uri="{BB962C8B-B14F-4D97-AF65-F5344CB8AC3E}">
        <p14:creationId xmlns:p14="http://schemas.microsoft.com/office/powerpoint/2010/main" val="850267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a:t>
            </a:fld>
            <a:endParaRPr lang="es-ES" dirty="0"/>
          </a:p>
        </p:txBody>
      </p:sp>
    </p:spTree>
    <p:extLst>
      <p:ext uri="{BB962C8B-B14F-4D97-AF65-F5344CB8AC3E}">
        <p14:creationId xmlns:p14="http://schemas.microsoft.com/office/powerpoint/2010/main" val="404530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a:t>
            </a:fld>
            <a:endParaRPr lang="es-ES" dirty="0"/>
          </a:p>
        </p:txBody>
      </p:sp>
    </p:spTree>
    <p:extLst>
      <p:ext uri="{BB962C8B-B14F-4D97-AF65-F5344CB8AC3E}">
        <p14:creationId xmlns:p14="http://schemas.microsoft.com/office/powerpoint/2010/main" val="823324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10</a:t>
            </a:fld>
            <a:endParaRPr lang="es-ES" dirty="0"/>
          </a:p>
        </p:txBody>
      </p:sp>
    </p:spTree>
    <p:extLst>
      <p:ext uri="{BB962C8B-B14F-4D97-AF65-F5344CB8AC3E}">
        <p14:creationId xmlns:p14="http://schemas.microsoft.com/office/powerpoint/2010/main" val="2777420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11</a:t>
            </a:fld>
            <a:endParaRPr lang="es-ES" dirty="0"/>
          </a:p>
        </p:txBody>
      </p:sp>
    </p:spTree>
    <p:extLst>
      <p:ext uri="{BB962C8B-B14F-4D97-AF65-F5344CB8AC3E}">
        <p14:creationId xmlns:p14="http://schemas.microsoft.com/office/powerpoint/2010/main" val="1159341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12</a:t>
            </a:fld>
            <a:endParaRPr lang="es-ES" dirty="0"/>
          </a:p>
        </p:txBody>
      </p:sp>
    </p:spTree>
    <p:extLst>
      <p:ext uri="{BB962C8B-B14F-4D97-AF65-F5344CB8AC3E}">
        <p14:creationId xmlns:p14="http://schemas.microsoft.com/office/powerpoint/2010/main" val="2059600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13</a:t>
            </a:fld>
            <a:endParaRPr lang="es-ES" dirty="0"/>
          </a:p>
        </p:txBody>
      </p:sp>
    </p:spTree>
    <p:extLst>
      <p:ext uri="{BB962C8B-B14F-4D97-AF65-F5344CB8AC3E}">
        <p14:creationId xmlns:p14="http://schemas.microsoft.com/office/powerpoint/2010/main" val="3287937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14</a:t>
            </a:fld>
            <a:endParaRPr lang="es-ES" dirty="0"/>
          </a:p>
        </p:txBody>
      </p:sp>
    </p:spTree>
    <p:extLst>
      <p:ext uri="{BB962C8B-B14F-4D97-AF65-F5344CB8AC3E}">
        <p14:creationId xmlns:p14="http://schemas.microsoft.com/office/powerpoint/2010/main" val="2305759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15</a:t>
            </a:fld>
            <a:endParaRPr lang="es-ES" dirty="0"/>
          </a:p>
        </p:txBody>
      </p:sp>
    </p:spTree>
    <p:extLst>
      <p:ext uri="{BB962C8B-B14F-4D97-AF65-F5344CB8AC3E}">
        <p14:creationId xmlns:p14="http://schemas.microsoft.com/office/powerpoint/2010/main" val="2872265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Berbie_</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16</a:t>
            </a:fld>
            <a:endParaRPr lang="es-ES" dirty="0"/>
          </a:p>
        </p:txBody>
      </p:sp>
    </p:spTree>
    <p:extLst>
      <p:ext uri="{BB962C8B-B14F-4D97-AF65-F5344CB8AC3E}">
        <p14:creationId xmlns:p14="http://schemas.microsoft.com/office/powerpoint/2010/main" val="1692154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17</a:t>
            </a:fld>
            <a:endParaRPr lang="es-ES" dirty="0"/>
          </a:p>
        </p:txBody>
      </p:sp>
    </p:spTree>
    <p:extLst>
      <p:ext uri="{BB962C8B-B14F-4D97-AF65-F5344CB8AC3E}">
        <p14:creationId xmlns:p14="http://schemas.microsoft.com/office/powerpoint/2010/main" val="1828363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Berbie_</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18</a:t>
            </a:fld>
            <a:endParaRPr lang="es-ES" dirty="0"/>
          </a:p>
        </p:txBody>
      </p:sp>
    </p:spTree>
    <p:extLst>
      <p:ext uri="{BB962C8B-B14F-4D97-AF65-F5344CB8AC3E}">
        <p14:creationId xmlns:p14="http://schemas.microsoft.com/office/powerpoint/2010/main" val="2929756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Berbie_</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19</a:t>
            </a:fld>
            <a:endParaRPr lang="es-ES" dirty="0"/>
          </a:p>
        </p:txBody>
      </p:sp>
    </p:spTree>
    <p:extLst>
      <p:ext uri="{BB962C8B-B14F-4D97-AF65-F5344CB8AC3E}">
        <p14:creationId xmlns:p14="http://schemas.microsoft.com/office/powerpoint/2010/main" val="3975122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Berbie_</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20</a:t>
            </a:fld>
            <a:endParaRPr lang="es-ES" dirty="0"/>
          </a:p>
        </p:txBody>
      </p:sp>
    </p:spTree>
    <p:extLst>
      <p:ext uri="{BB962C8B-B14F-4D97-AF65-F5344CB8AC3E}">
        <p14:creationId xmlns:p14="http://schemas.microsoft.com/office/powerpoint/2010/main" val="3250097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Berbie_</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21</a:t>
            </a:fld>
            <a:endParaRPr lang="es-ES" dirty="0"/>
          </a:p>
        </p:txBody>
      </p:sp>
    </p:spTree>
    <p:extLst>
      <p:ext uri="{BB962C8B-B14F-4D97-AF65-F5344CB8AC3E}">
        <p14:creationId xmlns:p14="http://schemas.microsoft.com/office/powerpoint/2010/main" val="1639302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Berbie_</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22</a:t>
            </a:fld>
            <a:endParaRPr lang="es-ES" dirty="0"/>
          </a:p>
        </p:txBody>
      </p:sp>
    </p:spTree>
    <p:extLst>
      <p:ext uri="{BB962C8B-B14F-4D97-AF65-F5344CB8AC3E}">
        <p14:creationId xmlns:p14="http://schemas.microsoft.com/office/powerpoint/2010/main" val="953141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Berbie_</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23</a:t>
            </a:fld>
            <a:endParaRPr lang="es-ES" dirty="0"/>
          </a:p>
        </p:txBody>
      </p:sp>
    </p:spTree>
    <p:extLst>
      <p:ext uri="{BB962C8B-B14F-4D97-AF65-F5344CB8AC3E}">
        <p14:creationId xmlns:p14="http://schemas.microsoft.com/office/powerpoint/2010/main" val="27618174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Berbie_</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24</a:t>
            </a:fld>
            <a:endParaRPr lang="es-ES" dirty="0"/>
          </a:p>
        </p:txBody>
      </p:sp>
    </p:spTree>
    <p:extLst>
      <p:ext uri="{BB962C8B-B14F-4D97-AF65-F5344CB8AC3E}">
        <p14:creationId xmlns:p14="http://schemas.microsoft.com/office/powerpoint/2010/main" val="1878570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Berbie_</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25</a:t>
            </a:fld>
            <a:endParaRPr lang="es-ES" dirty="0"/>
          </a:p>
        </p:txBody>
      </p:sp>
    </p:spTree>
    <p:extLst>
      <p:ext uri="{BB962C8B-B14F-4D97-AF65-F5344CB8AC3E}">
        <p14:creationId xmlns:p14="http://schemas.microsoft.com/office/powerpoint/2010/main" val="2008303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26</a:t>
            </a:fld>
            <a:endParaRPr lang="es-ES" dirty="0"/>
          </a:p>
        </p:txBody>
      </p:sp>
    </p:spTree>
    <p:extLst>
      <p:ext uri="{BB962C8B-B14F-4D97-AF65-F5344CB8AC3E}">
        <p14:creationId xmlns:p14="http://schemas.microsoft.com/office/powerpoint/2010/main" val="1821687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27</a:t>
            </a:fld>
            <a:endParaRPr lang="es-ES" dirty="0"/>
          </a:p>
        </p:txBody>
      </p:sp>
    </p:spTree>
    <p:extLst>
      <p:ext uri="{BB962C8B-B14F-4D97-AF65-F5344CB8AC3E}">
        <p14:creationId xmlns:p14="http://schemas.microsoft.com/office/powerpoint/2010/main" val="945294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28</a:t>
            </a:fld>
            <a:endParaRPr lang="es-ES" dirty="0"/>
          </a:p>
        </p:txBody>
      </p:sp>
    </p:spTree>
    <p:extLst>
      <p:ext uri="{BB962C8B-B14F-4D97-AF65-F5344CB8AC3E}">
        <p14:creationId xmlns:p14="http://schemas.microsoft.com/office/powerpoint/2010/main" val="3503983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29</a:t>
            </a:fld>
            <a:endParaRPr lang="es-ES" dirty="0"/>
          </a:p>
        </p:txBody>
      </p:sp>
    </p:spTree>
    <p:extLst>
      <p:ext uri="{BB962C8B-B14F-4D97-AF65-F5344CB8AC3E}">
        <p14:creationId xmlns:p14="http://schemas.microsoft.com/office/powerpoint/2010/main" val="2102632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30</a:t>
            </a:fld>
            <a:endParaRPr lang="es-ES" dirty="0"/>
          </a:p>
        </p:txBody>
      </p:sp>
    </p:spTree>
    <p:extLst>
      <p:ext uri="{BB962C8B-B14F-4D97-AF65-F5344CB8AC3E}">
        <p14:creationId xmlns:p14="http://schemas.microsoft.com/office/powerpoint/2010/main" val="1318278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32</a:t>
            </a:fld>
            <a:endParaRPr lang="es-ES" dirty="0"/>
          </a:p>
        </p:txBody>
      </p:sp>
    </p:spTree>
    <p:extLst>
      <p:ext uri="{BB962C8B-B14F-4D97-AF65-F5344CB8AC3E}">
        <p14:creationId xmlns:p14="http://schemas.microsoft.com/office/powerpoint/2010/main" val="1357898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33</a:t>
            </a:fld>
            <a:endParaRPr lang="es-ES" dirty="0"/>
          </a:p>
        </p:txBody>
      </p:sp>
    </p:spTree>
    <p:extLst>
      <p:ext uri="{BB962C8B-B14F-4D97-AF65-F5344CB8AC3E}">
        <p14:creationId xmlns:p14="http://schemas.microsoft.com/office/powerpoint/2010/main" val="2411412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34</a:t>
            </a:fld>
            <a:endParaRPr lang="es-ES" dirty="0"/>
          </a:p>
        </p:txBody>
      </p:sp>
    </p:spTree>
    <p:extLst>
      <p:ext uri="{BB962C8B-B14F-4D97-AF65-F5344CB8AC3E}">
        <p14:creationId xmlns:p14="http://schemas.microsoft.com/office/powerpoint/2010/main" val="14938329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35</a:t>
            </a:fld>
            <a:endParaRPr lang="es-ES" dirty="0"/>
          </a:p>
        </p:txBody>
      </p:sp>
    </p:spTree>
    <p:extLst>
      <p:ext uri="{BB962C8B-B14F-4D97-AF65-F5344CB8AC3E}">
        <p14:creationId xmlns:p14="http://schemas.microsoft.com/office/powerpoint/2010/main" val="10922118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36</a:t>
            </a:fld>
            <a:endParaRPr lang="es-ES" dirty="0"/>
          </a:p>
        </p:txBody>
      </p:sp>
    </p:spTree>
    <p:extLst>
      <p:ext uri="{BB962C8B-B14F-4D97-AF65-F5344CB8AC3E}">
        <p14:creationId xmlns:p14="http://schemas.microsoft.com/office/powerpoint/2010/main" val="1067329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37</a:t>
            </a:fld>
            <a:endParaRPr lang="es-ES" dirty="0"/>
          </a:p>
        </p:txBody>
      </p:sp>
    </p:spTree>
    <p:extLst>
      <p:ext uri="{BB962C8B-B14F-4D97-AF65-F5344CB8AC3E}">
        <p14:creationId xmlns:p14="http://schemas.microsoft.com/office/powerpoint/2010/main" val="4577995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39</a:t>
            </a:fld>
            <a:endParaRPr lang="es-ES" dirty="0"/>
          </a:p>
        </p:txBody>
      </p:sp>
    </p:spTree>
    <p:extLst>
      <p:ext uri="{BB962C8B-B14F-4D97-AF65-F5344CB8AC3E}">
        <p14:creationId xmlns:p14="http://schemas.microsoft.com/office/powerpoint/2010/main" val="11742509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40</a:t>
            </a:fld>
            <a:endParaRPr lang="es-ES" dirty="0"/>
          </a:p>
        </p:txBody>
      </p:sp>
    </p:spTree>
    <p:extLst>
      <p:ext uri="{BB962C8B-B14F-4D97-AF65-F5344CB8AC3E}">
        <p14:creationId xmlns:p14="http://schemas.microsoft.com/office/powerpoint/2010/main" val="39956725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41</a:t>
            </a:fld>
            <a:endParaRPr lang="es-ES" dirty="0"/>
          </a:p>
        </p:txBody>
      </p:sp>
    </p:spTree>
    <p:extLst>
      <p:ext uri="{BB962C8B-B14F-4D97-AF65-F5344CB8AC3E}">
        <p14:creationId xmlns:p14="http://schemas.microsoft.com/office/powerpoint/2010/main" val="29002944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Albi.-les jardins du Palais de la Berbie</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42</a:t>
            </a:fld>
            <a:endParaRPr lang="es-ES" dirty="0"/>
          </a:p>
        </p:txBody>
      </p:sp>
    </p:spTree>
    <p:extLst>
      <p:ext uri="{BB962C8B-B14F-4D97-AF65-F5344CB8AC3E}">
        <p14:creationId xmlns:p14="http://schemas.microsoft.com/office/powerpoint/2010/main" val="42902679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45</a:t>
            </a:fld>
            <a:endParaRPr lang="es-ES" dirty="0"/>
          </a:p>
        </p:txBody>
      </p:sp>
    </p:spTree>
    <p:extLst>
      <p:ext uri="{BB962C8B-B14F-4D97-AF65-F5344CB8AC3E}">
        <p14:creationId xmlns:p14="http://schemas.microsoft.com/office/powerpoint/2010/main" val="13788423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Chateau</a:t>
            </a:r>
            <a:r>
              <a:rPr lang="es-ES" baseline="0" dirty="0"/>
              <a:t> </a:t>
            </a:r>
            <a:r>
              <a:rPr lang="es-ES" dirty="0"/>
              <a:t>de</a:t>
            </a:r>
            <a:r>
              <a:rPr lang="es-ES" baseline="0" dirty="0"/>
              <a:t> C</a:t>
            </a:r>
            <a:r>
              <a:rPr lang="es-ES" dirty="0"/>
              <a:t>ordes.-</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46</a:t>
            </a:fld>
            <a:endParaRPr lang="es-ES" dirty="0"/>
          </a:p>
        </p:txBody>
      </p:sp>
    </p:spTree>
    <p:extLst>
      <p:ext uri="{BB962C8B-B14F-4D97-AF65-F5344CB8AC3E}">
        <p14:creationId xmlns:p14="http://schemas.microsoft.com/office/powerpoint/2010/main" val="7163347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47</a:t>
            </a:fld>
            <a:endParaRPr lang="es-ES" dirty="0"/>
          </a:p>
        </p:txBody>
      </p:sp>
    </p:spTree>
    <p:extLst>
      <p:ext uri="{BB962C8B-B14F-4D97-AF65-F5344CB8AC3E}">
        <p14:creationId xmlns:p14="http://schemas.microsoft.com/office/powerpoint/2010/main" val="36740635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48</a:t>
            </a:fld>
            <a:endParaRPr lang="es-ES" dirty="0"/>
          </a:p>
        </p:txBody>
      </p:sp>
    </p:spTree>
    <p:extLst>
      <p:ext uri="{BB962C8B-B14F-4D97-AF65-F5344CB8AC3E}">
        <p14:creationId xmlns:p14="http://schemas.microsoft.com/office/powerpoint/2010/main" val="2760435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49</a:t>
            </a:fld>
            <a:endParaRPr lang="es-ES" dirty="0"/>
          </a:p>
        </p:txBody>
      </p:sp>
    </p:spTree>
    <p:extLst>
      <p:ext uri="{BB962C8B-B14F-4D97-AF65-F5344CB8AC3E}">
        <p14:creationId xmlns:p14="http://schemas.microsoft.com/office/powerpoint/2010/main" val="26928352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50</a:t>
            </a:fld>
            <a:endParaRPr lang="es-ES" dirty="0"/>
          </a:p>
        </p:txBody>
      </p:sp>
    </p:spTree>
    <p:extLst>
      <p:ext uri="{BB962C8B-B14F-4D97-AF65-F5344CB8AC3E}">
        <p14:creationId xmlns:p14="http://schemas.microsoft.com/office/powerpoint/2010/main" val="36577859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51</a:t>
            </a:fld>
            <a:endParaRPr lang="es-ES" dirty="0"/>
          </a:p>
        </p:txBody>
      </p:sp>
    </p:spTree>
    <p:extLst>
      <p:ext uri="{BB962C8B-B14F-4D97-AF65-F5344CB8AC3E}">
        <p14:creationId xmlns:p14="http://schemas.microsoft.com/office/powerpoint/2010/main" val="40610126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52</a:t>
            </a:fld>
            <a:endParaRPr lang="es-ES" dirty="0"/>
          </a:p>
        </p:txBody>
      </p:sp>
    </p:spTree>
    <p:extLst>
      <p:ext uri="{BB962C8B-B14F-4D97-AF65-F5344CB8AC3E}">
        <p14:creationId xmlns:p14="http://schemas.microsoft.com/office/powerpoint/2010/main" val="4015409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58</a:t>
            </a:fld>
            <a:endParaRPr lang="es-ES" dirty="0"/>
          </a:p>
        </p:txBody>
      </p:sp>
    </p:spTree>
    <p:extLst>
      <p:ext uri="{BB962C8B-B14F-4D97-AF65-F5344CB8AC3E}">
        <p14:creationId xmlns:p14="http://schemas.microsoft.com/office/powerpoint/2010/main" val="11591478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59</a:t>
            </a:fld>
            <a:endParaRPr lang="es-ES" dirty="0"/>
          </a:p>
        </p:txBody>
      </p:sp>
    </p:spTree>
    <p:extLst>
      <p:ext uri="{BB962C8B-B14F-4D97-AF65-F5344CB8AC3E}">
        <p14:creationId xmlns:p14="http://schemas.microsoft.com/office/powerpoint/2010/main" val="20405075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60</a:t>
            </a:fld>
            <a:endParaRPr lang="es-ES" dirty="0"/>
          </a:p>
        </p:txBody>
      </p:sp>
    </p:spTree>
    <p:extLst>
      <p:ext uri="{BB962C8B-B14F-4D97-AF65-F5344CB8AC3E}">
        <p14:creationId xmlns:p14="http://schemas.microsoft.com/office/powerpoint/2010/main" val="9884809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61</a:t>
            </a:fld>
            <a:endParaRPr lang="es-ES" dirty="0"/>
          </a:p>
        </p:txBody>
      </p:sp>
    </p:spTree>
    <p:extLst>
      <p:ext uri="{BB962C8B-B14F-4D97-AF65-F5344CB8AC3E}">
        <p14:creationId xmlns:p14="http://schemas.microsoft.com/office/powerpoint/2010/main" val="39761029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62</a:t>
            </a:fld>
            <a:endParaRPr lang="es-ES" dirty="0"/>
          </a:p>
        </p:txBody>
      </p:sp>
    </p:spTree>
    <p:extLst>
      <p:ext uri="{BB962C8B-B14F-4D97-AF65-F5344CB8AC3E}">
        <p14:creationId xmlns:p14="http://schemas.microsoft.com/office/powerpoint/2010/main" val="28489072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64</a:t>
            </a:fld>
            <a:endParaRPr lang="es-ES" dirty="0"/>
          </a:p>
        </p:txBody>
      </p:sp>
    </p:spTree>
    <p:extLst>
      <p:ext uri="{BB962C8B-B14F-4D97-AF65-F5344CB8AC3E}">
        <p14:creationId xmlns:p14="http://schemas.microsoft.com/office/powerpoint/2010/main" val="16993507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65</a:t>
            </a:fld>
            <a:endParaRPr lang="es-ES" dirty="0"/>
          </a:p>
        </p:txBody>
      </p:sp>
    </p:spTree>
    <p:extLst>
      <p:ext uri="{BB962C8B-B14F-4D97-AF65-F5344CB8AC3E}">
        <p14:creationId xmlns:p14="http://schemas.microsoft.com/office/powerpoint/2010/main" val="16601694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66</a:t>
            </a:fld>
            <a:endParaRPr lang="es-ES" dirty="0"/>
          </a:p>
        </p:txBody>
      </p:sp>
    </p:spTree>
    <p:extLst>
      <p:ext uri="{BB962C8B-B14F-4D97-AF65-F5344CB8AC3E}">
        <p14:creationId xmlns:p14="http://schemas.microsoft.com/office/powerpoint/2010/main" val="34021009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a:t>
            </a:r>
            <a:r>
              <a:rPr lang="es-ES" dirty="0"/>
              <a:t>du</a:t>
            </a:r>
            <a:r>
              <a:rPr lang="es-ES" baseline="0" dirty="0"/>
              <a:t> C</a:t>
            </a:r>
            <a:r>
              <a:rPr lang="es-ES" dirty="0"/>
              <a:t>hateau</a:t>
            </a:r>
            <a:r>
              <a:rPr lang="es-ES" baseline="0" dirty="0"/>
              <a:t> </a:t>
            </a:r>
            <a:r>
              <a:rPr lang="es-ES" dirty="0"/>
              <a:t>de</a:t>
            </a:r>
            <a:r>
              <a:rPr lang="es-ES" baseline="0" dirty="0"/>
              <a:t> B</a:t>
            </a:r>
            <a:r>
              <a:rPr lang="es-ES" dirty="0"/>
              <a:t>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67</a:t>
            </a:fld>
            <a:endParaRPr lang="es-ES" dirty="0"/>
          </a:p>
        </p:txBody>
      </p:sp>
    </p:spTree>
    <p:extLst>
      <p:ext uri="{BB962C8B-B14F-4D97-AF65-F5344CB8AC3E}">
        <p14:creationId xmlns:p14="http://schemas.microsoft.com/office/powerpoint/2010/main" val="34109911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68</a:t>
            </a:fld>
            <a:endParaRPr lang="es-ES" dirty="0"/>
          </a:p>
        </p:txBody>
      </p:sp>
    </p:spTree>
    <p:extLst>
      <p:ext uri="{BB962C8B-B14F-4D97-AF65-F5344CB8AC3E}">
        <p14:creationId xmlns:p14="http://schemas.microsoft.com/office/powerpoint/2010/main" val="40911682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69</a:t>
            </a:fld>
            <a:endParaRPr lang="es-ES" dirty="0"/>
          </a:p>
        </p:txBody>
      </p:sp>
    </p:spTree>
    <p:extLst>
      <p:ext uri="{BB962C8B-B14F-4D97-AF65-F5344CB8AC3E}">
        <p14:creationId xmlns:p14="http://schemas.microsoft.com/office/powerpoint/2010/main" val="3835199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70</a:t>
            </a:fld>
            <a:endParaRPr lang="es-ES" dirty="0"/>
          </a:p>
        </p:txBody>
      </p:sp>
    </p:spTree>
    <p:extLst>
      <p:ext uri="{BB962C8B-B14F-4D97-AF65-F5344CB8AC3E}">
        <p14:creationId xmlns:p14="http://schemas.microsoft.com/office/powerpoint/2010/main" val="33553049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71</a:t>
            </a:fld>
            <a:endParaRPr lang="es-ES" dirty="0"/>
          </a:p>
        </p:txBody>
      </p:sp>
    </p:spTree>
    <p:extLst>
      <p:ext uri="{BB962C8B-B14F-4D97-AF65-F5344CB8AC3E}">
        <p14:creationId xmlns:p14="http://schemas.microsoft.com/office/powerpoint/2010/main" val="40865573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72</a:t>
            </a:fld>
            <a:endParaRPr lang="es-ES" dirty="0"/>
          </a:p>
        </p:txBody>
      </p:sp>
    </p:spTree>
    <p:extLst>
      <p:ext uri="{BB962C8B-B14F-4D97-AF65-F5344CB8AC3E}">
        <p14:creationId xmlns:p14="http://schemas.microsoft.com/office/powerpoint/2010/main" val="37207348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73</a:t>
            </a:fld>
            <a:endParaRPr lang="es-ES" dirty="0"/>
          </a:p>
        </p:txBody>
      </p:sp>
    </p:spTree>
    <p:extLst>
      <p:ext uri="{BB962C8B-B14F-4D97-AF65-F5344CB8AC3E}">
        <p14:creationId xmlns:p14="http://schemas.microsoft.com/office/powerpoint/2010/main" val="3468979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74</a:t>
            </a:fld>
            <a:endParaRPr lang="es-ES" dirty="0"/>
          </a:p>
        </p:txBody>
      </p:sp>
    </p:spTree>
    <p:extLst>
      <p:ext uri="{BB962C8B-B14F-4D97-AF65-F5344CB8AC3E}">
        <p14:creationId xmlns:p14="http://schemas.microsoft.com/office/powerpoint/2010/main" val="35384816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75</a:t>
            </a:fld>
            <a:endParaRPr lang="es-ES" dirty="0"/>
          </a:p>
        </p:txBody>
      </p:sp>
    </p:spTree>
    <p:extLst>
      <p:ext uri="{BB962C8B-B14F-4D97-AF65-F5344CB8AC3E}">
        <p14:creationId xmlns:p14="http://schemas.microsoft.com/office/powerpoint/2010/main" val="24208577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76</a:t>
            </a:fld>
            <a:endParaRPr lang="es-ES" dirty="0"/>
          </a:p>
        </p:txBody>
      </p:sp>
    </p:spTree>
    <p:extLst>
      <p:ext uri="{BB962C8B-B14F-4D97-AF65-F5344CB8AC3E}">
        <p14:creationId xmlns:p14="http://schemas.microsoft.com/office/powerpoint/2010/main" val="5298833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77</a:t>
            </a:fld>
            <a:endParaRPr lang="es-ES" dirty="0"/>
          </a:p>
        </p:txBody>
      </p:sp>
    </p:spTree>
    <p:extLst>
      <p:ext uri="{BB962C8B-B14F-4D97-AF65-F5344CB8AC3E}">
        <p14:creationId xmlns:p14="http://schemas.microsoft.com/office/powerpoint/2010/main" val="10677925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78</a:t>
            </a:fld>
            <a:endParaRPr lang="es-ES" dirty="0"/>
          </a:p>
        </p:txBody>
      </p:sp>
    </p:spTree>
    <p:extLst>
      <p:ext uri="{BB962C8B-B14F-4D97-AF65-F5344CB8AC3E}">
        <p14:creationId xmlns:p14="http://schemas.microsoft.com/office/powerpoint/2010/main" val="31425218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79</a:t>
            </a:fld>
            <a:endParaRPr lang="es-ES" dirty="0"/>
          </a:p>
        </p:txBody>
      </p:sp>
    </p:spTree>
    <p:extLst>
      <p:ext uri="{BB962C8B-B14F-4D97-AF65-F5344CB8AC3E}">
        <p14:creationId xmlns:p14="http://schemas.microsoft.com/office/powerpoint/2010/main" val="37446369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80</a:t>
            </a:fld>
            <a:endParaRPr lang="es-ES" dirty="0"/>
          </a:p>
        </p:txBody>
      </p:sp>
    </p:spTree>
    <p:extLst>
      <p:ext uri="{BB962C8B-B14F-4D97-AF65-F5344CB8AC3E}">
        <p14:creationId xmlns:p14="http://schemas.microsoft.com/office/powerpoint/2010/main" val="22972848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81</a:t>
            </a:fld>
            <a:endParaRPr lang="es-ES" dirty="0"/>
          </a:p>
        </p:txBody>
      </p:sp>
    </p:spTree>
    <p:extLst>
      <p:ext uri="{BB962C8B-B14F-4D97-AF65-F5344CB8AC3E}">
        <p14:creationId xmlns:p14="http://schemas.microsoft.com/office/powerpoint/2010/main" val="22257933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82</a:t>
            </a:fld>
            <a:endParaRPr lang="es-ES" dirty="0"/>
          </a:p>
        </p:txBody>
      </p:sp>
    </p:spTree>
    <p:extLst>
      <p:ext uri="{BB962C8B-B14F-4D97-AF65-F5344CB8AC3E}">
        <p14:creationId xmlns:p14="http://schemas.microsoft.com/office/powerpoint/2010/main" val="33303465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83</a:t>
            </a:fld>
            <a:endParaRPr lang="es-ES" dirty="0"/>
          </a:p>
        </p:txBody>
      </p:sp>
    </p:spTree>
    <p:extLst>
      <p:ext uri="{BB962C8B-B14F-4D97-AF65-F5344CB8AC3E}">
        <p14:creationId xmlns:p14="http://schemas.microsoft.com/office/powerpoint/2010/main" val="32127257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84</a:t>
            </a:fld>
            <a:endParaRPr lang="es-ES" dirty="0"/>
          </a:p>
        </p:txBody>
      </p:sp>
    </p:spTree>
    <p:extLst>
      <p:ext uri="{BB962C8B-B14F-4D97-AF65-F5344CB8AC3E}">
        <p14:creationId xmlns:p14="http://schemas.microsoft.com/office/powerpoint/2010/main" val="32651930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85</a:t>
            </a:fld>
            <a:endParaRPr lang="es-ES" dirty="0"/>
          </a:p>
        </p:txBody>
      </p:sp>
    </p:spTree>
    <p:extLst>
      <p:ext uri="{BB962C8B-B14F-4D97-AF65-F5344CB8AC3E}">
        <p14:creationId xmlns:p14="http://schemas.microsoft.com/office/powerpoint/2010/main" val="39897193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86</a:t>
            </a:fld>
            <a:endParaRPr lang="es-ES" dirty="0"/>
          </a:p>
        </p:txBody>
      </p:sp>
    </p:spTree>
    <p:extLst>
      <p:ext uri="{BB962C8B-B14F-4D97-AF65-F5344CB8AC3E}">
        <p14:creationId xmlns:p14="http://schemas.microsoft.com/office/powerpoint/2010/main" val="23970184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87</a:t>
            </a:fld>
            <a:endParaRPr lang="es-ES" dirty="0"/>
          </a:p>
        </p:txBody>
      </p:sp>
    </p:spTree>
    <p:extLst>
      <p:ext uri="{BB962C8B-B14F-4D97-AF65-F5344CB8AC3E}">
        <p14:creationId xmlns:p14="http://schemas.microsoft.com/office/powerpoint/2010/main" val="23649584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88</a:t>
            </a:fld>
            <a:endParaRPr lang="es-ES" dirty="0"/>
          </a:p>
        </p:txBody>
      </p:sp>
    </p:spTree>
    <p:extLst>
      <p:ext uri="{BB962C8B-B14F-4D97-AF65-F5344CB8AC3E}">
        <p14:creationId xmlns:p14="http://schemas.microsoft.com/office/powerpoint/2010/main" val="5123420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89</a:t>
            </a:fld>
            <a:endParaRPr lang="es-ES" dirty="0"/>
          </a:p>
        </p:txBody>
      </p:sp>
    </p:spTree>
    <p:extLst>
      <p:ext uri="{BB962C8B-B14F-4D97-AF65-F5344CB8AC3E}">
        <p14:creationId xmlns:p14="http://schemas.microsoft.com/office/powerpoint/2010/main" val="7799884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90</a:t>
            </a:fld>
            <a:endParaRPr lang="es-ES" dirty="0"/>
          </a:p>
        </p:txBody>
      </p:sp>
    </p:spTree>
    <p:extLst>
      <p:ext uri="{BB962C8B-B14F-4D97-AF65-F5344CB8AC3E}">
        <p14:creationId xmlns:p14="http://schemas.microsoft.com/office/powerpoint/2010/main" val="26296329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91</a:t>
            </a:fld>
            <a:endParaRPr lang="es-ES" dirty="0"/>
          </a:p>
        </p:txBody>
      </p:sp>
    </p:spTree>
    <p:extLst>
      <p:ext uri="{BB962C8B-B14F-4D97-AF65-F5344CB8AC3E}">
        <p14:creationId xmlns:p14="http://schemas.microsoft.com/office/powerpoint/2010/main" val="28389036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92</a:t>
            </a:fld>
            <a:endParaRPr lang="es-ES" dirty="0"/>
          </a:p>
        </p:txBody>
      </p:sp>
    </p:spTree>
    <p:extLst>
      <p:ext uri="{BB962C8B-B14F-4D97-AF65-F5344CB8AC3E}">
        <p14:creationId xmlns:p14="http://schemas.microsoft.com/office/powerpoint/2010/main" val="377928062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93</a:t>
            </a:fld>
            <a:endParaRPr lang="es-ES" dirty="0"/>
          </a:p>
        </p:txBody>
      </p:sp>
    </p:spTree>
    <p:extLst>
      <p:ext uri="{BB962C8B-B14F-4D97-AF65-F5344CB8AC3E}">
        <p14:creationId xmlns:p14="http://schemas.microsoft.com/office/powerpoint/2010/main" val="9080920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94</a:t>
            </a:fld>
            <a:endParaRPr lang="es-ES" dirty="0"/>
          </a:p>
        </p:txBody>
      </p:sp>
    </p:spTree>
    <p:extLst>
      <p:ext uri="{BB962C8B-B14F-4D97-AF65-F5344CB8AC3E}">
        <p14:creationId xmlns:p14="http://schemas.microsoft.com/office/powerpoint/2010/main" val="31640063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95</a:t>
            </a:fld>
            <a:endParaRPr lang="es-ES" dirty="0"/>
          </a:p>
        </p:txBody>
      </p:sp>
    </p:spTree>
    <p:extLst>
      <p:ext uri="{BB962C8B-B14F-4D97-AF65-F5344CB8AC3E}">
        <p14:creationId xmlns:p14="http://schemas.microsoft.com/office/powerpoint/2010/main" val="183882279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96</a:t>
            </a:fld>
            <a:endParaRPr lang="es-ES" dirty="0"/>
          </a:p>
        </p:txBody>
      </p:sp>
    </p:spTree>
    <p:extLst>
      <p:ext uri="{BB962C8B-B14F-4D97-AF65-F5344CB8AC3E}">
        <p14:creationId xmlns:p14="http://schemas.microsoft.com/office/powerpoint/2010/main" val="34020972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97</a:t>
            </a:fld>
            <a:endParaRPr lang="es-ES" dirty="0"/>
          </a:p>
        </p:txBody>
      </p:sp>
    </p:spTree>
    <p:extLst>
      <p:ext uri="{BB962C8B-B14F-4D97-AF65-F5344CB8AC3E}">
        <p14:creationId xmlns:p14="http://schemas.microsoft.com/office/powerpoint/2010/main" val="170880699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98</a:t>
            </a:fld>
            <a:endParaRPr lang="es-ES" dirty="0"/>
          </a:p>
        </p:txBody>
      </p:sp>
    </p:spTree>
    <p:extLst>
      <p:ext uri="{BB962C8B-B14F-4D97-AF65-F5344CB8AC3E}">
        <p14:creationId xmlns:p14="http://schemas.microsoft.com/office/powerpoint/2010/main" val="35230118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99</a:t>
            </a:fld>
            <a:endParaRPr lang="es-ES" dirty="0"/>
          </a:p>
        </p:txBody>
      </p:sp>
    </p:spTree>
    <p:extLst>
      <p:ext uri="{BB962C8B-B14F-4D97-AF65-F5344CB8AC3E}">
        <p14:creationId xmlns:p14="http://schemas.microsoft.com/office/powerpoint/2010/main" val="5985399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100</a:t>
            </a:fld>
            <a:endParaRPr lang="es-ES" dirty="0"/>
          </a:p>
        </p:txBody>
      </p:sp>
    </p:spTree>
    <p:extLst>
      <p:ext uri="{BB962C8B-B14F-4D97-AF65-F5344CB8AC3E}">
        <p14:creationId xmlns:p14="http://schemas.microsoft.com/office/powerpoint/2010/main" val="19744818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101</a:t>
            </a:fld>
            <a:endParaRPr lang="es-ES" dirty="0"/>
          </a:p>
        </p:txBody>
      </p:sp>
    </p:spTree>
    <p:extLst>
      <p:ext uri="{BB962C8B-B14F-4D97-AF65-F5344CB8AC3E}">
        <p14:creationId xmlns:p14="http://schemas.microsoft.com/office/powerpoint/2010/main" val="23066386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102</a:t>
            </a:fld>
            <a:endParaRPr lang="es-ES" dirty="0"/>
          </a:p>
        </p:txBody>
      </p:sp>
    </p:spTree>
    <p:extLst>
      <p:ext uri="{BB962C8B-B14F-4D97-AF65-F5344CB8AC3E}">
        <p14:creationId xmlns:p14="http://schemas.microsoft.com/office/powerpoint/2010/main" val="7303922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103</a:t>
            </a:fld>
            <a:endParaRPr lang="es-ES" dirty="0"/>
          </a:p>
        </p:txBody>
      </p:sp>
    </p:spTree>
    <p:extLst>
      <p:ext uri="{BB962C8B-B14F-4D97-AF65-F5344CB8AC3E}">
        <p14:creationId xmlns:p14="http://schemas.microsoft.com/office/powerpoint/2010/main" val="24506847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Desert</a:t>
            </a:r>
            <a:r>
              <a:rPr lang="es-ES" baseline="0" dirty="0"/>
              <a:t> </a:t>
            </a:r>
            <a:r>
              <a:rPr lang="es-ES" dirty="0"/>
              <a:t>de</a:t>
            </a:r>
            <a:r>
              <a:rPr lang="es-ES" baseline="0" dirty="0"/>
              <a:t> </a:t>
            </a:r>
            <a:r>
              <a:rPr lang="es-ES" dirty="0"/>
              <a:t>Retz</a:t>
            </a:r>
            <a:r>
              <a:rPr lang="es-ES" baseline="0" dirty="0"/>
              <a:t> </a:t>
            </a:r>
            <a:r>
              <a:rPr lang="es-ES" dirty="0"/>
              <a:t>Foret.-Yvelines</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111</a:t>
            </a:fld>
            <a:endParaRPr lang="es-ES" dirty="0"/>
          </a:p>
        </p:txBody>
      </p:sp>
    </p:spTree>
    <p:extLst>
      <p:ext uri="{BB962C8B-B14F-4D97-AF65-F5344CB8AC3E}">
        <p14:creationId xmlns:p14="http://schemas.microsoft.com/office/powerpoint/2010/main" val="114584338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Desert de Retz Foret.-Yvelines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112</a:t>
            </a:fld>
            <a:endParaRPr lang="es-ES" dirty="0"/>
          </a:p>
        </p:txBody>
      </p:sp>
    </p:spTree>
    <p:extLst>
      <p:ext uri="{BB962C8B-B14F-4D97-AF65-F5344CB8AC3E}">
        <p14:creationId xmlns:p14="http://schemas.microsoft.com/office/powerpoint/2010/main" val="2076799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Desert de Retz Foret.-Yvelines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113</a:t>
            </a:fld>
            <a:endParaRPr lang="es-ES" dirty="0"/>
          </a:p>
        </p:txBody>
      </p:sp>
    </p:spTree>
    <p:extLst>
      <p:ext uri="{BB962C8B-B14F-4D97-AF65-F5344CB8AC3E}">
        <p14:creationId xmlns:p14="http://schemas.microsoft.com/office/powerpoint/2010/main" val="17129738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Desert de Retz Foret.-Yvelines</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114</a:t>
            </a:fld>
            <a:endParaRPr lang="es-ES" dirty="0"/>
          </a:p>
        </p:txBody>
      </p:sp>
    </p:spTree>
    <p:extLst>
      <p:ext uri="{BB962C8B-B14F-4D97-AF65-F5344CB8AC3E}">
        <p14:creationId xmlns:p14="http://schemas.microsoft.com/office/powerpoint/2010/main" val="1719816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Desert de Retz Foret.-Yvelines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115</a:t>
            </a:fld>
            <a:endParaRPr lang="es-ES" dirty="0"/>
          </a:p>
        </p:txBody>
      </p:sp>
    </p:spTree>
    <p:extLst>
      <p:ext uri="{BB962C8B-B14F-4D97-AF65-F5344CB8AC3E}">
        <p14:creationId xmlns:p14="http://schemas.microsoft.com/office/powerpoint/2010/main" val="358837557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Desert de Retz Foret.-Yvelines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116</a:t>
            </a:fld>
            <a:endParaRPr lang="es-ES" dirty="0"/>
          </a:p>
        </p:txBody>
      </p:sp>
    </p:spTree>
    <p:extLst>
      <p:ext uri="{BB962C8B-B14F-4D97-AF65-F5344CB8AC3E}">
        <p14:creationId xmlns:p14="http://schemas.microsoft.com/office/powerpoint/2010/main" val="37805254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Desert de Retz Foret.-Yvelines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t>117</a:t>
            </a:fld>
            <a:endParaRPr lang="es-ES" dirty="0"/>
          </a:p>
        </p:txBody>
      </p:sp>
    </p:spTree>
    <p:extLst>
      <p:ext uri="{BB962C8B-B14F-4D97-AF65-F5344CB8AC3E}">
        <p14:creationId xmlns:p14="http://schemas.microsoft.com/office/powerpoint/2010/main" val="381078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85110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20065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09682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065220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904705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89112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3653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42091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05451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685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5078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1162726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5" Type="http://schemas.openxmlformats.org/officeDocument/2006/relationships/image" Target="../media/image31.jpg"/><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7.jpg"/><Relationship Id="rId1" Type="http://schemas.openxmlformats.org/officeDocument/2006/relationships/slideLayout" Target="../slideLayouts/slideLayout7.xml"/><Relationship Id="rId5" Type="http://schemas.openxmlformats.org/officeDocument/2006/relationships/image" Target="../media/image38.jpg"/><Relationship Id="rId4" Type="http://schemas.openxmlformats.org/officeDocument/2006/relationships/image" Target="../media/image11.jpg"/></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66.jpg"/></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90456" cy="1584176"/>
          </a:xfrm>
        </p:spPr>
        <p:txBody>
          <a:bodyPr>
            <a:noAutofit/>
          </a:bodyPr>
          <a:lstStyle/>
          <a:p>
            <a:r>
              <a:rPr lang="es-ES" sz="3200" dirty="0"/>
              <a:t>EUROPA.-LA VUELTA AL MUNDO EN 885 JARDINES.-JARDINES REMARCABLES DE FRANCIA.-XXXVI</a:t>
            </a:r>
          </a:p>
        </p:txBody>
      </p:sp>
      <p:sp>
        <p:nvSpPr>
          <p:cNvPr id="3" name="2 Subtítulo"/>
          <p:cNvSpPr>
            <a:spLocks noGrp="1"/>
          </p:cNvSpPr>
          <p:nvPr>
            <p:ph type="subTitle" idx="1"/>
          </p:nvPr>
        </p:nvSpPr>
        <p:spPr>
          <a:xfrm>
            <a:off x="3635896" y="4437112"/>
            <a:ext cx="5184576"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1157433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Albi.-les jardins du Palais de la Berbie</a:t>
            </a:r>
            <a:endParaRPr lang="es-ES" dirty="0"/>
          </a:p>
        </p:txBody>
      </p:sp>
      <p:sp>
        <p:nvSpPr>
          <p:cNvPr id="3" name="2 Marcador de contenido"/>
          <p:cNvSpPr>
            <a:spLocks noGrp="1"/>
          </p:cNvSpPr>
          <p:nvPr>
            <p:ph sz="quarter" idx="1"/>
          </p:nvPr>
        </p:nvSpPr>
        <p:spPr/>
        <p:txBody>
          <a:bodyPr/>
          <a:lstStyle/>
          <a:p>
            <a:r>
              <a:rPr lang="es-ES" dirty="0"/>
              <a:t>El Palacio Berbie es una antigua fortaleza situada en Albi , en Francia . Alberga el Museo Toulouse-Lautrec . </a:t>
            </a:r>
          </a:p>
          <a:p>
            <a:r>
              <a:rPr lang="es-ES" dirty="0"/>
              <a:t>El Palacio Berbie se encuentra en el departamento francés de Tarn , en el municipio de Albi . Se construye por encima de la orilla izquierda del Tarn , al norte de la Catedral de Santa Cecilia . </a:t>
            </a:r>
          </a:p>
          <a:p>
            <a:r>
              <a:rPr lang="es-ES" dirty="0"/>
              <a:t>Al final de la cruzada contra los albigenses , el poder del obispo se ve reforzada por la eliminación política de la familia Trencavel .</a:t>
            </a:r>
          </a:p>
        </p:txBody>
      </p:sp>
    </p:spTree>
    <p:extLst>
      <p:ext uri="{BB962C8B-B14F-4D97-AF65-F5344CB8AC3E}">
        <p14:creationId xmlns:p14="http://schemas.microsoft.com/office/powerpoint/2010/main" val="2606424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construcción del palacio de un obispo comenzó en el siglo XIII, bajo el liderazgo de Durand de Beaucaire.</a:t>
            </a:r>
          </a:p>
          <a:p>
            <a:r>
              <a:rPr lang="es-ES" dirty="0"/>
              <a:t> Esta es la primera  casa noble, que incluye la vivienda del obispo, una sala de recepción, una torre de vigilancia y el respaldo de la prisión tribunal eclesiástico. El sucesor de Durand, Bernard de Combret, los edificios más grandes y rodeado de murallas. </a:t>
            </a:r>
          </a:p>
          <a:p>
            <a:r>
              <a:rPr lang="es-ES" dirty="0"/>
              <a:t>Desde 1276, Bernard de Castanet en realidad una fortaleza. La torre de Saint-Michel se ha mejorado y es un auxiliar de la hermana, el turno de Santa Catalina. </a:t>
            </a:r>
          </a:p>
          <a:p>
            <a:r>
              <a:rPr lang="es-ES" dirty="0"/>
              <a:t>Todos los picos a 50 metros, como una torre señorial</a:t>
            </a:r>
          </a:p>
          <a:p>
            <a:endParaRPr lang="es-ES" dirty="0"/>
          </a:p>
        </p:txBody>
      </p:sp>
    </p:spTree>
    <p:extLst>
      <p:ext uri="{BB962C8B-B14F-4D97-AF65-F5344CB8AC3E}">
        <p14:creationId xmlns:p14="http://schemas.microsoft.com/office/powerpoint/2010/main" val="3332624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Es a partir de 1474 que Louis I d'Amboise , con su fortuna personal y su conocimiento de los artistas cercanos al régimen, cuando es importante el trabajo. El muro cortina es reemplazado por edificios está de moda la Loire (tejado de pizarra entre otros), el desfile sustituido por un jardín a la francesa y las murallas con vistas al Tarn reducida para convertirse en un paseo . </a:t>
            </a:r>
          </a:p>
          <a:p>
            <a:r>
              <a:rPr lang="es-ES" dirty="0"/>
              <a:t>Su obra es continuada por su sobrino, Louis II d'Amboise . </a:t>
            </a:r>
          </a:p>
          <a:p>
            <a:r>
              <a:rPr lang="es-ES" dirty="0"/>
              <a:t>En 1905, el palacio alberga el Museo de Albi. Después de la muerte del pintor Henri de Toulouse-Lautrec en 1922, se convirtió en el Museo Toulouse-Lautrec , la vivienda y muchas obras del artista. </a:t>
            </a:r>
          </a:p>
          <a:p>
            <a:endParaRPr lang="es-ES" dirty="0"/>
          </a:p>
        </p:txBody>
      </p:sp>
    </p:spTree>
    <p:extLst>
      <p:ext uri="{BB962C8B-B14F-4D97-AF65-F5344CB8AC3E}">
        <p14:creationId xmlns:p14="http://schemas.microsoft.com/office/powerpoint/2010/main" val="3108762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Frutos de la voluntad del primer arzobispo de Albi, Serroni Hyacinthe, dos terrazas y el "clásico" Jardín del Palacio Berbie nacieron a finales del siglo XVII y la vida de palacio se oriento  hacia las orillas del Tarn y sus perspectivas, lo que refleja la apreciación de la naturaleza y la pintoresca que se extendió en ese momento. </a:t>
            </a:r>
          </a:p>
          <a:p>
            <a:r>
              <a:rPr lang="es-ES" dirty="0"/>
              <a:t>Los jardines, que ven hoy en día son el resultado de la transformación entre 1687 y 1703, el antiguo patio del palacio en un lugar de ocio. </a:t>
            </a:r>
          </a:p>
          <a:p>
            <a:r>
              <a:rPr lang="es-ES" dirty="0"/>
              <a:t>Tres plantas se formaron allí: la alta terraza, frente a la terraza y los propios jardines, en la parte más baja. A finales del siglo XVIII, Monseñor. Stainville hermano Choiseul, se añadió en las estatuas de mármol paseo todavía podemos ver, en representación de las estaciones. </a:t>
            </a:r>
          </a:p>
          <a:p>
            <a:endParaRPr lang="es-ES" dirty="0"/>
          </a:p>
        </p:txBody>
      </p:sp>
    </p:spTree>
    <p:extLst>
      <p:ext uri="{BB962C8B-B14F-4D97-AF65-F5344CB8AC3E}">
        <p14:creationId xmlns:p14="http://schemas.microsoft.com/office/powerpoint/2010/main" val="426048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Al mismo para el disfrute, estos prelados hicieron truncar gran parte estribaciones norte del ala y utilizaron el sufragáneo todos los contrafuertes de la inclinada torre de St. Catherine amplias terrazas para jardines abiertos a la sala de parte del remodelado durante el palacio. </a:t>
            </a:r>
          </a:p>
          <a:p>
            <a:r>
              <a:rPr lang="es-ES" dirty="0"/>
              <a:t>Mantenido día tras día, este jardín se celebra cada año como tema creativo también se redujo en toda la ciudad. </a:t>
            </a:r>
          </a:p>
          <a:p>
            <a:r>
              <a:rPr lang="es-ES" dirty="0"/>
              <a:t>En el sur, el bordado jardín, verdadera obra de artesanía, demuestra cariño y la investigación que ayudó a restaurar todo su carácter y esplendor.</a:t>
            </a:r>
          </a:p>
          <a:p>
            <a:r>
              <a:rPr lang="es-ES" dirty="0"/>
              <a:t>"Todo a mano" (riego, tamaño, volúmenes y colores armoniosos limpias) es requerido por la configuración del terreno, sino también por el deseo de buscar una calidad y acabado que merece este patrimonio vegetal. </a:t>
            </a:r>
          </a:p>
          <a:p>
            <a:endParaRPr lang="es-ES" dirty="0"/>
          </a:p>
        </p:txBody>
      </p:sp>
    </p:spTree>
    <p:extLst>
      <p:ext uri="{BB962C8B-B14F-4D97-AF65-F5344CB8AC3E}">
        <p14:creationId xmlns:p14="http://schemas.microsoft.com/office/powerpoint/2010/main" val="1657938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82689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08391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68412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3159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3365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41476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8887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9236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984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1007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88" y="0"/>
            <a:ext cx="8964488" cy="6857999"/>
          </a:xfrm>
          <a:prstGeom prst="rect">
            <a:avLst/>
          </a:prstGeom>
        </p:spPr>
      </p:pic>
    </p:spTree>
    <p:extLst>
      <p:ext uri="{BB962C8B-B14F-4D97-AF65-F5344CB8AC3E}">
        <p14:creationId xmlns:p14="http://schemas.microsoft.com/office/powerpoint/2010/main" val="3557333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5334"/>
            <a:ext cx="9144000" cy="6852666"/>
          </a:xfrm>
          <a:prstGeom prst="rect">
            <a:avLst/>
          </a:prstGeom>
        </p:spPr>
      </p:pic>
    </p:spTree>
    <p:extLst>
      <p:ext uri="{BB962C8B-B14F-4D97-AF65-F5344CB8AC3E}">
        <p14:creationId xmlns:p14="http://schemas.microsoft.com/office/powerpoint/2010/main" val="1654606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 y="0"/>
            <a:ext cx="9140325" cy="6858000"/>
          </a:xfrm>
          <a:prstGeom prst="rect">
            <a:avLst/>
          </a:prstGeom>
        </p:spPr>
      </p:pic>
    </p:spTree>
    <p:extLst>
      <p:ext uri="{BB962C8B-B14F-4D97-AF65-F5344CB8AC3E}">
        <p14:creationId xmlns:p14="http://schemas.microsoft.com/office/powerpoint/2010/main" val="2008389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926034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3753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6354"/>
            <a:ext cx="9144000" cy="6565291"/>
          </a:xfrm>
          <a:prstGeom prst="rect">
            <a:avLst/>
          </a:prstGeom>
        </p:spPr>
      </p:pic>
    </p:spTree>
    <p:extLst>
      <p:ext uri="{BB962C8B-B14F-4D97-AF65-F5344CB8AC3E}">
        <p14:creationId xmlns:p14="http://schemas.microsoft.com/office/powerpoint/2010/main" val="1374317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876" b="-1765"/>
          <a:stretch/>
        </p:blipFill>
        <p:spPr>
          <a:xfrm>
            <a:off x="107504" y="67235"/>
            <a:ext cx="9036496" cy="6979024"/>
          </a:xfrm>
          <a:prstGeom prst="rect">
            <a:avLst/>
          </a:prstGeom>
        </p:spPr>
      </p:pic>
    </p:spTree>
    <p:extLst>
      <p:ext uri="{BB962C8B-B14F-4D97-AF65-F5344CB8AC3E}">
        <p14:creationId xmlns:p14="http://schemas.microsoft.com/office/powerpoint/2010/main" val="4024685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3439374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7799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214"/>
            <a:ext cx="4427985" cy="355180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5" y="21214"/>
            <a:ext cx="4716015" cy="355180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5" y="3573016"/>
            <a:ext cx="4320480" cy="339090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5" y="3573016"/>
            <a:ext cx="4716015" cy="3507482"/>
          </a:xfrm>
          <a:prstGeom prst="rect">
            <a:avLst/>
          </a:prstGeom>
        </p:spPr>
      </p:pic>
    </p:spTree>
    <p:extLst>
      <p:ext uri="{BB962C8B-B14F-4D97-AF65-F5344CB8AC3E}">
        <p14:creationId xmlns:p14="http://schemas.microsoft.com/office/powerpoint/2010/main" val="1262868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2453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5789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2648" b="13823"/>
          <a:stretch/>
        </p:blipFill>
        <p:spPr>
          <a:xfrm>
            <a:off x="0" y="0"/>
            <a:ext cx="9144000" cy="6858000"/>
          </a:xfrm>
          <a:prstGeom prst="rect">
            <a:avLst/>
          </a:prstGeom>
        </p:spPr>
      </p:pic>
    </p:spTree>
    <p:extLst>
      <p:ext uri="{BB962C8B-B14F-4D97-AF65-F5344CB8AC3E}">
        <p14:creationId xmlns:p14="http://schemas.microsoft.com/office/powerpoint/2010/main" val="1130848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49696"/>
            <a:ext cx="4716016" cy="6858000"/>
          </a:xfrm>
          <a:prstGeom prst="rect">
            <a:avLst/>
          </a:prstGeom>
        </p:spPr>
      </p:pic>
    </p:spTree>
    <p:extLst>
      <p:ext uri="{BB962C8B-B14F-4D97-AF65-F5344CB8AC3E}">
        <p14:creationId xmlns:p14="http://schemas.microsoft.com/office/powerpoint/2010/main" val="8866041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0"/>
            <a:ext cx="5486400" cy="2505075"/>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2719790"/>
            <a:ext cx="5486400" cy="41148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0"/>
            <a:ext cx="3550096" cy="3645024"/>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3657600" cy="3189566"/>
          </a:xfrm>
          <a:prstGeom prst="rect">
            <a:avLst/>
          </a:prstGeom>
        </p:spPr>
      </p:pic>
    </p:spTree>
    <p:extLst>
      <p:ext uri="{BB962C8B-B14F-4D97-AF65-F5344CB8AC3E}">
        <p14:creationId xmlns:p14="http://schemas.microsoft.com/office/powerpoint/2010/main" val="1813791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4553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260297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4921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045725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93366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910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5429250" cy="4067175"/>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5111"/>
          <a:stretch/>
        </p:blipFill>
        <p:spPr>
          <a:xfrm>
            <a:off x="5536754" y="-1"/>
            <a:ext cx="3607246" cy="406717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4067175"/>
            <a:ext cx="4536504" cy="2729753"/>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4067174"/>
            <a:ext cx="4499538" cy="2790825"/>
          </a:xfrm>
          <a:prstGeom prst="rect">
            <a:avLst/>
          </a:prstGeom>
        </p:spPr>
      </p:pic>
    </p:spTree>
    <p:extLst>
      <p:ext uri="{BB962C8B-B14F-4D97-AF65-F5344CB8AC3E}">
        <p14:creationId xmlns:p14="http://schemas.microsoft.com/office/powerpoint/2010/main" val="17278354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451970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
            <a:ext cx="9144000" cy="6850380"/>
          </a:xfrm>
          <a:prstGeom prst="rect">
            <a:avLst/>
          </a:prstGeom>
        </p:spPr>
      </p:pic>
    </p:spTree>
    <p:extLst>
      <p:ext uri="{BB962C8B-B14F-4D97-AF65-F5344CB8AC3E}">
        <p14:creationId xmlns:p14="http://schemas.microsoft.com/office/powerpoint/2010/main" val="2110375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99933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4155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8" y="25116"/>
            <a:ext cx="9144000" cy="6624736"/>
          </a:xfrm>
          <a:prstGeom prst="rect">
            <a:avLst/>
          </a:prstGeom>
        </p:spPr>
      </p:pic>
    </p:spTree>
    <p:extLst>
      <p:ext uri="{BB962C8B-B14F-4D97-AF65-F5344CB8AC3E}">
        <p14:creationId xmlns:p14="http://schemas.microsoft.com/office/powerpoint/2010/main" val="32911372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de Cordes.-</a:t>
            </a:r>
            <a:br>
              <a:rPr lang="fr-FR" dirty="0"/>
            </a:br>
            <a:endParaRPr lang="es-ES" dirty="0"/>
          </a:p>
        </p:txBody>
      </p:sp>
      <p:sp>
        <p:nvSpPr>
          <p:cNvPr id="3" name="2 Marcador de contenido"/>
          <p:cNvSpPr>
            <a:spLocks noGrp="1"/>
          </p:cNvSpPr>
          <p:nvPr>
            <p:ph sz="quarter" idx="1"/>
          </p:nvPr>
        </p:nvSpPr>
        <p:spPr/>
        <p:txBody>
          <a:bodyPr/>
          <a:lstStyle/>
          <a:p>
            <a:r>
              <a:rPr lang="es-ES" dirty="0"/>
              <a:t>Castillo Cordès se encuentra a 900 m de altitud en el municipio de Orcival en el departamento de Puy-de-Dome en Auvernia ( Francia ). </a:t>
            </a:r>
          </a:p>
          <a:p>
            <a:r>
              <a:rPr lang="es-ES" dirty="0"/>
              <a:t>Un parque por encima del castillo. El parque y los jardines hechos de jardines de rosas y setos fueron diseñados por Le Nôtre en 1695 . </a:t>
            </a:r>
          </a:p>
          <a:p>
            <a:r>
              <a:rPr lang="es-ES" dirty="0"/>
              <a:t>El conjunto que incluye también el muro de la frontera y el fondo del jardín, terraza mediana, pasos independientes, entrada de autos, un estanque y un huerto se ha incluido en el inventario de los pre jardines notables </a:t>
            </a:r>
          </a:p>
          <a:p>
            <a:endParaRPr lang="es-ES" dirty="0"/>
          </a:p>
        </p:txBody>
      </p:sp>
    </p:spTree>
    <p:extLst>
      <p:ext uri="{BB962C8B-B14F-4D97-AF65-F5344CB8AC3E}">
        <p14:creationId xmlns:p14="http://schemas.microsoft.com/office/powerpoint/2010/main" val="2714559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9560732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78652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2801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8656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85272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25633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69500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7144952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de Breteuil.</a:t>
            </a:r>
            <a:br>
              <a:rPr lang="fr-FR" dirty="0"/>
            </a:br>
            <a:r>
              <a:rPr lang="es-ES" dirty="0"/>
              <a:t> </a:t>
            </a:r>
          </a:p>
        </p:txBody>
      </p:sp>
      <p:sp>
        <p:nvSpPr>
          <p:cNvPr id="3" name="2 Marcador de contenido"/>
          <p:cNvSpPr>
            <a:spLocks noGrp="1"/>
          </p:cNvSpPr>
          <p:nvPr>
            <p:ph sz="quarter" idx="1"/>
          </p:nvPr>
        </p:nvSpPr>
        <p:spPr/>
        <p:txBody>
          <a:bodyPr/>
          <a:lstStyle/>
          <a:p>
            <a:r>
              <a:rPr lang="es-ES" dirty="0"/>
              <a:t>El castillo de Breteuil es un castillo situado Choisel ( departamento francés de Yvelines ) en el valle de Chevreuse , a 35 km al sur de París . </a:t>
            </a:r>
          </a:p>
          <a:p>
            <a:r>
              <a:rPr lang="es-ES" dirty="0"/>
              <a:t>Este castillo es el objeto de una clasificación como monumentos históricos desde el 23 de julio 1973 , su parque y jardines a la francesa e Inglés está etiquetado como " Jardín Notable " .</a:t>
            </a:r>
          </a:p>
          <a:p>
            <a:r>
              <a:rPr lang="es-ES" dirty="0"/>
              <a:t> Abierto al público, cuenta con obras de teatro relacionadas con la vista y la historia del castillo, dirigida por estatuas de cera y autómatas hecha por Janie y Armand Langlois . </a:t>
            </a:r>
          </a:p>
          <a:p>
            <a:endParaRPr lang="es-ES" dirty="0"/>
          </a:p>
        </p:txBody>
      </p:sp>
    </p:spTree>
    <p:extLst>
      <p:ext uri="{BB962C8B-B14F-4D97-AF65-F5344CB8AC3E}">
        <p14:creationId xmlns:p14="http://schemas.microsoft.com/office/powerpoint/2010/main" val="7443315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campo de Breteuil cubre 75 hectáreas y está clasificado como ' jardín notable .</a:t>
            </a:r>
          </a:p>
          <a:p>
            <a:r>
              <a:rPr lang="es-ES" dirty="0"/>
              <a:t>El jardín francés, se encuentra a ambos lados del castillo en sí colocado en un eje Norte-Sur.</a:t>
            </a:r>
          </a:p>
          <a:p>
            <a:r>
              <a:rPr lang="es-ES" dirty="0"/>
              <a:t> Es a finales del siglo XIX que tomó su aspecto actual. </a:t>
            </a:r>
          </a:p>
          <a:p>
            <a:r>
              <a:rPr lang="es-ES" dirty="0"/>
              <a:t>Henri de Breteuil, la familia octavo marqués y abuelo del actual marqués de Breteuil, entre 1897 y 1903 comenzó una obra ambiciosa campaña confiado paisaje Henri y Achille Duchêne</a:t>
            </a:r>
          </a:p>
          <a:p>
            <a:r>
              <a:rPr lang="es-ES" dirty="0"/>
              <a:t>  Estos establecen perspectivas excelentes gracias a la planificación de espejo de agua en el lado norte con vistas al valle de Chevreuse. </a:t>
            </a:r>
          </a:p>
        </p:txBody>
      </p:sp>
    </p:spTree>
    <p:extLst>
      <p:ext uri="{BB962C8B-B14F-4D97-AF65-F5344CB8AC3E}">
        <p14:creationId xmlns:p14="http://schemas.microsoft.com/office/powerpoint/2010/main" val="30536711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Ellos embellecen jardines y calzadas,  los jardines dan cuenta de bordado lado sur boj, un mosaico de madera de boj y topiaria al lado norte  una pirámide una bola o truncada .</a:t>
            </a:r>
          </a:p>
          <a:p>
            <a:r>
              <a:rPr lang="es-ES" dirty="0"/>
              <a:t>El Jardín Inglés llamado "Jardín de los Príncipes", se llama así en honor a la amistad entre la familia de Breteuil y la familia real británica .</a:t>
            </a:r>
          </a:p>
          <a:p>
            <a:r>
              <a:rPr lang="es-ES" dirty="0"/>
              <a:t>La restauración del jardín de los Príncipes se inició en 1991 bajo la dirección de Séverine de Breteuil en un estudio del paisaje maestro René Pechère y principal arquitecto Jean Claude Rochette, con la asistencia de la Agencia de los espacios verdes en la región de Isla de Francia y el Ministerio de Cultura . </a:t>
            </a:r>
          </a:p>
          <a:p>
            <a:r>
              <a:rPr lang="es-ES" dirty="0"/>
              <a:t>La rehabilitación de esta zona se produce en la terraza del antiguo jardín-huerto convertido en desierto. </a:t>
            </a:r>
          </a:p>
          <a:p>
            <a:endParaRPr lang="es-ES" dirty="0"/>
          </a:p>
        </p:txBody>
      </p:sp>
    </p:spTree>
    <p:extLst>
      <p:ext uri="{BB962C8B-B14F-4D97-AF65-F5344CB8AC3E}">
        <p14:creationId xmlns:p14="http://schemas.microsoft.com/office/powerpoint/2010/main" val="31672714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camino tradicional de los jardines ha sido restaurado y estabilizado, la gran plaza plantada con césped y llena de flores. </a:t>
            </a:r>
          </a:p>
          <a:p>
            <a:r>
              <a:rPr lang="es-ES" dirty="0"/>
              <a:t>La primera fuente de agua central ha sido restaurada y lleno de agua. </a:t>
            </a:r>
          </a:p>
          <a:p>
            <a:r>
              <a:rPr lang="es-ES" dirty="0"/>
              <a:t>Frutas en tiras, hojas de palma y cruces fueron plantadas y  el cerezo japonés lo completó todo. </a:t>
            </a:r>
          </a:p>
          <a:p>
            <a:r>
              <a:rPr lang="es-ES" dirty="0"/>
              <a:t>En 2000, el laberinto debajo de la terraza invernadero se hace eco de otro laberinto desaparecido. Se trata de Claude-Stanislas de Breteuil (1730-1783), mariscal de campo, que ha puesto en marcha la creación de la arboleda quimérico realizado entre 1772 y marzo 1773 y el plan aún se conserva en los archivos de castillo. Se puso de pie detrás del palomar medieval</a:t>
            </a:r>
          </a:p>
        </p:txBody>
      </p:sp>
    </p:spTree>
    <p:extLst>
      <p:ext uri="{BB962C8B-B14F-4D97-AF65-F5344CB8AC3E}">
        <p14:creationId xmlns:p14="http://schemas.microsoft.com/office/powerpoint/2010/main" val="20399808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Ile-de-France , es raro de encontrar en el mismo sitio que una variedad de ambientes naturales , que incluyen: </a:t>
            </a:r>
          </a:p>
          <a:p>
            <a:r>
              <a:rPr lang="es-ES" dirty="0"/>
              <a:t>Maleza con ciclamenes silvestres a finales de agosto a mediados de octubre. </a:t>
            </a:r>
          </a:p>
          <a:p>
            <a:r>
              <a:rPr lang="es-ES" dirty="0"/>
              <a:t>Un camino marcado con árboles de gran belleza  : se pueden ver ejemplares como el cedro del Líbano desde la época de María Antonieta . , el roble tricentenario  , la castaña del tiempo d ' Henri IV , el ciprés calvo, los árboles de tulipán , el pino Licario etc. </a:t>
            </a:r>
          </a:p>
          <a:p>
            <a:r>
              <a:rPr lang="es-ES" dirty="0"/>
              <a:t>Estanques románticos por debajo de la zona que los primeros desarrollos datan de la época de Napoleón III .  </a:t>
            </a:r>
          </a:p>
          <a:p>
            <a:endParaRPr lang="es-ES" dirty="0"/>
          </a:p>
        </p:txBody>
      </p:sp>
    </p:spTree>
    <p:extLst>
      <p:ext uri="{BB962C8B-B14F-4D97-AF65-F5344CB8AC3E}">
        <p14:creationId xmlns:p14="http://schemas.microsoft.com/office/powerpoint/2010/main" val="28293158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08520" y="-171400"/>
            <a:ext cx="9252520" cy="7029400"/>
          </a:xfrm>
        </p:spPr>
      </p:pic>
    </p:spTree>
    <p:extLst>
      <p:ext uri="{BB962C8B-B14F-4D97-AF65-F5344CB8AC3E}">
        <p14:creationId xmlns:p14="http://schemas.microsoft.com/office/powerpoint/2010/main" val="11353477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3999" cy="6957391"/>
          </a:xfrm>
          <a:prstGeom prst="rect">
            <a:avLst/>
          </a:prstGeom>
        </p:spPr>
      </p:pic>
    </p:spTree>
    <p:extLst>
      <p:ext uri="{BB962C8B-B14F-4D97-AF65-F5344CB8AC3E}">
        <p14:creationId xmlns:p14="http://schemas.microsoft.com/office/powerpoint/2010/main" val="571761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6814601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7623761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225116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26662340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74247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86" b="931"/>
          <a:stretch/>
        </p:blipFill>
        <p:spPr>
          <a:xfrm>
            <a:off x="0" y="0"/>
            <a:ext cx="9144000" cy="6858001"/>
          </a:xfrm>
          <a:prstGeom prst="rect">
            <a:avLst/>
          </a:prstGeom>
        </p:spPr>
      </p:pic>
    </p:spTree>
    <p:extLst>
      <p:ext uri="{BB962C8B-B14F-4D97-AF65-F5344CB8AC3E}">
        <p14:creationId xmlns:p14="http://schemas.microsoft.com/office/powerpoint/2010/main" val="18343008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717296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7925978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87968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30299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34071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88640"/>
            <a:ext cx="4716016"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447"/>
            <a:ext cx="4606280" cy="6858000"/>
          </a:xfrm>
          <a:prstGeom prst="rect">
            <a:avLst/>
          </a:prstGeom>
        </p:spPr>
      </p:pic>
    </p:spTree>
    <p:extLst>
      <p:ext uri="{BB962C8B-B14F-4D97-AF65-F5344CB8AC3E}">
        <p14:creationId xmlns:p14="http://schemas.microsoft.com/office/powerpoint/2010/main" val="14700950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31605964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4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21670739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14353588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99356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089424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33541" cy="7118648"/>
          </a:xfrm>
          <a:prstGeom prst="rect">
            <a:avLst/>
          </a:prstGeom>
        </p:spPr>
      </p:pic>
    </p:spTree>
    <p:extLst>
      <p:ext uri="{BB962C8B-B14F-4D97-AF65-F5344CB8AC3E}">
        <p14:creationId xmlns:p14="http://schemas.microsoft.com/office/powerpoint/2010/main" val="2323551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20565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69432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20910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83628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45211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57648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74943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26867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637097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22183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082723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5229583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44834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4932040" cy="350100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99393"/>
            <a:ext cx="4211960" cy="360039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7"/>
            <a:ext cx="5004048" cy="3366991"/>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040" y="3501007"/>
            <a:ext cx="4211960" cy="3356993"/>
          </a:xfrm>
          <a:prstGeom prst="rect">
            <a:avLst/>
          </a:prstGeom>
        </p:spPr>
      </p:pic>
    </p:spTree>
    <p:extLst>
      <p:ext uri="{BB962C8B-B14F-4D97-AF65-F5344CB8AC3E}">
        <p14:creationId xmlns:p14="http://schemas.microsoft.com/office/powerpoint/2010/main" val="40124628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15971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51287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3567645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7596469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18"/>
            <a:ext cx="9144000" cy="6824382"/>
          </a:xfrm>
          <a:prstGeom prst="rect">
            <a:avLst/>
          </a:prstGeom>
        </p:spPr>
      </p:pic>
    </p:spTree>
    <p:extLst>
      <p:ext uri="{BB962C8B-B14F-4D97-AF65-F5344CB8AC3E}">
        <p14:creationId xmlns:p14="http://schemas.microsoft.com/office/powerpoint/2010/main" val="12260366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60"/>
          <a:stretch/>
        </p:blipFill>
        <p:spPr>
          <a:xfrm>
            <a:off x="0" y="0"/>
            <a:ext cx="9144000" cy="6858000"/>
          </a:xfrm>
          <a:prstGeom prst="rect">
            <a:avLst/>
          </a:prstGeom>
        </p:spPr>
      </p:pic>
    </p:spTree>
    <p:extLst>
      <p:ext uri="{BB962C8B-B14F-4D97-AF65-F5344CB8AC3E}">
        <p14:creationId xmlns:p14="http://schemas.microsoft.com/office/powerpoint/2010/main" val="1588987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8219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36585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8" b="9020"/>
          <a:stretch/>
        </p:blipFill>
        <p:spPr>
          <a:xfrm>
            <a:off x="-108520" y="67234"/>
            <a:ext cx="9252520" cy="6790765"/>
          </a:xfrm>
          <a:prstGeom prst="rect">
            <a:avLst/>
          </a:prstGeom>
        </p:spPr>
      </p:pic>
    </p:spTree>
    <p:extLst>
      <p:ext uri="{BB962C8B-B14F-4D97-AF65-F5344CB8AC3E}">
        <p14:creationId xmlns:p14="http://schemas.microsoft.com/office/powerpoint/2010/main" val="12723454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96985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77598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Desert de Retz Foret.-Yvelines</a:t>
            </a:r>
            <a:br>
              <a:rPr lang="es-ES" dirty="0"/>
            </a:br>
            <a:endParaRPr lang="es-ES" dirty="0"/>
          </a:p>
        </p:txBody>
      </p:sp>
      <p:sp>
        <p:nvSpPr>
          <p:cNvPr id="3" name="2 Marcador de contenido"/>
          <p:cNvSpPr>
            <a:spLocks noGrp="1"/>
          </p:cNvSpPr>
          <p:nvPr>
            <p:ph sz="quarter" idx="1"/>
          </p:nvPr>
        </p:nvSpPr>
        <p:spPr/>
        <p:txBody>
          <a:bodyPr>
            <a:normAutofit fontScale="85000" lnSpcReduction="10000"/>
          </a:bodyPr>
          <a:lstStyle/>
          <a:p>
            <a:r>
              <a:rPr lang="es-ES" dirty="0"/>
              <a:t>Desierto de Retz es un jardín anglo-chino creado a finales del siglo XVIII por un aristócrata, François-Nicolas-Henri Racine de Monville .</a:t>
            </a:r>
          </a:p>
          <a:p>
            <a:r>
              <a:rPr lang="es-ES" dirty="0"/>
              <a:t> Ahora es uno de los pocos que sobreviven en una forma próxima a su creación original. </a:t>
            </a:r>
          </a:p>
          <a:p>
            <a:r>
              <a:rPr lang="es-ES" dirty="0"/>
              <a:t>Su dueño-creador nombrado el desierto, como Alceste el misántropo de Molière , para discutir estos lugares solitarios, desde el siglo XVII, nos encantó a jubilarse y recibir sin etiquetar. </a:t>
            </a:r>
          </a:p>
          <a:p>
            <a:r>
              <a:rPr lang="es-ES" dirty="0"/>
              <a:t>Establecido en un área de 40 hectáreas ubicado en el extremo norte del bosque de Marly , Saint-Jacques-de-Roye (o Retz), en el municipio de Chambourcy.  el Desierto de Retz tomó sus originales diecisiete fábricas y sus especies raras importados de todo el mundo. A tan sólo 20 hectáreas revertidas a la Chambourcy común Golf Joyenval son accesibles al público</a:t>
            </a:r>
          </a:p>
          <a:p>
            <a:endParaRPr lang="es-ES" dirty="0"/>
          </a:p>
        </p:txBody>
      </p:sp>
    </p:spTree>
    <p:extLst>
      <p:ext uri="{BB962C8B-B14F-4D97-AF65-F5344CB8AC3E}">
        <p14:creationId xmlns:p14="http://schemas.microsoft.com/office/powerpoint/2010/main" val="10939008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Desierto de Retz tomó sus originales diecisiete fábricas y sus especies raras importadas de todo el mundo.</a:t>
            </a:r>
          </a:p>
          <a:p>
            <a:r>
              <a:rPr lang="es-ES" dirty="0"/>
              <a:t> A tan sólo 20 hectáreas revertidas a la Chambourcy común Golf Joyenval son accesibles al público.</a:t>
            </a:r>
          </a:p>
          <a:p>
            <a:r>
              <a:rPr lang="es-ES" dirty="0"/>
              <a:t>12 de septiembre 1774, Francis Monville comprar una casa de campo rodeada de 13 acres de tierra en Saint-Jacques-de-Retz, límite norte del bosque de Marly . Se ampliará la zona de sucesivas adquisiciones de ser un área de 38 hectáreas. </a:t>
            </a:r>
          </a:p>
          <a:p>
            <a:r>
              <a:rPr lang="es-ES" dirty="0"/>
              <a:t>En 1775, se construyó allí la primera fábrica  jardín , el Templo del dios Pan y comenzó a arreglar su jardín. </a:t>
            </a:r>
          </a:p>
          <a:p>
            <a:endParaRPr lang="es-ES" dirty="0"/>
          </a:p>
          <a:p>
            <a:endParaRPr lang="es-ES" dirty="0"/>
          </a:p>
        </p:txBody>
      </p:sp>
    </p:spTree>
    <p:extLst>
      <p:ext uri="{BB962C8B-B14F-4D97-AF65-F5344CB8AC3E}">
        <p14:creationId xmlns:p14="http://schemas.microsoft.com/office/powerpoint/2010/main" val="14592115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normAutofit/>
          </a:bodyPr>
          <a:lstStyle/>
          <a:p>
            <a:r>
              <a:rPr lang="es-ES" dirty="0"/>
              <a:t>Se hace un pedido en 1777 a varios miles de metros de la guardería real. Recoge en sus invernaderos muchas especies de plantas raras. En 1781 se llevó a cabo la construcción de la columna destruido convierte la casa del propietario, entonces el refrigerador pirámide, Tienda de sarro y Rock. </a:t>
            </a:r>
          </a:p>
          <a:p>
            <a:r>
              <a:rPr lang="es-ES" dirty="0"/>
              <a:t>En junio de 1785, el mapa "final" del Desert de Retz, dibujado por la mano de Francis Monville y publicado por Georges-Louis Lerouge, fue detenido: veinte fábricas en 38 acres. </a:t>
            </a:r>
          </a:p>
          <a:p>
            <a:r>
              <a:rPr lang="es-ES" dirty="0"/>
              <a:t>Se da la bienvenida a los visitantes y muchos eventos de renombre: recepciones, conciertos, obras de teatro. </a:t>
            </a:r>
          </a:p>
          <a:p>
            <a:endParaRPr lang="es-ES" dirty="0"/>
          </a:p>
          <a:p>
            <a:endParaRPr lang="es-ES" dirty="0"/>
          </a:p>
        </p:txBody>
      </p:sp>
    </p:spTree>
    <p:extLst>
      <p:ext uri="{BB962C8B-B14F-4D97-AF65-F5344CB8AC3E}">
        <p14:creationId xmlns:p14="http://schemas.microsoft.com/office/powerpoint/2010/main" val="9135457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Desde 1792 hasta 1827 la familia Ffytche Inglés ocupa el área intermitente. </a:t>
            </a:r>
          </a:p>
          <a:p>
            <a:r>
              <a:rPr lang="es-ES" dirty="0"/>
              <a:t>De 1827 a 1856 se logró Alexandre Denis y su familia Jean-François Bayard , dramaturgo y sobrino 's Eugene Scribe . </a:t>
            </a:r>
          </a:p>
          <a:p>
            <a:r>
              <a:rPr lang="es-ES" dirty="0"/>
              <a:t>De 1856 a 1936 Frederic Passy , el primer Premio Nobel de la Paz, y sus descendientes son los dueños del Desierto de Retz y permanecen allí durante casi un siglo. </a:t>
            </a:r>
          </a:p>
          <a:p>
            <a:r>
              <a:rPr lang="es-ES" dirty="0"/>
              <a:t>En 1936, la Sociedad de Agricultores Joyenval adquirió la finca. </a:t>
            </a:r>
          </a:p>
          <a:p>
            <a:r>
              <a:rPr lang="es-ES" dirty="0"/>
              <a:t>En 1941, el sitio es un monumento histórico, a través de la acción de Jean-Charles Moreux y Colette . </a:t>
            </a:r>
          </a:p>
        </p:txBody>
      </p:sp>
    </p:spTree>
    <p:extLst>
      <p:ext uri="{BB962C8B-B14F-4D97-AF65-F5344CB8AC3E}">
        <p14:creationId xmlns:p14="http://schemas.microsoft.com/office/powerpoint/2010/main" val="20432410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6069288"/>
          </a:xfrm>
        </p:spPr>
        <p:txBody>
          <a:bodyPr>
            <a:normAutofit/>
          </a:bodyPr>
          <a:lstStyle/>
          <a:p>
            <a:r>
              <a:rPr lang="es-ES" dirty="0"/>
              <a:t>En 1986, los agricultores de Participación Corporation (gusanos Group), que tomó el control de la Sociedad de Agricultores Joyenval da el Desierto de Retz, igualmente, Olivier Choppin de Janvry y Jean-Marc Heftler para un franco simbólico. Estos son, pues, la compañía de bienes raíces del Desert de Retz. </a:t>
            </a:r>
          </a:p>
          <a:p>
            <a:r>
              <a:rPr lang="es-ES" dirty="0"/>
              <a:t>El 30 de diciembre de 1966, André Malraux se refiere a la decadencia del Desert de Retz para justificar un proyecto de ley para rescatar a los edificios históricos que permitan al Estado para dar aviso a los propietarios, que no están interesados ​​en el mantenimiento de su patrimonio en la lista, para llevar a cabo trabajos de reparación. </a:t>
            </a:r>
          </a:p>
        </p:txBody>
      </p:sp>
    </p:spTree>
    <p:extLst>
      <p:ext uri="{BB962C8B-B14F-4D97-AF65-F5344CB8AC3E}">
        <p14:creationId xmlns:p14="http://schemas.microsoft.com/office/powerpoint/2010/main" val="17432737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primer trabajo de rescate del Desert de Retz se inició y financió 1973-1979. Se refieren a la pirámide del refrigerador, el Templo del dios Pan, Columna Teatro descubierto y destruido. </a:t>
            </a:r>
          </a:p>
          <a:p>
            <a:r>
              <a:rPr lang="es-ES" dirty="0"/>
              <a:t>De 1986 a 1997, el Desert de Retz está abierto al público. Los tours se ofrecen principalmente en forma voluntaria por la Asociación de Historia de Retz Chambourcy y Aigremont (HISCREA, ver enlaces externos). </a:t>
            </a:r>
          </a:p>
          <a:p>
            <a:r>
              <a:rPr lang="es-ES" dirty="0"/>
              <a:t>En 1989, la tienda Tartar fue reconstruida a través de la filantropía privada y estanques se limpian a través de subvenciones del Ministerio de Cultura. Dos fundaciones estadounidenses financiar la restauración de la escalera de la columna destruido a sí misma restaurado por SCI. </a:t>
            </a:r>
          </a:p>
          <a:p>
            <a:endParaRPr lang="es-ES" dirty="0"/>
          </a:p>
          <a:p>
            <a:endParaRPr lang="es-ES" dirty="0"/>
          </a:p>
        </p:txBody>
      </p:sp>
    </p:spTree>
    <p:extLst>
      <p:ext uri="{BB962C8B-B14F-4D97-AF65-F5344CB8AC3E}">
        <p14:creationId xmlns:p14="http://schemas.microsoft.com/office/powerpoint/2010/main" val="40882438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 propuesta del Golf Joyenval, el Chambourcy común ve a ceder la mitad del Desert de Retz de un euro simbólico el 20 de diciembre de 2007. Una demanda está pendiente en relación con la adquisición de toda la zona de Golf Joyenval. </a:t>
            </a:r>
          </a:p>
          <a:p>
            <a:r>
              <a:rPr lang="es-ES" dirty="0"/>
              <a:t>24 de septiembre 2009, la reapertura al público del Desert de Retz fue inaugurado oficialmente en presencia del Ministro de Cultura y Comunicación, Frédéric Mitterrand . Personalidades del mundo político, cultural y artística estuvieron presentes, incluyendo Alain Schmitz , Presidente del Consejo General de Yvelines, Alain Trampoglieri, Presidente Marianne d'Or, Julien Ash y Chloe Radiguet, escritores y autores del libro The Desert de Retz paisaje seleccionado y creativa Sonia Rykiel y Chantal Thomass . </a:t>
            </a:r>
          </a:p>
          <a:p>
            <a:endParaRPr lang="es-ES" dirty="0"/>
          </a:p>
        </p:txBody>
      </p:sp>
    </p:spTree>
    <p:extLst>
      <p:ext uri="{BB962C8B-B14F-4D97-AF65-F5344CB8AC3E}">
        <p14:creationId xmlns:p14="http://schemas.microsoft.com/office/powerpoint/2010/main" val="28178469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20691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33106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09451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0963441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81707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83055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37897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154</TotalTime>
  <Words>2908</Words>
  <Application>Microsoft Office PowerPoint</Application>
  <PresentationFormat>Presentación en pantalla (4:3)</PresentationFormat>
  <Paragraphs>258</Paragraphs>
  <Slides>117</Slides>
  <Notes>94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117</vt:i4>
      </vt:variant>
    </vt:vector>
  </HeadingPairs>
  <TitlesOfParts>
    <vt:vector size="122" baseType="lpstr">
      <vt:lpstr>Calibri</vt:lpstr>
      <vt:lpstr>Century Schoolbook</vt:lpstr>
      <vt:lpstr>Wingdings</vt:lpstr>
      <vt:lpstr>Wingdings 2</vt:lpstr>
      <vt:lpstr>1_Default Theme</vt:lpstr>
      <vt:lpstr>EUROPA.-LA VUELTA AL MUNDO EN 885 JARDINES.-JARDINES REMARCABLES DE FRANCIA.-XXXVI</vt:lpstr>
      <vt:lpstr>Albi.-les jardins du Palais de la Berbie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Cordes.-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Breteuil.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Desert de Retz Foret.-Yvelines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JARDINES.-JARDINES REMARCABLES DE FRANCIA.-XXXVI</dc:title>
  <dc:creator>Josep</dc:creator>
  <cp:lastModifiedBy>Usuario</cp:lastModifiedBy>
  <cp:revision>18</cp:revision>
  <dcterms:created xsi:type="dcterms:W3CDTF">2013-10-23T05:13:39Z</dcterms:created>
  <dcterms:modified xsi:type="dcterms:W3CDTF">2018-03-13T06:18:26Z</dcterms:modified>
</cp:coreProperties>
</file>